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311" r:id="rId2"/>
    <p:sldId id="264" r:id="rId3"/>
    <p:sldId id="290" r:id="rId4"/>
    <p:sldId id="291" r:id="rId5"/>
    <p:sldId id="292" r:id="rId6"/>
    <p:sldId id="293" r:id="rId7"/>
    <p:sldId id="294" r:id="rId8"/>
    <p:sldId id="295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261" r:id="rId22"/>
  </p:sldIdLst>
  <p:sldSz cx="9144000" cy="6858000" type="screen4x3"/>
  <p:notesSz cx="6692900" cy="98679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5" autoAdjust="0"/>
    <p:restoredTop sz="94660"/>
  </p:normalViewPr>
  <p:slideViewPr>
    <p:cSldViewPr>
      <p:cViewPr varScale="1">
        <p:scale>
          <a:sx n="82" d="100"/>
          <a:sy n="82" d="100"/>
        </p:scale>
        <p:origin x="10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EA5DD-3B4C-41C5-9C03-E6F2CAF69530}" type="datetimeFigureOut">
              <a:rPr lang="tr-TR" smtClean="0"/>
              <a:pPr/>
              <a:t>31.05.2017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241A7-47A4-44DD-861C-D277313BF8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0696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F0C74-2BBF-4B62-9AC9-75A4DD32D037}" type="datetimeFigureOut">
              <a:rPr lang="tr-TR" smtClean="0"/>
              <a:pPr/>
              <a:t>31.05.2017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7D402-4D2F-4999-97D8-D5D4D08BAC9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503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B4995-04C6-4270-90E4-FCAD024D3A9A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B203-550C-438D-900E-F2D35A683EF6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E8269-D5C3-4C4E-994A-0260A30CB9EF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EC7E3-6AD7-4677-8B44-EF7914373A8A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06E9-5DEE-4A68-86E4-33ADD6ABDE1A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D1256-62EE-4EFE-B52A-E3CCBFA84C48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50CAA-051D-42F0-89DD-E6E1F54B7CA1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1F0C-CF73-4E5C-9665-7B76E92124EC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DDA9-130E-4ED8-92DA-15E502B58B95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235A-0548-470F-851B-8B76C72F9D5A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77D4E-494A-4AE1-B98E-DE2F860DB910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846FE-2DE8-431B-9AAF-7F72C7ABB34B}" type="datetime1">
              <a:rPr lang="tr-TR" smtClean="0"/>
              <a:pPr/>
              <a:t>31.05.2017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A9C6F-DE9D-4E2B-B519-8269CDA0258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9" name="8 Metin kutusu"/>
          <p:cNvSpPr txBox="1"/>
          <p:nvPr/>
        </p:nvSpPr>
        <p:spPr>
          <a:xfrm>
            <a:off x="2267746" y="214291"/>
            <a:ext cx="46085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</a:p>
          <a:p>
            <a:pPr algn="ctr"/>
            <a:r>
              <a:rPr lang="tr-TR" sz="2400" b="1" dirty="0">
                <a:solidFill>
                  <a:schemeClr val="bg1">
                    <a:lumMod val="85000"/>
                  </a:schemeClr>
                </a:solidFill>
              </a:rPr>
              <a:t>Ulaştırma ve Lojistik Fakültesi</a:t>
            </a:r>
          </a:p>
        </p:txBody>
      </p:sp>
      <p:sp>
        <p:nvSpPr>
          <p:cNvPr id="7" name="6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LOJİSTİK PERFORMANS DEĞERLERME</a:t>
            </a:r>
            <a:endParaRPr lang="tr-TR" b="1" dirty="0"/>
          </a:p>
        </p:txBody>
      </p:sp>
      <p:sp>
        <p:nvSpPr>
          <p:cNvPr id="8" name="7 Alt Başlık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tr-TR" dirty="0" smtClean="0">
                <a:solidFill>
                  <a:schemeClr val="tx1"/>
                </a:solidFill>
              </a:rPr>
              <a:t>Dr. Gültekin Altuntaş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Lojistik Yönetimi</a:t>
            </a:r>
          </a:p>
          <a:p>
            <a:r>
              <a:rPr lang="tr-TR" dirty="0" smtClean="0">
                <a:solidFill>
                  <a:schemeClr val="tx1"/>
                </a:solidFill>
              </a:rPr>
              <a:t>Ders – V</a:t>
            </a:r>
          </a:p>
        </p:txBody>
      </p:sp>
    </p:spTree>
    <p:extLst>
      <p:ext uri="{BB962C8B-B14F-4D97-AF65-F5344CB8AC3E}">
        <p14:creationId xmlns:p14="http://schemas.microsoft.com/office/powerpoint/2010/main" val="19078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Lojistikte Kurumsal Karnenin</a:t>
            </a:r>
            <a:br>
              <a:rPr lang="tr-TR" sz="3200" b="1" dirty="0" smtClean="0"/>
            </a:br>
            <a:r>
              <a:rPr lang="tr-TR" sz="3200" b="1" dirty="0" smtClean="0"/>
              <a:t>Finansal </a:t>
            </a:r>
            <a:r>
              <a:rPr lang="tr-TR" sz="3200" b="1" dirty="0"/>
              <a:t>Boyutu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9844825"/>
              </p:ext>
            </p:extLst>
          </p:nvPr>
        </p:nvGraphicFramePr>
        <p:xfrm>
          <a:off x="457201" y="1778848"/>
          <a:ext cx="8229631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387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Hedefler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Performans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Ölçütleri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Lojistik ve TZY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Satışlar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Satış ve kârlardaki yıllık artış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Müşteri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hizmetleri fonksiyonu —Satışların artışı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Yeni ürün/hizmetlerin sayısındaki artış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Yeni ürünlerin satış yüzdesi 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Yeni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ürünlerin artışı ile dağıtım kanalları gelişimi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Yeni bir fiyatlama stratejisinin uygulanması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Ürün</a:t>
                      </a:r>
                      <a:r>
                        <a:rPr lang="tr-TR" sz="1900" baseline="0" dirty="0" smtClean="0"/>
                        <a:t> ve </a:t>
                      </a:r>
                      <a:r>
                        <a:rPr lang="tr-TR" sz="1900" dirty="0" smtClean="0"/>
                        <a:t>müşteri kârlılığı 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Lojistik maliyetlerinin aşağıya çekilmesi ile düşük fiyat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Birim ürün maliyetinin azaltılması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/>
                        <a:t>Ürünlerin birim maliyeti 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Ürünlerin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birim maliyetinin azaltılması 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Lojistik maliyetlerin düşüşü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/>
                        <a:t>Birim müşteri</a:t>
                      </a:r>
                      <a:r>
                        <a:rPr lang="tr-TR" sz="1900" baseline="0" dirty="0" smtClean="0"/>
                        <a:t> </a:t>
                      </a:r>
                      <a:r>
                        <a:rPr lang="tr-TR" sz="1900" dirty="0" smtClean="0"/>
                        <a:t>maliyetinin azaltılması</a:t>
                      </a:r>
                      <a:endParaRPr lang="tr-TR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Müşterilerin </a:t>
                      </a:r>
                      <a:r>
                        <a:rPr lang="tr-TR" sz="1900" dirty="0" smtClean="0"/>
                        <a:t>birim maliyeti</a:t>
                      </a:r>
                      <a:endParaRPr lang="tr-TR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Müşteri Hizmetleri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marL="88819" marR="8881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Lojistik Performans</a:t>
            </a:r>
            <a:br>
              <a:rPr lang="tr-TR" sz="3200" b="1" dirty="0"/>
            </a:br>
            <a:r>
              <a:rPr lang="tr-TR" sz="3200" b="1" dirty="0"/>
              <a:t>Ölçütleri Matrisi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70800770"/>
              </p:ext>
            </p:extLst>
          </p:nvPr>
        </p:nvGraphicFramePr>
        <p:xfrm>
          <a:off x="178566" y="1369731"/>
          <a:ext cx="878687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3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FİNANSAL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GÖSTEGELER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ÜRETİMSEL GÖSTERGELER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KALİTESEL GÖSTERGELER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YANIT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ZAMANI GÖSTERGELERİ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Müşteri yanıtı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yanıt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Sipariş başına yanıt maliyeti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Kişi saat başına müşteri siparişi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Sipariş giriş 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iletişim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fatura doğruluğu</a:t>
                      </a:r>
                      <a:endParaRPr lang="tr-T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Sipariş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giriş zamanı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Sipariş işleme zamanı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Envanter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planlama ve kontrol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envanter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Birim başına envanter maliyeti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Envanter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dönüşleri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Planlamacı başına düşen birim ürün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Doluluk oranı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Tahmin doğruluğu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Tedarik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tedarik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Satın alma emri başına tedarik maliyeti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Kişi saat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başına satın alma emirleri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Satın alıcı başına birim ürün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Mükemmel satın alma emri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yüzdesi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Satın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alma emri döngü zamanı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Ulaştırma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ulaştırma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Km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başına ulaştırma maliyeti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Durak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sayısı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Filo genişliği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Konteynır kapasitesi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Tam zamanında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varış yüzdesi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Hasar yüzdesi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Kazalar arası km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Taşıma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süresi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84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Depolama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depolama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Parça başına depolama maliyeti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tr-TR" sz="12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 başına depolama maliyeti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Kişi saat başına birim ürün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Depolama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yoğunluğu</a:t>
                      </a:r>
                      <a:endParaRPr lang="tr-TR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Envanter doğruluğu</a:t>
                      </a:r>
                    </a:p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Toplama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doğruluğu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Gönderme doğruluğu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Hasar yüzdesi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Kazalar arası süre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Depo sipariş döngü zamanı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lojistik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giderler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gelirler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varlıkların değeri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varlıkların dönüşü </a:t>
                      </a:r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sermaye şarjı</a:t>
                      </a:r>
                    </a:p>
                    <a:p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Toplam lojistik maliyetler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Lojistik FTE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Full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Tima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200" baseline="0" dirty="0" err="1" smtClean="0">
                          <a:solidFill>
                            <a:schemeClr val="tx1"/>
                          </a:solidFill>
                        </a:rPr>
                        <a:t>Equivalent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Mükemmel</a:t>
                      </a:r>
                      <a:r>
                        <a:rPr lang="tr-TR" sz="1200" baseline="0" dirty="0" smtClean="0">
                          <a:solidFill>
                            <a:schemeClr val="tx1"/>
                          </a:solidFill>
                        </a:rPr>
                        <a:t> sipariş yüzdesi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200" dirty="0" smtClean="0">
                          <a:solidFill>
                            <a:schemeClr val="tx1"/>
                          </a:solidFill>
                        </a:rPr>
                        <a:t>Toplam lojistik döngü zamanı</a:t>
                      </a:r>
                      <a:endParaRPr lang="tr-TR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Lojistik Finansal Ölçütler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408295800"/>
              </p:ext>
            </p:extLst>
          </p:nvPr>
        </p:nvGraphicFramePr>
        <p:xfrm>
          <a:off x="264979" y="1416302"/>
          <a:ext cx="8614045" cy="4934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3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62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87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3392"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Kurumsal Finansal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Ölçütler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Notasyon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Finansal Ölçütler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Notasyon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Gelirler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Giderler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Giderler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Kâr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P = R – E 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Varlık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Değeri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 Varlık Değeri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Varlık Dönüşleri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AT = R / 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Varlık Dönüşleri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LAT = R / LAV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Varlık Taşıma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Oranı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ACR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Kurumsal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Sermaye Yüklemeleri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CCC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 Sermaye Yüklemeleri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LCC = LAV * ACR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6083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 Kurumsal Maliyet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TCC = E + CCC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Toplam 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Maliyetler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TLC = LE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+ LCC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6083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Maliyet/Satış Oranı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CSR = (E + CCC) / 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 Maliyet/Satış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Oranı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LCSR = TLC / 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Varlıklardan Dönüşler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ROA = P / 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Varlıklardan Dönüşler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ROLA = LP / LAV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Ekonomik Katma Değer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EVA = P – (AV * ACR)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Lojistik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Katma Değer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LVA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= P – (LAV * ACR)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Lojistikte Kurumsal Karnenin</a:t>
            </a:r>
            <a:br>
              <a:rPr lang="tr-TR" sz="3200" b="1" dirty="0" smtClean="0"/>
            </a:br>
            <a:r>
              <a:rPr lang="tr-TR" sz="3200" b="1" dirty="0" smtClean="0"/>
              <a:t>Müşteri </a:t>
            </a:r>
            <a:r>
              <a:rPr lang="tr-TR" sz="3200" b="1" dirty="0"/>
              <a:t>Boyutu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Pazar payının artması</a:t>
            </a:r>
          </a:p>
          <a:p>
            <a:r>
              <a:rPr lang="tr-TR" dirty="0" smtClean="0"/>
              <a:t>Müşteri sadakatinin arttırılması</a:t>
            </a:r>
          </a:p>
          <a:p>
            <a:r>
              <a:rPr lang="tr-TR" dirty="0" smtClean="0"/>
              <a:t>Devamlı, zamanlı teslim</a:t>
            </a:r>
          </a:p>
          <a:p>
            <a:r>
              <a:rPr lang="tr-TR" dirty="0" smtClean="0"/>
              <a:t>Karşılıklı ilişkilerin geliştirilmesi</a:t>
            </a:r>
          </a:p>
          <a:p>
            <a:r>
              <a:rPr lang="tr-TR" dirty="0" smtClean="0"/>
              <a:t>Müşteri tatmini</a:t>
            </a:r>
          </a:p>
          <a:p>
            <a:r>
              <a:rPr lang="tr-TR" dirty="0" smtClean="0"/>
              <a:t>Ürün kalitesinin arttırılması</a:t>
            </a:r>
          </a:p>
          <a:p>
            <a:r>
              <a:rPr lang="tr-TR" dirty="0" smtClean="0"/>
              <a:t>Pazara girişlerde artış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Lojistikte Kurumsal Karnenin</a:t>
            </a:r>
            <a:br>
              <a:rPr lang="tr-TR" sz="3200" b="1" dirty="0" smtClean="0"/>
            </a:br>
            <a:r>
              <a:rPr lang="tr-TR" sz="3200" b="1" dirty="0" smtClean="0"/>
              <a:t>Kurum </a:t>
            </a:r>
            <a:r>
              <a:rPr lang="tr-TR" sz="3200" b="1" dirty="0"/>
              <a:t>İçi İşlemler Boyutu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Yeni ürün sayısındaki artış</a:t>
            </a:r>
          </a:p>
          <a:p>
            <a:r>
              <a:rPr lang="tr-TR" dirty="0" smtClean="0"/>
              <a:t>Süreç kalitesinin arttırılması</a:t>
            </a:r>
          </a:p>
          <a:p>
            <a:r>
              <a:rPr lang="tr-TR" dirty="0" smtClean="0"/>
              <a:t>Süreç zamanının azaltılması</a:t>
            </a:r>
          </a:p>
          <a:p>
            <a:r>
              <a:rPr lang="tr-TR" dirty="0" smtClean="0"/>
              <a:t>Süreç geliştirme</a:t>
            </a:r>
          </a:p>
          <a:p>
            <a:r>
              <a:rPr lang="tr-TR" dirty="0" smtClean="0"/>
              <a:t>Yeni ürüne başlama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Lojistikte Kurumsal Karnenin</a:t>
            </a:r>
            <a:br>
              <a:rPr lang="tr-TR" sz="3200" b="1" dirty="0" smtClean="0"/>
            </a:br>
            <a:r>
              <a:rPr lang="tr-TR" sz="3200" b="1" dirty="0" smtClean="0"/>
              <a:t>Öğrenme </a:t>
            </a:r>
            <a:r>
              <a:rPr lang="tr-TR" sz="3200" b="1" dirty="0"/>
              <a:t>ve Gelişme Boyutu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tr-TR" dirty="0" smtClean="0"/>
              <a:t>Yeni ürün liderliği</a:t>
            </a:r>
          </a:p>
          <a:p>
            <a:r>
              <a:rPr lang="tr-TR" dirty="0" smtClean="0"/>
              <a:t>Çalışan yeteneklerinin geliştirilmesi</a:t>
            </a:r>
          </a:p>
          <a:p>
            <a:r>
              <a:rPr lang="tr-TR" dirty="0" smtClean="0"/>
              <a:t>Çalışan motivasyonu</a:t>
            </a:r>
          </a:p>
          <a:p>
            <a:r>
              <a:rPr lang="tr-TR" dirty="0" smtClean="0"/>
              <a:t>Beklenti üstü gelişme</a:t>
            </a:r>
          </a:p>
          <a:p>
            <a:r>
              <a:rPr lang="tr-TR" dirty="0" smtClean="0"/>
              <a:t>Teknoloji liderliği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SCOR Modeli</a:t>
            </a:r>
          </a:p>
        </p:txBody>
      </p:sp>
      <p:pic>
        <p:nvPicPr>
          <p:cNvPr id="1027" name="Picture 3" descr="C:\Users\EXPER\Desktop\score-modeli1.jpg"/>
          <p:cNvPicPr>
            <a:picLocks noChangeAspect="1" noChangeArrowheads="1"/>
          </p:cNvPicPr>
          <p:nvPr/>
        </p:nvPicPr>
        <p:blipFill>
          <a:blip r:embed="rId4"/>
          <a:srcRect l="16249" t="9396"/>
          <a:stretch>
            <a:fillRect/>
          </a:stretch>
        </p:blipFill>
        <p:spPr bwMode="auto">
          <a:xfrm>
            <a:off x="353819" y="1369731"/>
            <a:ext cx="8433023" cy="5011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Lojistikte Verimlilik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1337355"/>
              </p:ext>
            </p:extLst>
          </p:nvPr>
        </p:nvGraphicFramePr>
        <p:xfrm>
          <a:off x="275463" y="1556792"/>
          <a:ext cx="8593075" cy="4834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6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5892"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Süreç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Çıktı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Kaynak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892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Müşteri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tepkisi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İşlenen müşteri siparişleri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Kişi – saat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Envanter planlama ve yönetimi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Satışlar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Envanter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yatırımları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96720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Tedarik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Birim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ürün</a:t>
                      </a:r>
                    </a:p>
                    <a:p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İşleme alınan satış emirleri</a:t>
                      </a:r>
                    </a:p>
                    <a:p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Birim ürün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IP &amp; M Çalışan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sayısı</a:t>
                      </a:r>
                    </a:p>
                    <a:p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Kişi – saat</a:t>
                      </a:r>
                    </a:p>
                    <a:p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Tedarik çalışan sayısı</a:t>
                      </a:r>
                      <a:endParaRPr lang="tr-TR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704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Ulaştırma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Kaplanan hacim</a:t>
                      </a:r>
                    </a:p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Gönderilen satışlar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Topla hacim</a:t>
                      </a:r>
                    </a:p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Filo yatırımları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7704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Depolama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Mevcut envanter</a:t>
                      </a:r>
                    </a:p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Gönderilen birim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Alan m</a:t>
                      </a:r>
                      <a:r>
                        <a:rPr lang="tr-TR" sz="190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Kişi – saat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Ulaştırmada Verimlilik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8992052"/>
              </p:ext>
            </p:extLst>
          </p:nvPr>
        </p:nvGraphicFramePr>
        <p:xfrm>
          <a:off x="340343" y="2295661"/>
          <a:ext cx="8463315" cy="3299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2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3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589"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Kaynak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Girdi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Çıktı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589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Araç operatörleri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Çalışma saatleri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Siparişler, ağırlık, hacim, tutar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677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Araçlar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Çalışma saatleri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Siparişler, ağırlık, hacim, tutar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6935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Konteynırlar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Ağırlık</a:t>
                      </a:r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 kapasitesi</a:t>
                      </a:r>
                    </a:p>
                    <a:p>
                      <a:r>
                        <a:rPr lang="tr-TR" sz="1900" baseline="0" dirty="0" smtClean="0">
                          <a:solidFill>
                            <a:schemeClr val="tx1"/>
                          </a:solidFill>
                        </a:rPr>
                        <a:t>Hacim kapasitesi</a:t>
                      </a:r>
                      <a:endParaRPr lang="tr-TR" sz="19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Siparişler, ağırlık, hacim, tutar</a:t>
                      </a:r>
                    </a:p>
                    <a:p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7589"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Yakıt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Litre/galon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900" dirty="0" smtClean="0">
                          <a:solidFill>
                            <a:schemeClr val="tx1"/>
                          </a:solidFill>
                        </a:rPr>
                        <a:t>Siparişler, ağırlık, hacim, tutar</a:t>
                      </a:r>
                      <a:endParaRPr lang="tr-TR" sz="19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/>
              <a:t>Mükemmel Sipariş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algn="just"/>
            <a:r>
              <a:rPr lang="tr-TR" dirty="0" smtClean="0"/>
              <a:t>Müşteri siparişlerinin eksiksiz teslimi</a:t>
            </a:r>
          </a:p>
          <a:p>
            <a:pPr algn="just"/>
            <a:r>
              <a:rPr lang="tr-TR" dirty="0" smtClean="0"/>
              <a:t>Müşterinin istediği ürün/hizmetin zamanında sunulması</a:t>
            </a:r>
          </a:p>
          <a:p>
            <a:pPr algn="just"/>
            <a:r>
              <a:rPr lang="tr-TR" dirty="0" smtClean="0"/>
              <a:t>Müşterinin istediği ürün/hizmetin doğru miktarda bir araya getirilmesi</a:t>
            </a:r>
          </a:p>
          <a:p>
            <a:pPr algn="just"/>
            <a:r>
              <a:rPr lang="tr-TR" dirty="0" smtClean="0"/>
              <a:t>Müşteri isteğine uygun ambalaj</a:t>
            </a:r>
          </a:p>
          <a:p>
            <a:pPr algn="just"/>
            <a:r>
              <a:rPr lang="tr-TR" dirty="0" smtClean="0"/>
              <a:t>Gerçek zamanlı ödeme</a:t>
            </a:r>
          </a:p>
          <a:p>
            <a:pPr algn="just"/>
            <a:r>
              <a:rPr lang="tr-TR" dirty="0" smtClean="0"/>
              <a:t>Faaliyetlerin müşteri talebine uygun olarak dokümantasyonu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/>
              <a:t>Geleneksel ve Güncel</a:t>
            </a:r>
            <a:br>
              <a:rPr lang="tr-TR" sz="3200" b="1" dirty="0"/>
            </a:br>
            <a:r>
              <a:rPr lang="tr-TR" sz="3200" b="1" dirty="0"/>
              <a:t>Performans Değerleme</a:t>
            </a:r>
          </a:p>
        </p:txBody>
      </p:sp>
      <p:graphicFrame>
        <p:nvGraphicFramePr>
          <p:cNvPr id="10" name="9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004047"/>
              </p:ext>
            </p:extLst>
          </p:nvPr>
        </p:nvGraphicFramePr>
        <p:xfrm>
          <a:off x="457200" y="1600201"/>
          <a:ext cx="8229600" cy="4781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11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Geleneksel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Performans Değerleme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Güncel Performans Değerleme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Geçmiş tarihli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geleneksel muhasebe sistemi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İşletme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stratejisi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Finansal ölçütler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Finansal olmayan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ölçütler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Orta ve yüksek kademedeki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yöneticiler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Tüm çalışanlar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Geçmiş göstergelerin analizi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Anlık göstergelerin analizi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Çalışanların gelişimi engellenir.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Çalışanların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iş tatmini olumlu etkilenir.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Atölye düzeyi ihmal edilir.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Genellikle atölye düzeyi kullanılır.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Sabit biçim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Gereksinimlere göre düzenleme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Zaman içinde değişim göstermez.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Zaman içinde değişim gösterebilir.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Performansın izlenmesi amacı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Performansın geliştirilmesi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amaç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96609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TKY, Yeniden Yapılanma yaklaşımları uygulanmaz.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TKY, Yeniden Yapılanma yaklaşımları uygulanır.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Bölümler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arası farklılıklar göstermez.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Bölümler arasında farklılıklar gösterilir.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711"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Sürekli gelişmeyi engeller.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tr-TR" sz="1600" dirty="0" smtClean="0">
                          <a:solidFill>
                            <a:schemeClr val="tx1"/>
                          </a:solidFill>
                        </a:rPr>
                        <a:t>Sürekli gelişimin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</a:rPr>
                        <a:t> başarılmasına destek olur.</a:t>
                      </a:r>
                      <a:endParaRPr lang="tr-T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 smtClean="0"/>
              <a:t>İstatistiksel</a:t>
            </a:r>
            <a:br>
              <a:rPr lang="tr-TR" sz="4000" b="1" dirty="0" smtClean="0"/>
            </a:br>
            <a:r>
              <a:rPr lang="tr-TR" sz="4000" b="1" dirty="0" smtClean="0"/>
              <a:t>Süreç Kontrolü</a:t>
            </a:r>
            <a:endParaRPr lang="tr-TR" sz="4000" b="1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4415" y="1494618"/>
            <a:ext cx="7229475" cy="49625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6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821638" y="5786453"/>
            <a:ext cx="5500727" cy="5000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2400" b="1" dirty="0"/>
              <a:t>Teşekkür ederim.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2536018" y="214291"/>
            <a:ext cx="4071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chemeClr val="bg1">
                    <a:lumMod val="85000"/>
                  </a:schemeClr>
                </a:solidFill>
              </a:rPr>
              <a:t>İstanbul Üniversitesi</a:t>
            </a:r>
          </a:p>
        </p:txBody>
      </p:sp>
      <p:pic>
        <p:nvPicPr>
          <p:cNvPr id="9" name="Picture 1" descr="C:\Users\Turkoglu\Desktop\Rektor_hoca_sunum\lalal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94853" y="2132857"/>
            <a:ext cx="4930611" cy="35107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Performans Değerleme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just"/>
            <a:r>
              <a:rPr lang="tr-TR" dirty="0" smtClean="0"/>
              <a:t>İçsel ve dışsal faktörler ile finansal ve finansal olmayan ölçütler arasında denge</a:t>
            </a:r>
          </a:p>
          <a:p>
            <a:pPr algn="just"/>
            <a:r>
              <a:rPr lang="tr-TR" dirty="0" smtClean="0"/>
              <a:t>Tüm kademelerin performansının bütünleştirilmesi</a:t>
            </a:r>
          </a:p>
          <a:p>
            <a:pPr algn="just"/>
            <a:r>
              <a:rPr lang="tr-TR" dirty="0" smtClean="0"/>
              <a:t>Dengeli Ölçüm (Kurum) Kartları (Karnesi)  (</a:t>
            </a:r>
            <a:r>
              <a:rPr lang="tr-TR" dirty="0" err="1" smtClean="0"/>
              <a:t>Balanced</a:t>
            </a:r>
            <a:r>
              <a:rPr lang="tr-TR" dirty="0" smtClean="0"/>
              <a:t> </a:t>
            </a:r>
            <a:r>
              <a:rPr lang="tr-TR" dirty="0" err="1" smtClean="0"/>
              <a:t>Scorecard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Performans Ölçüm Sistemi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pPr algn="just"/>
            <a:r>
              <a:rPr lang="tr-TR" dirty="0" smtClean="0"/>
              <a:t>Ölçütler, </a:t>
            </a:r>
            <a:r>
              <a:rPr lang="tr-TR" dirty="0"/>
              <a:t>işletmelerin stratejileri ile bağlantılı </a:t>
            </a:r>
            <a:r>
              <a:rPr lang="tr-TR" dirty="0" smtClean="0"/>
              <a:t>olmalıdır.</a:t>
            </a:r>
            <a:endParaRPr lang="tr-TR" dirty="0"/>
          </a:p>
          <a:p>
            <a:pPr algn="just"/>
            <a:r>
              <a:rPr lang="tr-TR" dirty="0"/>
              <a:t>Finansal olmayan ölçütler </a:t>
            </a:r>
            <a:r>
              <a:rPr lang="tr-TR" dirty="0" smtClean="0"/>
              <a:t>kullanılabilir.</a:t>
            </a:r>
            <a:endParaRPr lang="tr-TR" dirty="0"/>
          </a:p>
          <a:p>
            <a:pPr algn="just"/>
            <a:r>
              <a:rPr lang="tr-TR" dirty="0"/>
              <a:t>Ölçütlerin bölümler arasında farklılıklar gösterebileceği dikkate </a:t>
            </a:r>
            <a:r>
              <a:rPr lang="tr-TR" dirty="0" smtClean="0"/>
              <a:t>alınmalıdır.</a:t>
            </a:r>
            <a:endParaRPr lang="tr-TR" dirty="0"/>
          </a:p>
          <a:p>
            <a:pPr algn="just"/>
            <a:r>
              <a:rPr lang="tr-TR" dirty="0"/>
              <a:t>Ölçütlerin kullanılması kolay ve anlaşılır </a:t>
            </a:r>
            <a:r>
              <a:rPr lang="tr-TR" dirty="0" smtClean="0"/>
              <a:t>olmalıdır.</a:t>
            </a:r>
            <a:endParaRPr lang="tr-TR" dirty="0"/>
          </a:p>
          <a:p>
            <a:pPr algn="just"/>
            <a:r>
              <a:rPr lang="tr-TR" dirty="0"/>
              <a:t>Ölçütler geri bildirim </a:t>
            </a:r>
            <a:r>
              <a:rPr lang="tr-TR" dirty="0" smtClean="0"/>
              <a:t>sağlamalıdır.</a:t>
            </a:r>
            <a:endParaRPr lang="tr-TR" dirty="0"/>
          </a:p>
          <a:p>
            <a:pPr algn="just"/>
            <a:r>
              <a:rPr lang="tr-TR" dirty="0"/>
              <a:t>Gerekli olan veriler ölçülebilir </a:t>
            </a:r>
            <a:r>
              <a:rPr lang="tr-TR" dirty="0" smtClean="0"/>
              <a:t>olmalıdır.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Performans Ölçüm Sistemi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sz="2800" dirty="0"/>
              <a:t>Ölçütler işletme amaçları ile uyumlu olmalıdır.</a:t>
            </a:r>
          </a:p>
          <a:p>
            <a:pPr algn="just"/>
            <a:r>
              <a:rPr lang="tr-TR" sz="2800" dirty="0"/>
              <a:t>Veri toplama yöntemleri belirlenmelidir.</a:t>
            </a:r>
          </a:p>
          <a:p>
            <a:pPr algn="just"/>
            <a:r>
              <a:rPr lang="tr-TR" sz="2800" dirty="0"/>
              <a:t>Süreç, gözden geçirmeye olanak sağlamalıdır.</a:t>
            </a:r>
          </a:p>
          <a:p>
            <a:pPr algn="just"/>
            <a:r>
              <a:rPr lang="tr-TR" sz="2800" dirty="0"/>
              <a:t>Ölçütler, koşullar değiştiğinde yeniden değerlendirilmedir.</a:t>
            </a:r>
            <a:endParaRPr 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/>
              <a:t>Performans Ölçüm Sistemleri</a:t>
            </a:r>
            <a:br>
              <a:rPr lang="tr-TR" sz="3600" b="1" dirty="0"/>
            </a:br>
            <a:r>
              <a:rPr lang="tr-TR" sz="3600" b="1" dirty="0"/>
              <a:t>– Yapılan Hatalar –  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tr-TR" dirty="0" smtClean="0"/>
              <a:t>Çok fazla veri ile ilgilenme</a:t>
            </a:r>
          </a:p>
          <a:p>
            <a:r>
              <a:rPr lang="tr-TR" dirty="0" smtClean="0"/>
              <a:t>Kısa döneme odaklanma</a:t>
            </a:r>
          </a:p>
          <a:p>
            <a:r>
              <a:rPr lang="tr-TR" dirty="0" smtClean="0"/>
              <a:t>Geçmiş sezgiler</a:t>
            </a:r>
          </a:p>
          <a:p>
            <a:r>
              <a:rPr lang="tr-TR" dirty="0" smtClean="0"/>
              <a:t>Verilerin çok fazla özetlenmesi</a:t>
            </a:r>
          </a:p>
          <a:p>
            <a:r>
              <a:rPr lang="tr-TR" dirty="0" smtClean="0"/>
              <a:t>Yetersiz sayıda ölçüt</a:t>
            </a:r>
          </a:p>
          <a:p>
            <a:r>
              <a:rPr lang="tr-TR" dirty="0" smtClean="0"/>
              <a:t>Gereksiz ve çelişkili veriler</a:t>
            </a:r>
          </a:p>
          <a:p>
            <a:r>
              <a:rPr lang="tr-TR" dirty="0" smtClean="0"/>
              <a:t>Yanlış performans ölçümü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b="1" dirty="0"/>
              <a:t>Performans Ölçüm Sistemleri</a:t>
            </a:r>
            <a:br>
              <a:rPr lang="tr-TR" sz="4000" b="1" dirty="0"/>
            </a:br>
            <a:r>
              <a:rPr lang="tr-TR" sz="4000" b="1" dirty="0"/>
              <a:t>– Yapılan Hatalar – </a:t>
            </a:r>
            <a:endParaRPr lang="tr-TR" sz="4000" dirty="0"/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dirty="0"/>
              <a:t>Takım çalışmasının olumsuz etkilenmesi</a:t>
            </a:r>
          </a:p>
          <a:p>
            <a:pPr algn="just"/>
            <a:r>
              <a:rPr lang="tr-TR" dirty="0"/>
              <a:t>Gerçekçi olmayan ölçütlerin kullanımı</a:t>
            </a:r>
          </a:p>
          <a:p>
            <a:pPr algn="just"/>
            <a:r>
              <a:rPr lang="tr-TR" dirty="0"/>
              <a:t>Ölçütlerin ilişkilendirilememesi</a:t>
            </a:r>
          </a:p>
          <a:p>
            <a:pPr algn="just"/>
            <a:r>
              <a:rPr lang="tr-TR" dirty="0"/>
              <a:t>Ölçümler arasındaki sürenin belirlenmesi</a:t>
            </a:r>
          </a:p>
          <a:p>
            <a:pPr algn="just"/>
            <a:r>
              <a:rPr lang="tr-TR" dirty="0"/>
              <a:t>Müşterinin ihmal edilmesi</a:t>
            </a:r>
          </a:p>
          <a:p>
            <a:pPr algn="just"/>
            <a:r>
              <a:rPr lang="tr-TR" dirty="0"/>
              <a:t>Performans ölçüm sisteminin amacının </a:t>
            </a:r>
            <a:r>
              <a:rPr lang="tr-TR" dirty="0" smtClean="0"/>
              <a:t>anlaşılamaması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b="1" dirty="0"/>
              <a:t>Lojistikte</a:t>
            </a:r>
            <a:br>
              <a:rPr lang="tr-TR" sz="3600" b="1" dirty="0"/>
            </a:br>
            <a:r>
              <a:rPr lang="tr-TR" sz="3600" b="1" dirty="0"/>
              <a:t>Performans Göstergeleri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1525231"/>
              </p:ext>
            </p:extLst>
          </p:nvPr>
        </p:nvGraphicFramePr>
        <p:xfrm>
          <a:off x="251520" y="1946291"/>
          <a:ext cx="8640960" cy="4313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42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04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Anahtar Performans</a:t>
                      </a:r>
                    </a:p>
                    <a:p>
                      <a:pPr marL="0" algn="ctr" defTabSz="914400" rtl="0" eaLnBrk="1" latinLnBrk="0" hangingPunct="1"/>
                      <a:r>
                        <a:rPr lang="tr-T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Göstergesi</a:t>
                      </a:r>
                      <a:endParaRPr lang="tr-TR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tr-TR" sz="1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Tanım</a:t>
                      </a:r>
                      <a:endParaRPr lang="tr-TR" sz="19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Tedarikçi güvenirliliği (%) 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Tam ve eksiksiz karşılanan siparişin verilen siparişe oranı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Hizmet düzeyi (%)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Zamanında son alıcıya teslim edilen siparişlerin yüzdesi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920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Depolama süresi (Hafta)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Depoya giriş – nihai kullanıcıya teslim süresi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Döngü zamanı (Hafta)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Siparişin verilişi – teslim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Envanter doğruluğu (%)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Envanter düzeltmelerin toplam envantere oranı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Ulaştırma süresi (Hafta)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Ulaştırmada geçen toplam süre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Envanter düzeyi (TL)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Hedef düzeye ulaşmak için tutulan stok tutarı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Tedarik süresi (Hafta)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Siparişin verilmesi-ürünün depoya gelişi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6647"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Envanter etkinliği (%)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/>
                      <a:r>
                        <a:rPr lang="tr-TR" sz="1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Envanter kayıplarının toplam envantere oranı</a:t>
                      </a:r>
                      <a:endParaRPr lang="tr-TR" sz="1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logolar\sunum_rektor_hoca\sunum_tasarim_turkce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2549"/>
            <a:ext cx="9144000" cy="7023100"/>
          </a:xfrm>
          <a:prstGeom prst="rect">
            <a:avLst/>
          </a:prstGeom>
          <a:noFill/>
        </p:spPr>
      </p:pic>
      <p:pic>
        <p:nvPicPr>
          <p:cNvPr id="1028" name="Picture 4" descr="C:\Users\Turkoglu\Desktop\Rektor_hoca_sunum\kapi_cizim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9" y="72761"/>
            <a:ext cx="1714512" cy="1141663"/>
          </a:xfrm>
          <a:prstGeom prst="rect">
            <a:avLst/>
          </a:prstGeom>
          <a:noFill/>
        </p:spPr>
      </p:pic>
      <p:sp>
        <p:nvSpPr>
          <p:cNvPr id="13" name="1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/>
              <a:t>Performans Göstergelerinin</a:t>
            </a:r>
            <a:br>
              <a:rPr lang="tr-TR" sz="3200" b="1" dirty="0"/>
            </a:br>
            <a:r>
              <a:rPr lang="tr-TR" sz="3200" b="1" dirty="0"/>
              <a:t>Özellikleri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just"/>
            <a:r>
              <a:rPr lang="tr-TR" sz="2800" dirty="0"/>
              <a:t>İşletmenin hedeflerine göre belirlenmeli, hedefler değiştikçe güncellenebilir olmalıdır.</a:t>
            </a:r>
          </a:p>
          <a:p>
            <a:pPr algn="just"/>
            <a:r>
              <a:rPr lang="tr-TR" sz="2800" dirty="0"/>
              <a:t>Az sayıda olmalı ve departmanlarca benimsenmelidir.</a:t>
            </a:r>
          </a:p>
          <a:p>
            <a:pPr algn="just"/>
            <a:r>
              <a:rPr lang="tr-TR" sz="2800" dirty="0"/>
              <a:t>Ölçülebilir olmalıdır.</a:t>
            </a:r>
          </a:p>
          <a:p>
            <a:pPr algn="just"/>
            <a:r>
              <a:rPr lang="tr-TR" sz="2800" dirty="0"/>
              <a:t>Uzun dönemli olmalıdır.</a:t>
            </a:r>
          </a:p>
          <a:p>
            <a:pPr algn="just"/>
            <a:r>
              <a:rPr lang="tr-TR" sz="2800" dirty="0"/>
              <a:t>Tanımlanabilir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Gri Tonlamalı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</TotalTime>
  <Words>1001</Words>
  <Application>Microsoft Office PowerPoint</Application>
  <PresentationFormat>Ekran Gösterisi (4:3)</PresentationFormat>
  <Paragraphs>283</Paragraphs>
  <Slides>21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Ofis Teması</vt:lpstr>
      <vt:lpstr>LOJİSTİK PERFORMANS DEĞERLERME</vt:lpstr>
      <vt:lpstr>Geleneksel ve Güncel Performans Değerleme</vt:lpstr>
      <vt:lpstr>Performans Değerleme</vt:lpstr>
      <vt:lpstr>Performans Ölçüm Sistemi</vt:lpstr>
      <vt:lpstr>Performans Ölçüm Sistemi</vt:lpstr>
      <vt:lpstr>Performans Ölçüm Sistemleri – Yapılan Hatalar –  </vt:lpstr>
      <vt:lpstr>Performans Ölçüm Sistemleri – Yapılan Hatalar – </vt:lpstr>
      <vt:lpstr>Lojistikte Performans Göstergeleri</vt:lpstr>
      <vt:lpstr>Performans Göstergelerinin Özellikleri</vt:lpstr>
      <vt:lpstr>Lojistikte Kurumsal Karnenin Finansal Boyutu</vt:lpstr>
      <vt:lpstr>Lojistik Performans Ölçütleri Matrisi</vt:lpstr>
      <vt:lpstr>Lojistik Finansal Ölçütler</vt:lpstr>
      <vt:lpstr>Lojistikte Kurumsal Karnenin Müşteri Boyutu</vt:lpstr>
      <vt:lpstr>Lojistikte Kurumsal Karnenin Kurum İçi İşlemler Boyutu</vt:lpstr>
      <vt:lpstr>Lojistikte Kurumsal Karnenin Öğrenme ve Gelişme Boyutu</vt:lpstr>
      <vt:lpstr>SCOR Modeli</vt:lpstr>
      <vt:lpstr>Lojistikte Verimlilik</vt:lpstr>
      <vt:lpstr>Ulaştırmada Verimlilik</vt:lpstr>
      <vt:lpstr>Mükemmel Sipariş</vt:lpstr>
      <vt:lpstr>İstatistiksel Süreç Kontrolü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Turkoglu</dc:creator>
  <cp:lastModifiedBy>Gültekin Altuntaş</cp:lastModifiedBy>
  <cp:revision>423</cp:revision>
  <dcterms:created xsi:type="dcterms:W3CDTF">2010-03-05T15:34:29Z</dcterms:created>
  <dcterms:modified xsi:type="dcterms:W3CDTF">2017-05-31T09:10:28Z</dcterms:modified>
</cp:coreProperties>
</file>