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86" r:id="rId2"/>
    <p:sldId id="287" r:id="rId3"/>
    <p:sldId id="262" r:id="rId4"/>
    <p:sldId id="288" r:id="rId5"/>
    <p:sldId id="28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9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91" r:id="rId23"/>
    <p:sldId id="278" r:id="rId24"/>
    <p:sldId id="292" r:id="rId25"/>
    <p:sldId id="280" r:id="rId26"/>
    <p:sldId id="281" r:id="rId27"/>
    <p:sldId id="282" r:id="rId28"/>
    <p:sldId id="283" r:id="rId29"/>
    <p:sldId id="284" r:id="rId30"/>
    <p:sldId id="293" r:id="rId31"/>
    <p:sldId id="294" r:id="rId32"/>
    <p:sldId id="285" r:id="rId33"/>
    <p:sldId id="261" r:id="rId34"/>
  </p:sldIdLst>
  <p:sldSz cx="9144000" cy="6858000" type="screen4x3"/>
  <p:notesSz cx="6692900" cy="98679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574" autoAdjust="0"/>
  </p:normalViewPr>
  <p:slideViewPr>
    <p:cSldViewPr>
      <p:cViewPr varScale="1">
        <p:scale>
          <a:sx n="82" d="100"/>
          <a:sy n="82" d="100"/>
        </p:scale>
        <p:origin x="1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A5DD-3B4C-41C5-9C03-E6F2CAF69530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41A7-47A4-44DD-861C-D277313BF8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6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0C74-2BBF-4B62-9AC9-75A4DD32D037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D402-4D2F-4999-97D8-D5D4D08BAC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995-04C6-4270-90E4-FCAD024D3A9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203-550C-438D-900E-F2D35A683EF6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269-D5C3-4C4E-994A-0260A30CB9EF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C7E3-6AD7-4677-8B44-EF7914373A8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06E9-5DEE-4A68-86E4-33ADD6ABDE1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256-62EE-4EFE-B52A-E3CCBFA84C48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0CAA-051D-42F0-89DD-E6E1F54B7CA1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0C-CF73-4E5C-9665-7B76E92124EC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DDA9-130E-4ED8-92DA-15E502B58B95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235A-0548-470F-851B-8B76C72F9D5A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D4E-494A-4AE1-B98E-DE2F860DB910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46FE-2DE8-431B-9AAF-7F72C7ABB34B}" type="datetime1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267744" y="214290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</a:p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Ulaştırma ve Lojistik Fakültesi</a:t>
            </a:r>
            <a:endParaRPr lang="tr-TR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AMBALAJLAMA VE ELLEÇLEME</a:t>
            </a:r>
            <a:endParaRPr lang="tr-TR" b="1" dirty="0"/>
          </a:p>
        </p:txBody>
      </p:sp>
      <p:sp>
        <p:nvSpPr>
          <p:cNvPr id="8" name="7 Alt Başlık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dirty="0" smtClean="0">
                <a:solidFill>
                  <a:schemeClr val="tx1"/>
                </a:solidFill>
              </a:rPr>
              <a:t>Dr. Gültekin Altuntaş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Lojistik Yönetimi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Ders - II</a:t>
            </a:r>
          </a:p>
        </p:txBody>
      </p:sp>
    </p:spTree>
    <p:extLst>
      <p:ext uri="{BB962C8B-B14F-4D97-AF65-F5344CB8AC3E}">
        <p14:creationId xmlns:p14="http://schemas.microsoft.com/office/powerpoint/2010/main" val="3557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Ana Paket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Bir kap içine yerleştirilmiş, sarılmış, ürünü koruyan ambalajdır.</a:t>
            </a:r>
          </a:p>
        </p:txBody>
      </p:sp>
      <p:pic>
        <p:nvPicPr>
          <p:cNvPr id="4100" name="Picture 4" descr="C:\Users\PC\Desktop\ind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56166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Birincil (</a:t>
            </a:r>
            <a:r>
              <a:rPr lang="tr-TR" sz="3600" b="1" dirty="0" err="1" smtClean="0">
                <a:latin typeface="+mn-lt"/>
                <a:ea typeface="+mn-ea"/>
                <a:cs typeface="+mn-cs"/>
              </a:rPr>
              <a:t>Primer</a:t>
            </a:r>
            <a:r>
              <a:rPr lang="tr-TR" sz="3600" b="1" dirty="0" smtClean="0">
                <a:latin typeface="+mn-lt"/>
                <a:ea typeface="+mn-ea"/>
                <a:cs typeface="+mn-cs"/>
              </a:rPr>
              <a:t>) Ambalaj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Ürünü doğrudan koruyan ve içinde tutan karton kutu, şişe, cam vb. kaplardır.</a:t>
            </a:r>
          </a:p>
        </p:txBody>
      </p:sp>
      <p:pic>
        <p:nvPicPr>
          <p:cNvPr id="5124" name="Picture 4" descr="C:\Users\PC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2520280" cy="2520280"/>
          </a:xfrm>
          <a:prstGeom prst="rect">
            <a:avLst/>
          </a:prstGeom>
          <a:noFill/>
        </p:spPr>
      </p:pic>
      <p:pic>
        <p:nvPicPr>
          <p:cNvPr id="5125" name="Picture 5" descr="C:\Users\PC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Birim Ambalaj ve </a:t>
            </a:r>
            <a:br>
              <a:rPr lang="tr-TR" sz="3600" b="1" dirty="0" smtClean="0"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latin typeface="+mn-lt"/>
                <a:ea typeface="+mn-ea"/>
                <a:cs typeface="+mn-cs"/>
              </a:rPr>
              <a:t>Ana Karton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tr-TR" sz="2800" dirty="0"/>
              <a:t>Birim ambalaj, ürünün satış birimini </a:t>
            </a:r>
            <a:r>
              <a:rPr lang="tr-TR" sz="2800" dirty="0" smtClean="0"/>
              <a:t>içeren </a:t>
            </a:r>
            <a:r>
              <a:rPr lang="tr-TR" sz="2800" dirty="0"/>
              <a:t>ambalajdır.</a:t>
            </a:r>
          </a:p>
          <a:p>
            <a:pPr algn="just">
              <a:buNone/>
            </a:pPr>
            <a:endParaRPr lang="tr-TR" sz="2800" dirty="0" smtClean="0"/>
          </a:p>
          <a:p>
            <a:pPr algn="just">
              <a:buNone/>
            </a:pPr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Ana karton, yer değiştirmede etkinliği sağlamak üzere ürünler kutulara yerleştirilir. Bu kutular ise daha büyük kartonlara veya kutulara yerleştirilir. Büyük kartonlara </a:t>
            </a:r>
            <a:r>
              <a:rPr lang="tr-TR" sz="2800" b="1" dirty="0" smtClean="0"/>
              <a:t>ANA KARTON </a:t>
            </a:r>
            <a:r>
              <a:rPr lang="tr-TR" sz="2800" dirty="0" smtClean="0"/>
              <a:t>denir.</a:t>
            </a:r>
            <a:endParaRPr lang="tr-TR" dirty="0"/>
          </a:p>
        </p:txBody>
      </p:sp>
      <p:pic>
        <p:nvPicPr>
          <p:cNvPr id="6" name="Picture 3" descr="C:\Users\PC\Desktop\Untitled-1 copy(284).jpg"/>
          <p:cNvPicPr>
            <a:picLocks noChangeAspect="1" noChangeArrowheads="1"/>
          </p:cNvPicPr>
          <p:nvPr/>
        </p:nvPicPr>
        <p:blipFill>
          <a:blip r:embed="rId4" cstate="print"/>
          <a:srcRect l="6766" t="10148" b="8665"/>
          <a:stretch>
            <a:fillRect/>
          </a:stretch>
        </p:blipFill>
        <p:spPr bwMode="auto">
          <a:xfrm>
            <a:off x="6084168" y="2420888"/>
            <a:ext cx="198464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latin typeface="+mn-lt"/>
                <a:ea typeface="+mn-ea"/>
                <a:cs typeface="+mn-cs"/>
              </a:rPr>
              <a:t>Konteyner</a:t>
            </a:r>
            <a:endParaRPr lang="tr-TR" sz="40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PC\Desktop\konteyner.png"/>
          <p:cNvPicPr>
            <a:picLocks noChangeAspect="1" noChangeArrowheads="1"/>
          </p:cNvPicPr>
          <p:nvPr/>
        </p:nvPicPr>
        <p:blipFill>
          <a:blip r:embed="rId4" cstate="print"/>
          <a:srcRect r="36842" b="4652"/>
          <a:stretch>
            <a:fillRect/>
          </a:stretch>
        </p:blipFill>
        <p:spPr bwMode="auto">
          <a:xfrm>
            <a:off x="683568" y="2708920"/>
            <a:ext cx="3240360" cy="2958589"/>
          </a:xfrm>
          <a:prstGeom prst="rect">
            <a:avLst/>
          </a:prstGeom>
          <a:noFill/>
        </p:spPr>
      </p:pic>
      <p:pic>
        <p:nvPicPr>
          <p:cNvPr id="6147" name="Picture 3" descr="C:\Users\PC\Desktop\indir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340768"/>
            <a:ext cx="3600400" cy="2535016"/>
          </a:xfrm>
          <a:prstGeom prst="rect">
            <a:avLst/>
          </a:prstGeom>
          <a:noFill/>
        </p:spPr>
      </p:pic>
      <p:pic>
        <p:nvPicPr>
          <p:cNvPr id="6148" name="Picture 4" descr="C:\Users\PC\Desktop\GİGAM - TÜRKİYE 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3456384" cy="257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Ambalaj</a:t>
            </a:r>
            <a:r>
              <a:rPr lang="tr-TR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tr-TR" sz="3600" b="1" dirty="0" smtClean="0"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latin typeface="+mn-lt"/>
                <a:ea typeface="+mn-ea"/>
                <a:cs typeface="+mn-cs"/>
              </a:rPr>
              <a:t>Çeşitleri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just"/>
            <a:r>
              <a:rPr lang="tr-TR" dirty="0" smtClean="0"/>
              <a:t>Koruma işlevlerine göre,</a:t>
            </a:r>
          </a:p>
          <a:p>
            <a:pPr algn="just"/>
            <a:r>
              <a:rPr lang="tr-TR" dirty="0" smtClean="0"/>
              <a:t>Depolama işlevlerine göre,</a:t>
            </a:r>
          </a:p>
          <a:p>
            <a:pPr algn="just"/>
            <a:r>
              <a:rPr lang="tr-TR" dirty="0" smtClean="0"/>
              <a:t>Taşıma işlevine göre,</a:t>
            </a:r>
          </a:p>
          <a:p>
            <a:pPr lvl="1" algn="just"/>
            <a:r>
              <a:rPr lang="tr-TR" dirty="0" smtClean="0"/>
              <a:t>Yoğunluk, </a:t>
            </a:r>
            <a:r>
              <a:rPr lang="tr-TR" dirty="0" err="1" smtClean="0"/>
              <a:t>mod</a:t>
            </a:r>
            <a:r>
              <a:rPr lang="tr-TR" dirty="0" smtClean="0"/>
              <a:t>, gönderme yeri, vb.</a:t>
            </a:r>
          </a:p>
          <a:p>
            <a:pPr algn="just"/>
            <a:r>
              <a:rPr lang="tr-TR" dirty="0"/>
              <a:t>Ambalajı yapılan ürünün türüne göre, </a:t>
            </a:r>
            <a:endParaRPr lang="tr-TR" dirty="0" smtClean="0"/>
          </a:p>
          <a:p>
            <a:pPr lvl="1" algn="just"/>
            <a:r>
              <a:rPr lang="tr-TR" dirty="0" smtClean="0"/>
              <a:t>Ürünün özellikleri, ürünün ait olduğu sanayi türü, vb.)</a:t>
            </a:r>
          </a:p>
          <a:p>
            <a:pPr algn="just"/>
            <a:r>
              <a:rPr lang="tr-TR" dirty="0" smtClean="0"/>
              <a:t>Ambalaj şekline göre,</a:t>
            </a:r>
          </a:p>
          <a:p>
            <a:pPr lvl="1" algn="just"/>
            <a:r>
              <a:rPr lang="tr-TR" dirty="0" smtClean="0"/>
              <a:t>Paketin şekli, ürün paketlenmesinde dikkate alınan özellik, vb.</a:t>
            </a:r>
          </a:p>
          <a:p>
            <a:pPr algn="just"/>
            <a:r>
              <a:rPr lang="tr-TR" dirty="0"/>
              <a:t>Reklam işlevine </a:t>
            </a:r>
            <a:r>
              <a:rPr lang="tr-TR" dirty="0" smtClean="0"/>
              <a:t>göre sınıflandırılır.</a:t>
            </a:r>
          </a:p>
        </p:txBody>
      </p:sp>
    </p:spTree>
    <p:extLst>
      <p:ext uri="{BB962C8B-B14F-4D97-AF65-F5344CB8AC3E}">
        <p14:creationId xmlns:p14="http://schemas.microsoft.com/office/powerpoint/2010/main" val="4248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Ambalajın</a:t>
            </a:r>
            <a:br>
              <a:rPr lang="tr-TR" sz="3600" b="1" dirty="0" smtClean="0"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latin typeface="+mn-lt"/>
                <a:ea typeface="+mn-ea"/>
                <a:cs typeface="+mn-cs"/>
              </a:rPr>
              <a:t>İşlevleri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dirty="0" smtClean="0"/>
              <a:t>Pazarlama iletişimi (motivasyon veya güdüleme ) işlevi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Kolaylık (yararlanma) işlevi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Koruma işlevi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Malzeme Cinsine Göre</a:t>
            </a:r>
            <a:br>
              <a:rPr lang="tr-TR" sz="3600" b="1" dirty="0" smtClean="0"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latin typeface="+mn-lt"/>
                <a:ea typeface="+mn-ea"/>
                <a:cs typeface="+mn-cs"/>
              </a:rPr>
              <a:t>Ambalajların Sınıflandırılması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tr-TR" dirty="0" smtClean="0"/>
              <a:t>Ahşap </a:t>
            </a:r>
            <a:r>
              <a:rPr lang="tr-TR" dirty="0" smtClean="0"/>
              <a:t>malzemeler</a:t>
            </a:r>
          </a:p>
          <a:p>
            <a:pPr lvl="1"/>
            <a:r>
              <a:rPr lang="tr-TR" dirty="0" smtClean="0"/>
              <a:t>Paletler</a:t>
            </a:r>
          </a:p>
          <a:p>
            <a:pPr lvl="1"/>
            <a:r>
              <a:rPr lang="tr-TR" dirty="0" smtClean="0"/>
              <a:t>Sandıklar</a:t>
            </a:r>
          </a:p>
          <a:p>
            <a:pPr lvl="1"/>
            <a:r>
              <a:rPr lang="tr-TR" dirty="0" smtClean="0"/>
              <a:t>Köşe </a:t>
            </a:r>
            <a:r>
              <a:rPr lang="tr-TR" dirty="0" smtClean="0"/>
              <a:t>koruyucuları</a:t>
            </a:r>
            <a:endParaRPr lang="tr-TR" dirty="0" smtClean="0"/>
          </a:p>
          <a:p>
            <a:r>
              <a:rPr lang="tr-TR" dirty="0" smtClean="0"/>
              <a:t>Cam malzemeler</a:t>
            </a:r>
          </a:p>
          <a:p>
            <a:pPr lvl="1"/>
            <a:r>
              <a:rPr lang="tr-TR" dirty="0" smtClean="0"/>
              <a:t>Şişeler</a:t>
            </a:r>
          </a:p>
          <a:p>
            <a:pPr lvl="1"/>
            <a:r>
              <a:rPr lang="tr-TR" dirty="0" smtClean="0"/>
              <a:t>Kavanozlar</a:t>
            </a:r>
          </a:p>
          <a:p>
            <a:pPr lvl="1"/>
            <a:r>
              <a:rPr lang="tr-TR" dirty="0" smtClean="0"/>
              <a:t>Bidonlar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Ambalajların</a:t>
            </a:r>
            <a:br>
              <a:rPr lang="tr-TR" sz="3600" b="1" dirty="0" smtClean="0"/>
            </a:br>
            <a:r>
              <a:rPr lang="tr-TR" sz="3600" b="1" dirty="0" smtClean="0"/>
              <a:t>Sınıflandırılması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tr-TR" dirty="0" smtClean="0"/>
              <a:t>Kağıt malzemeler</a:t>
            </a:r>
          </a:p>
          <a:p>
            <a:pPr lvl="1"/>
            <a:r>
              <a:rPr lang="tr-TR" dirty="0" smtClean="0"/>
              <a:t>Karton kutular</a:t>
            </a:r>
          </a:p>
          <a:p>
            <a:pPr lvl="1"/>
            <a:r>
              <a:rPr lang="tr-TR" dirty="0" smtClean="0"/>
              <a:t>Mukavva kutular</a:t>
            </a:r>
          </a:p>
          <a:p>
            <a:pPr lvl="1"/>
            <a:r>
              <a:rPr lang="tr-TR" dirty="0" smtClean="0"/>
              <a:t>Köşe </a:t>
            </a:r>
            <a:r>
              <a:rPr lang="tr-TR" dirty="0" smtClean="0"/>
              <a:t>koruyucuları</a:t>
            </a:r>
            <a:endParaRPr lang="tr-TR" dirty="0" smtClean="0"/>
          </a:p>
          <a:p>
            <a:r>
              <a:rPr lang="tr-TR" dirty="0" smtClean="0"/>
              <a:t>Plastik malzemeler</a:t>
            </a:r>
          </a:p>
          <a:p>
            <a:pPr lvl="1"/>
            <a:r>
              <a:rPr lang="tr-TR" dirty="0" smtClean="0"/>
              <a:t>Torbalar</a:t>
            </a:r>
          </a:p>
          <a:p>
            <a:pPr lvl="1"/>
            <a:r>
              <a:rPr lang="tr-TR" dirty="0" smtClean="0"/>
              <a:t>Çemberler</a:t>
            </a:r>
          </a:p>
          <a:p>
            <a:pPr lvl="1"/>
            <a:r>
              <a:rPr lang="tr-TR" dirty="0" err="1" smtClean="0"/>
              <a:t>Strech</a:t>
            </a:r>
            <a:r>
              <a:rPr lang="tr-TR" dirty="0" smtClean="0"/>
              <a:t> filmler</a:t>
            </a:r>
            <a:endParaRPr lang="tr-TR" dirty="0" smtClean="0"/>
          </a:p>
          <a:p>
            <a:pPr lvl="1"/>
            <a:r>
              <a:rPr lang="tr-TR" dirty="0" smtClean="0"/>
              <a:t>Shrink </a:t>
            </a:r>
            <a:r>
              <a:rPr lang="tr-TR" dirty="0" smtClean="0"/>
              <a:t>naylonları</a:t>
            </a:r>
          </a:p>
          <a:p>
            <a:pPr lvl="1"/>
            <a:r>
              <a:rPr lang="tr-TR" dirty="0" smtClean="0"/>
              <a:t>Bidonlar</a:t>
            </a:r>
            <a:endParaRPr lang="tr-TR" dirty="0" smtClean="0"/>
          </a:p>
        </p:txBody>
      </p:sp>
      <p:pic>
        <p:nvPicPr>
          <p:cNvPr id="8194" name="Picture 2" descr="C:\Users\PC\Desktop\indir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083764" cy="2537768"/>
          </a:xfrm>
          <a:prstGeom prst="rect">
            <a:avLst/>
          </a:prstGeom>
          <a:noFill/>
        </p:spPr>
      </p:pic>
      <p:pic>
        <p:nvPicPr>
          <p:cNvPr id="8195" name="Picture 3" descr="C:\Users\PC\Desktop\indir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417" y="2006737"/>
            <a:ext cx="3710946" cy="176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Ambalajların</a:t>
            </a:r>
            <a:br>
              <a:rPr lang="tr-TR" sz="3600" b="1" dirty="0" smtClean="0"/>
            </a:br>
            <a:r>
              <a:rPr lang="tr-TR" sz="3600" b="1" dirty="0" smtClean="0"/>
              <a:t>Sınıflandırılması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 anchor="ctr"/>
          <a:lstStyle/>
          <a:p>
            <a:r>
              <a:rPr lang="tr-TR" dirty="0" smtClean="0"/>
              <a:t>Metal malzemeler</a:t>
            </a:r>
          </a:p>
          <a:p>
            <a:pPr lvl="1"/>
            <a:r>
              <a:rPr lang="tr-TR" dirty="0" smtClean="0"/>
              <a:t>Teneke kutular</a:t>
            </a:r>
          </a:p>
          <a:p>
            <a:pPr lvl="1"/>
            <a:r>
              <a:rPr lang="tr-TR" dirty="0" smtClean="0"/>
              <a:t>Çemberler</a:t>
            </a:r>
          </a:p>
          <a:p>
            <a:pPr lvl="1"/>
            <a:r>
              <a:rPr lang="tr-TR" dirty="0" smtClean="0"/>
              <a:t>Çember tokaları</a:t>
            </a:r>
          </a:p>
          <a:p>
            <a:pPr lvl="1"/>
            <a:r>
              <a:rPr lang="tr-TR" dirty="0" smtClean="0"/>
              <a:t>Variller</a:t>
            </a:r>
            <a:endParaRPr lang="tr-TR" dirty="0"/>
          </a:p>
        </p:txBody>
      </p:sp>
      <p:pic>
        <p:nvPicPr>
          <p:cNvPr id="7170" name="Picture 2" descr="C:\Users\PC\Desktop\metal-toka-ur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5948"/>
            <a:ext cx="3298531" cy="2054225"/>
          </a:xfrm>
          <a:prstGeom prst="rect">
            <a:avLst/>
          </a:prstGeom>
          <a:noFill/>
        </p:spPr>
      </p:pic>
      <p:pic>
        <p:nvPicPr>
          <p:cNvPr id="7171" name="Picture 3" descr="C:\Users\PC\Desktop\indir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968" y="3775848"/>
            <a:ext cx="2497832" cy="233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Akıllı</a:t>
            </a:r>
            <a:br>
              <a:rPr lang="tr-TR" sz="4000" b="1" dirty="0" smtClean="0">
                <a:latin typeface="+mn-lt"/>
                <a:ea typeface="+mn-ea"/>
                <a:cs typeface="+mn-cs"/>
              </a:rPr>
            </a:br>
            <a:r>
              <a:rPr lang="tr-TR" sz="4000" b="1" dirty="0" smtClean="0">
                <a:latin typeface="+mn-lt"/>
                <a:ea typeface="+mn-ea"/>
                <a:cs typeface="+mn-cs"/>
              </a:rPr>
              <a:t>Ambalajlama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algn="just"/>
            <a:r>
              <a:rPr lang="tr-TR" dirty="0" smtClean="0"/>
              <a:t>Ürün çeşidine göre içerisinde farklı özellikler barındırır.</a:t>
            </a:r>
          </a:p>
          <a:p>
            <a:pPr lvl="1" algn="just"/>
            <a:r>
              <a:rPr lang="tr-TR" dirty="0" smtClean="0"/>
              <a:t>Saklanan malzemenin dağılmasını ve dökülmesini engeller.</a:t>
            </a:r>
          </a:p>
          <a:p>
            <a:pPr lvl="1" algn="just"/>
            <a:r>
              <a:rPr lang="tr-TR" dirty="0" smtClean="0"/>
              <a:t>Ürün özelliklerini (koku, aroma vb.) zenginleştirir.</a:t>
            </a:r>
          </a:p>
          <a:p>
            <a:pPr lvl="1" algn="just"/>
            <a:r>
              <a:rPr lang="tr-TR" dirty="0" smtClean="0"/>
              <a:t>Üründeki değişimlere kolay uyum sağlar</a:t>
            </a:r>
            <a:r>
              <a:rPr lang="tr-TR" dirty="0" smtClean="0"/>
              <a:t>.</a:t>
            </a:r>
          </a:p>
          <a:p>
            <a:pPr lvl="1" algn="just"/>
            <a:r>
              <a:rPr lang="tr-TR" dirty="0" smtClean="0"/>
              <a:t>Ürün bilgisi, geçmişi, durumuyla ilgili bilgi sağlar.</a:t>
            </a:r>
          </a:p>
          <a:p>
            <a:pPr lvl="1" algn="just"/>
            <a:r>
              <a:rPr lang="tr-TR" dirty="0" smtClean="0"/>
              <a:t>Açılış kolaylığı ve ilk kullanımı </a:t>
            </a:r>
            <a:r>
              <a:rPr lang="tr-TR" dirty="0" smtClean="0"/>
              <a:t>müşterinin yaptığına ilişkin ikna </a:t>
            </a:r>
            <a:r>
              <a:rPr lang="tr-TR" dirty="0" smtClean="0"/>
              <a:t>sağlar.</a:t>
            </a:r>
          </a:p>
          <a:p>
            <a:pPr lvl="1" algn="just"/>
            <a:r>
              <a:rPr lang="tr-TR" dirty="0" smtClean="0"/>
              <a:t>Ürünün orijinalliğini gösterir ve korsanı engeller.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Giriş</a:t>
            </a:r>
            <a:endParaRPr lang="tr-TR" sz="40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algn="just"/>
            <a:r>
              <a:rPr lang="tr-TR" dirty="0" smtClean="0"/>
              <a:t>Ambalajlama, talep (sipariş) elde etme ve tatmin (karşılama) araçlarından birisidir.</a:t>
            </a:r>
          </a:p>
          <a:p>
            <a:pPr algn="just"/>
            <a:r>
              <a:rPr lang="tr-TR" dirty="0" smtClean="0"/>
              <a:t>Amaç</a:t>
            </a:r>
            <a:r>
              <a:rPr lang="tr-TR" dirty="0" smtClean="0"/>
              <a:t>, dağıtım kanallarında ürünlerin, zamanlı, pürüzsüz ve hasarsız hareketini ve akışını sağlamaktır.</a:t>
            </a:r>
          </a:p>
          <a:p>
            <a:pPr algn="just"/>
            <a:r>
              <a:rPr lang="tr-TR" dirty="0" smtClean="0"/>
              <a:t>Dağıtım alanlarının kontrolü ve faaliyet merkezleri arasındaki bağlantının etkinliğini arttırır.</a:t>
            </a:r>
          </a:p>
          <a:p>
            <a:pPr algn="just"/>
            <a:r>
              <a:rPr lang="tr-TR" dirty="0" smtClean="0"/>
              <a:t>Hasardan koruma ve satışı arttırma gibi özellikleri de mevcuttur.</a:t>
            </a:r>
          </a:p>
        </p:txBody>
      </p:sp>
    </p:spTree>
    <p:extLst>
      <p:ext uri="{BB962C8B-B14F-4D97-AF65-F5344CB8AC3E}">
        <p14:creationId xmlns:p14="http://schemas.microsoft.com/office/powerpoint/2010/main" val="4917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Akıllı Ambalajlama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Akıllı ambalaj </a:t>
            </a:r>
            <a:r>
              <a:rPr lang="tr-TR" dirty="0" smtClean="0">
                <a:sym typeface="Wingdings" pitchFamily="2" charset="2"/>
              </a:rPr>
              <a:t> Nem ölçer ambalaj</a:t>
            </a:r>
            <a:endParaRPr lang="tr-TR" dirty="0"/>
          </a:p>
        </p:txBody>
      </p:sp>
      <p:pic>
        <p:nvPicPr>
          <p:cNvPr id="9218" name="Picture 2" descr="C:\Users\PC\Desktop\3288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4224469" cy="3168352"/>
          </a:xfrm>
          <a:prstGeom prst="rect">
            <a:avLst/>
          </a:prstGeom>
          <a:noFill/>
        </p:spPr>
      </p:pic>
      <p:pic>
        <p:nvPicPr>
          <p:cNvPr id="9219" name="Picture 3" descr="C:\Users\PC\Desktop\Sandwich-231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92896"/>
            <a:ext cx="3096344" cy="402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Aktif Ambalaj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dirty="0" smtClean="0"/>
              <a:t>Ürün ambalajının, ürünün kalitesini arttıracak, depo ömrünü uzatacak ve </a:t>
            </a:r>
            <a:r>
              <a:rPr lang="tr-TR" dirty="0" err="1" smtClean="0"/>
              <a:t>mikrobiyal</a:t>
            </a:r>
            <a:r>
              <a:rPr lang="tr-TR" dirty="0" smtClean="0"/>
              <a:t> bozulmasını geciktirecek şekilde tasarlanmasıdır.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Aktif ambalaj </a:t>
            </a:r>
            <a:r>
              <a:rPr lang="tr-TR" dirty="0" smtClean="0">
                <a:sym typeface="Wingdings" pitchFamily="2" charset="2"/>
              </a:rPr>
              <a:t> Nem emici ambalaj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Akıllı vs. Aktif </a:t>
            </a:r>
            <a:r>
              <a:rPr lang="tr-TR" sz="3600" b="1" dirty="0" smtClean="0">
                <a:latin typeface="+mn-lt"/>
                <a:ea typeface="+mn-ea"/>
                <a:cs typeface="+mn-cs"/>
              </a:rPr>
              <a:t>Ambalaj</a:t>
            </a: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06557"/>
              </p:ext>
            </p:extLst>
          </p:nvPr>
        </p:nvGraphicFramePr>
        <p:xfrm>
          <a:off x="457200" y="2121678"/>
          <a:ext cx="8229600" cy="411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6971815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96739904"/>
                    </a:ext>
                  </a:extLst>
                </a:gridCol>
              </a:tblGrid>
              <a:tr h="82312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Akıllı Ambalaj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Aktif A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mbalaj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54757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Mikrop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üreme göstergesi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 – </a:t>
                      </a:r>
                      <a:r>
                        <a:rPr lang="tr-TR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mikrobiyal</a:t>
                      </a:r>
                      <a:endParaRPr lang="tr-T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168835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Isınma / Soğuma göstergesi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Isıtan / Soğutan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622829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Koku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/ Tat değişimi gösteren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Koku / Tat geçirmez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605819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Nem ölçer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 emici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53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2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Elleçleme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/>
          <a:lstStyle/>
          <a:p>
            <a:pPr algn="just"/>
            <a:r>
              <a:rPr lang="tr-TR" sz="2800" dirty="0" smtClean="0"/>
              <a:t>Daha çok el ile yapılan yer değiştirme işlemidir.</a:t>
            </a:r>
          </a:p>
          <a:p>
            <a:pPr algn="just"/>
            <a:r>
              <a:rPr lang="tr-TR" sz="2800" dirty="0" smtClean="0"/>
              <a:t>Envanterin fiziksel transferini sağlar.</a:t>
            </a:r>
          </a:p>
          <a:p>
            <a:pPr algn="just"/>
            <a:r>
              <a:rPr lang="tr-TR" sz="2800" dirty="0" smtClean="0"/>
              <a:t>Maliyetlerin düşük tutulabilmesi için değişim veya aktarım süreci içerisinde bulunan ürünlerin mümkün olan en az sayıda el değiştirmesi istenir.</a:t>
            </a:r>
          </a:p>
          <a:p>
            <a:endParaRPr lang="tr-TR" dirty="0"/>
          </a:p>
        </p:txBody>
      </p:sp>
      <p:pic>
        <p:nvPicPr>
          <p:cNvPr id="10242" name="Picture 2" descr="C:\Users\PC\Desktop\indir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65104"/>
            <a:ext cx="510727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  <a:ea typeface="+mn-ea"/>
                <a:cs typeface="+mn-cs"/>
              </a:rPr>
              <a:t>Malzeme Aktarımına İlişkin</a:t>
            </a:r>
            <a:br>
              <a:rPr lang="tr-TR" sz="3200" b="1" dirty="0" smtClean="0">
                <a:latin typeface="+mn-lt"/>
                <a:ea typeface="+mn-ea"/>
                <a:cs typeface="+mn-cs"/>
              </a:rPr>
            </a:br>
            <a:r>
              <a:rPr lang="tr-TR" sz="3200" b="1" dirty="0" smtClean="0">
                <a:latin typeface="+mn-lt"/>
                <a:ea typeface="+mn-ea"/>
                <a:cs typeface="+mn-cs"/>
              </a:rPr>
              <a:t>Temel Düşünceler</a:t>
            </a:r>
            <a:endParaRPr lang="tr-TR" sz="32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tr-TR" dirty="0" smtClean="0"/>
              <a:t>Ürünleri teslim alma,</a:t>
            </a:r>
          </a:p>
          <a:p>
            <a:pPr lvl="1"/>
            <a:r>
              <a:rPr lang="tr-TR" dirty="0" smtClean="0"/>
              <a:t>Boşaltma, indirme, istifleme</a:t>
            </a:r>
          </a:p>
          <a:p>
            <a:endParaRPr lang="tr-TR" dirty="0" smtClean="0"/>
          </a:p>
          <a:p>
            <a:r>
              <a:rPr lang="tr-TR" dirty="0" smtClean="0"/>
              <a:t>İşleme</a:t>
            </a:r>
          </a:p>
          <a:p>
            <a:pPr lvl="1"/>
            <a:r>
              <a:rPr lang="tr-TR" dirty="0" smtClean="0"/>
              <a:t>Sınıflandırma, dereceleme, toplama, olgunlaştırma</a:t>
            </a:r>
          </a:p>
          <a:p>
            <a:endParaRPr lang="tr-TR" dirty="0" smtClean="0"/>
          </a:p>
          <a:p>
            <a:r>
              <a:rPr lang="tr-TR" dirty="0" smtClean="0"/>
              <a:t>Yükleme</a:t>
            </a:r>
          </a:p>
          <a:p>
            <a:pPr lvl="1"/>
            <a:r>
              <a:rPr lang="tr-TR" dirty="0" smtClean="0"/>
              <a:t>Gönderme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4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  <a:ea typeface="+mn-ea"/>
                <a:cs typeface="+mn-cs"/>
              </a:rPr>
              <a:t>Malzeme Aktarım</a:t>
            </a:r>
            <a:br>
              <a:rPr lang="tr-TR" sz="3200" b="1" dirty="0" smtClean="0">
                <a:latin typeface="+mn-lt"/>
                <a:ea typeface="+mn-ea"/>
                <a:cs typeface="+mn-cs"/>
              </a:rPr>
            </a:br>
            <a:r>
              <a:rPr lang="tr-TR" sz="3200" b="1" dirty="0" smtClean="0">
                <a:latin typeface="+mn-lt"/>
                <a:ea typeface="+mn-ea"/>
                <a:cs typeface="+mn-cs"/>
              </a:rPr>
              <a:t>Sistemleri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dirty="0" smtClean="0"/>
              <a:t>Malzeme aktarım sistemleri,</a:t>
            </a:r>
          </a:p>
          <a:p>
            <a:pPr lvl="1" algn="just"/>
            <a:r>
              <a:rPr lang="tr-TR" dirty="0" smtClean="0"/>
              <a:t>Depoların </a:t>
            </a:r>
            <a:r>
              <a:rPr lang="tr-TR" dirty="0" smtClean="0"/>
              <a:t>verimliliğini arttırmak,</a:t>
            </a:r>
          </a:p>
          <a:p>
            <a:pPr lvl="1" algn="just"/>
            <a:r>
              <a:rPr lang="tr-TR" dirty="0" smtClean="0"/>
              <a:t>Depo faaliyetlerindeki etkinliği arttırmak,</a:t>
            </a:r>
          </a:p>
          <a:p>
            <a:pPr lvl="1" algn="just"/>
            <a:r>
              <a:rPr lang="tr-TR" dirty="0" smtClean="0"/>
              <a:t>Çalışma koşullarını iyileştirmek, iş güvenliğini sağlamak,</a:t>
            </a:r>
          </a:p>
          <a:p>
            <a:pPr lvl="1" algn="just"/>
            <a:r>
              <a:rPr lang="tr-TR" dirty="0" smtClean="0"/>
              <a:t>Lojistik hizmeti geliştirmek amacıyla kullanılır…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Malzeme Aktarım</a:t>
            </a:r>
            <a:br>
              <a:rPr lang="tr-TR" sz="3600" b="1" dirty="0" smtClean="0"/>
            </a:br>
            <a:r>
              <a:rPr lang="tr-TR" sz="3600" b="1" dirty="0" smtClean="0"/>
              <a:t>Sistemleri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Donatım grupları,  </a:t>
            </a:r>
          </a:p>
          <a:p>
            <a:pPr lvl="1"/>
            <a:r>
              <a:rPr lang="tr-TR" dirty="0" smtClean="0"/>
              <a:t>Hareket ile ilgilidir.</a:t>
            </a:r>
          </a:p>
          <a:p>
            <a:pPr lvl="1"/>
            <a:r>
              <a:rPr lang="tr-TR" dirty="0" smtClean="0"/>
              <a:t>Destekleyici donanımlardır.</a:t>
            </a:r>
          </a:p>
          <a:p>
            <a:pPr lvl="1"/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11269" name="Picture 5" descr="C:\Users\PC\Desktop\P100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12069"/>
            <a:ext cx="2982658" cy="2814093"/>
          </a:xfrm>
          <a:prstGeom prst="rect">
            <a:avLst/>
          </a:prstGeom>
          <a:noFill/>
        </p:spPr>
      </p:pic>
      <p:pic>
        <p:nvPicPr>
          <p:cNvPr id="11270" name="Picture 6" descr="C:\Users\PC\Desktop\bigbag-paletko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8559" y="3312070"/>
            <a:ext cx="3209425" cy="281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Malzeme Aktarım</a:t>
            </a:r>
            <a:br>
              <a:rPr lang="tr-TR" sz="3600" b="1" dirty="0" smtClean="0"/>
            </a:br>
            <a:r>
              <a:rPr lang="tr-TR" sz="3600" b="1" dirty="0" smtClean="0"/>
              <a:t>Sistemleri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Destekleyici </a:t>
            </a:r>
            <a:r>
              <a:rPr lang="tr-TR" dirty="0" smtClean="0"/>
              <a:t>donanımlar (Paletler, raf ve askılar)</a:t>
            </a:r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12292" name="Picture 4" descr="C:\Users\PC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0005" y="2309739"/>
            <a:ext cx="632398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Malzeme Aktarım</a:t>
            </a:r>
            <a:br>
              <a:rPr lang="tr-TR" sz="3600" b="1" dirty="0" smtClean="0"/>
            </a:br>
            <a:r>
              <a:rPr lang="tr-TR" sz="3600" b="1" dirty="0" smtClean="0"/>
              <a:t>Sistemleri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Mekanik sistemler</a:t>
            </a:r>
          </a:p>
        </p:txBody>
      </p:sp>
      <p:pic>
        <p:nvPicPr>
          <p:cNvPr id="13314" name="Picture 2" descr="C:\Users\PC\Desktop\ind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205" y="2276872"/>
            <a:ext cx="3397787" cy="3672408"/>
          </a:xfrm>
          <a:prstGeom prst="rect">
            <a:avLst/>
          </a:prstGeom>
          <a:noFill/>
        </p:spPr>
      </p:pic>
      <p:pic>
        <p:nvPicPr>
          <p:cNvPr id="13315" name="Picture 3" descr="C:\Users\PC\Desktop\indir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345638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Malzeme Aktarım</a:t>
            </a:r>
            <a:br>
              <a:rPr lang="tr-TR" sz="3600" b="1" dirty="0" smtClean="0"/>
            </a:br>
            <a:r>
              <a:rPr lang="tr-TR" sz="3600" b="1" dirty="0" smtClean="0"/>
              <a:t>Sistemleri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Otomatik sistemler </a:t>
            </a:r>
            <a:r>
              <a:rPr lang="tr-TR" dirty="0" smtClean="0">
                <a:sym typeface="Wingdings" pitchFamily="2" charset="2"/>
              </a:rPr>
              <a:t> AS/RS Sistemleri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4338" name="Picture 2" descr="C:\Users\PC\Desktop\as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740382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Üniteleştirme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tr-TR" dirty="0" smtClean="0"/>
              <a:t>Ürünlerin fiziksel akışlarının lojistik performansı arttıracak biçimde yürütülmesini sağlar.</a:t>
            </a:r>
          </a:p>
          <a:p>
            <a:pPr algn="just"/>
            <a:r>
              <a:rPr lang="tr-TR" dirty="0" smtClean="0"/>
              <a:t>Üniteleştirme işlemi, en çok eşya tedarik zinciri boyunca hareket ederken ve kuruluş yerleri arasında gerçekleşir.</a:t>
            </a:r>
          </a:p>
          <a:p>
            <a:pPr algn="just"/>
            <a:r>
              <a:rPr lang="tr-TR" dirty="0" smtClean="0"/>
              <a:t>Hem ürüne koruyucu bir ekipman sağlanmış olur; hem de yük konsolidasyon (birleştirme) işlemi kolaylaşır.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  <a:ea typeface="+mn-ea"/>
                <a:cs typeface="+mn-cs"/>
              </a:rPr>
              <a:t>Ürün – Malzeme Aktarımının</a:t>
            </a:r>
            <a:br>
              <a:rPr lang="tr-TR" sz="3200" b="1" dirty="0" smtClean="0">
                <a:latin typeface="+mn-lt"/>
                <a:ea typeface="+mn-ea"/>
                <a:cs typeface="+mn-cs"/>
              </a:rPr>
            </a:br>
            <a:r>
              <a:rPr lang="tr-TR" sz="3200" b="1" dirty="0" smtClean="0">
                <a:latin typeface="+mn-lt"/>
                <a:ea typeface="+mn-ea"/>
                <a:cs typeface="+mn-cs"/>
              </a:rPr>
              <a:t>Temel İlkeleri – I</a:t>
            </a:r>
            <a:endParaRPr lang="tr-TR" sz="32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tr-TR" dirty="0" smtClean="0"/>
              <a:t>Planlama ilkesi,</a:t>
            </a:r>
          </a:p>
          <a:p>
            <a:pPr algn="just"/>
            <a:r>
              <a:rPr lang="tr-TR" dirty="0" smtClean="0"/>
              <a:t>Sistem ilkeleri,</a:t>
            </a:r>
          </a:p>
          <a:p>
            <a:pPr algn="just"/>
            <a:r>
              <a:rPr lang="tr-TR" dirty="0" smtClean="0"/>
              <a:t>Malzeme akışı ilkesi,</a:t>
            </a:r>
          </a:p>
          <a:p>
            <a:pPr algn="just"/>
            <a:r>
              <a:rPr lang="tr-TR" dirty="0" smtClean="0"/>
              <a:t>Basitleştirme ilkesi,</a:t>
            </a:r>
          </a:p>
          <a:p>
            <a:pPr algn="just"/>
            <a:r>
              <a:rPr lang="tr-TR" dirty="0" smtClean="0"/>
              <a:t>Çekim ilkesi,</a:t>
            </a:r>
          </a:p>
          <a:p>
            <a:pPr algn="just"/>
            <a:r>
              <a:rPr lang="tr-TR" dirty="0" smtClean="0"/>
              <a:t>Birim – boyut ilkesi,</a:t>
            </a:r>
          </a:p>
          <a:p>
            <a:pPr algn="just"/>
            <a:r>
              <a:rPr lang="tr-TR" dirty="0" smtClean="0"/>
              <a:t>Mekanizasyon ilkesi,</a:t>
            </a:r>
          </a:p>
          <a:p>
            <a:pPr algn="just"/>
            <a:r>
              <a:rPr lang="tr-TR" dirty="0" smtClean="0"/>
              <a:t>Otomatikleştirme ilkesi,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487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  <a:ea typeface="+mn-ea"/>
                <a:cs typeface="+mn-cs"/>
              </a:rPr>
              <a:t>Ürün – Malzeme Aktarımının</a:t>
            </a:r>
            <a:br>
              <a:rPr lang="tr-TR" sz="3200" b="1" dirty="0" smtClean="0">
                <a:latin typeface="+mn-lt"/>
                <a:ea typeface="+mn-ea"/>
                <a:cs typeface="+mn-cs"/>
              </a:rPr>
            </a:br>
            <a:r>
              <a:rPr lang="tr-TR" sz="3200" b="1" dirty="0" smtClean="0">
                <a:latin typeface="+mn-lt"/>
                <a:ea typeface="+mn-ea"/>
                <a:cs typeface="+mn-cs"/>
              </a:rPr>
              <a:t>Temel İlkeleri – I</a:t>
            </a:r>
            <a:endParaRPr lang="tr-TR" sz="32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algn="just"/>
            <a:r>
              <a:rPr lang="tr-TR" dirty="0" smtClean="0"/>
              <a:t>Donanım seçimi ilkesi,</a:t>
            </a:r>
          </a:p>
          <a:p>
            <a:pPr algn="just"/>
            <a:r>
              <a:rPr lang="tr-TR" dirty="0" smtClean="0"/>
              <a:t>Standartlaştırma ilkesi,</a:t>
            </a:r>
          </a:p>
          <a:p>
            <a:pPr algn="just"/>
            <a:r>
              <a:rPr lang="tr-TR" dirty="0" err="1" smtClean="0"/>
              <a:t>Uyarlanabilirlik</a:t>
            </a:r>
            <a:r>
              <a:rPr lang="tr-TR" dirty="0" smtClean="0"/>
              <a:t> ilkesi,</a:t>
            </a:r>
          </a:p>
          <a:p>
            <a:pPr algn="just"/>
            <a:r>
              <a:rPr lang="tr-TR" dirty="0" smtClean="0"/>
              <a:t>Ölçü ağırlık ilkesi,</a:t>
            </a:r>
          </a:p>
          <a:p>
            <a:pPr algn="just"/>
            <a:r>
              <a:rPr lang="tr-TR" dirty="0" smtClean="0"/>
              <a:t>Kullanım ilkesi,</a:t>
            </a:r>
          </a:p>
          <a:p>
            <a:pPr algn="just"/>
            <a:r>
              <a:rPr lang="tr-TR" dirty="0" smtClean="0"/>
              <a:t>Modası geçme ve yıpranma ilkesi,</a:t>
            </a:r>
          </a:p>
          <a:p>
            <a:pPr algn="just"/>
            <a:r>
              <a:rPr lang="tr-TR" dirty="0" smtClean="0"/>
              <a:t>Kontrol ilkesi,</a:t>
            </a:r>
          </a:p>
          <a:p>
            <a:pPr algn="just"/>
            <a:r>
              <a:rPr lang="tr-TR" dirty="0" smtClean="0"/>
              <a:t>Kapasite ilkesi,</a:t>
            </a:r>
          </a:p>
          <a:p>
            <a:pPr algn="just"/>
            <a:r>
              <a:rPr lang="tr-TR" dirty="0" smtClean="0"/>
              <a:t>Performans ilkeleri,</a:t>
            </a:r>
          </a:p>
          <a:p>
            <a:pPr algn="just"/>
            <a:r>
              <a:rPr lang="tr-TR" dirty="0" smtClean="0"/>
              <a:t>Güvenlik ilkesi.</a:t>
            </a:r>
          </a:p>
        </p:txBody>
      </p:sp>
    </p:spTree>
    <p:extLst>
      <p:ext uri="{BB962C8B-B14F-4D97-AF65-F5344CB8AC3E}">
        <p14:creationId xmlns:p14="http://schemas.microsoft.com/office/powerpoint/2010/main" val="37698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Çeşitli </a:t>
            </a:r>
            <a:r>
              <a:rPr lang="tr-TR" sz="3600" b="1" dirty="0" err="1" smtClean="0">
                <a:latin typeface="+mn-lt"/>
                <a:ea typeface="+mn-ea"/>
                <a:cs typeface="+mn-cs"/>
              </a:rPr>
              <a:t>Forkliftler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C:\Users\PC\Desktop\all-forklifts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74826"/>
            <a:ext cx="8229600" cy="431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6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21637" y="5786454"/>
            <a:ext cx="5500726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 smtClean="0"/>
              <a:t>Teşekkür ederim.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1" descr="C:\Users\Turkoglu\Desktop\Rektor_hoca_sunum\lala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853" y="2132857"/>
            <a:ext cx="4930611" cy="351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Üniteleştirme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tr-TR" dirty="0" smtClean="0"/>
              <a:t>Ürünlerin üniteleştirme kararını iki faktör etkiler:</a:t>
            </a:r>
          </a:p>
          <a:p>
            <a:pPr lvl="1" algn="just"/>
            <a:r>
              <a:rPr lang="tr-TR" dirty="0" smtClean="0"/>
              <a:t>Ambalajın işlevi</a:t>
            </a:r>
          </a:p>
          <a:p>
            <a:pPr lvl="1" algn="just"/>
            <a:r>
              <a:rPr lang="tr-TR" dirty="0" smtClean="0"/>
              <a:t>Ürünün özellikleri (deseni, yapısı, </a:t>
            </a:r>
            <a:r>
              <a:rPr lang="tr-TR" dirty="0" err="1" smtClean="0"/>
              <a:t>kırılabilirliği</a:t>
            </a:r>
            <a:r>
              <a:rPr lang="tr-TR" dirty="0" smtClean="0"/>
              <a:t>, </a:t>
            </a:r>
            <a:r>
              <a:rPr lang="tr-TR" dirty="0" err="1" smtClean="0"/>
              <a:t>bozulabilirliği</a:t>
            </a:r>
            <a:r>
              <a:rPr lang="tr-TR" dirty="0" smtClean="0"/>
              <a:t>, şekli, hırsızlık olasılığı, vb.)</a:t>
            </a:r>
          </a:p>
          <a:p>
            <a:pPr lvl="1" algn="just"/>
            <a:endParaRPr lang="tr-TR" dirty="0"/>
          </a:p>
          <a:p>
            <a:pPr algn="just"/>
            <a:r>
              <a:rPr lang="tr-TR" dirty="0" smtClean="0"/>
              <a:t>En faydalı ambalajlama kübik olandır.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87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Ambalajlamanın</a:t>
            </a:r>
            <a:br>
              <a:rPr lang="tr-TR" sz="4000" b="1" dirty="0" smtClean="0">
                <a:latin typeface="+mn-lt"/>
                <a:ea typeface="+mn-ea"/>
                <a:cs typeface="+mn-cs"/>
              </a:rPr>
            </a:br>
            <a:r>
              <a:rPr lang="tr-TR" sz="4000" b="1" dirty="0" smtClean="0">
                <a:latin typeface="+mn-lt"/>
                <a:ea typeface="+mn-ea"/>
                <a:cs typeface="+mn-cs"/>
              </a:rPr>
              <a:t>Ekonomideki Yeri</a:t>
            </a:r>
            <a:endParaRPr lang="tr-TR" sz="40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algn="just"/>
            <a:r>
              <a:rPr lang="tr-TR" dirty="0" smtClean="0"/>
              <a:t>İyi bir ambalajlama,</a:t>
            </a:r>
          </a:p>
          <a:p>
            <a:pPr lvl="1" algn="just"/>
            <a:r>
              <a:rPr lang="tr-TR" dirty="0" smtClean="0"/>
              <a:t>Hizmeti arttırır.</a:t>
            </a:r>
          </a:p>
          <a:p>
            <a:pPr lvl="1" algn="just"/>
            <a:r>
              <a:rPr lang="tr-TR" dirty="0" smtClean="0"/>
              <a:t>Maliyeti düşürür.</a:t>
            </a:r>
          </a:p>
          <a:p>
            <a:pPr lvl="1" algn="just"/>
            <a:r>
              <a:rPr lang="tr-TR" dirty="0" err="1" smtClean="0"/>
              <a:t>Elleçlemeyi</a:t>
            </a:r>
            <a:r>
              <a:rPr lang="tr-TR" dirty="0" smtClean="0"/>
              <a:t> kolaylaştırır.</a:t>
            </a:r>
          </a:p>
          <a:p>
            <a:pPr lvl="1" algn="just"/>
            <a:endParaRPr lang="tr-TR" dirty="0"/>
          </a:p>
          <a:p>
            <a:pPr algn="just"/>
            <a:r>
              <a:rPr lang="tr-TR" dirty="0" smtClean="0"/>
              <a:t>GSMH, harcanabilir gelirler ve ambalaj kullanımı arasında pozitif bir ilişki mevcuttur.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İyi bir ambalajlama, ülke ekonomisi açısından,</a:t>
            </a:r>
          </a:p>
          <a:p>
            <a:pPr lvl="1" algn="just"/>
            <a:r>
              <a:rPr lang="tr-TR" dirty="0" smtClean="0"/>
              <a:t>Lojistiği kolaylaştırır.</a:t>
            </a:r>
          </a:p>
          <a:p>
            <a:pPr lvl="1" algn="just"/>
            <a:r>
              <a:rPr lang="tr-TR" dirty="0" smtClean="0"/>
              <a:t>Toplum sağlığını korur.</a:t>
            </a:r>
          </a:p>
          <a:p>
            <a:pPr lvl="1" algn="just"/>
            <a:r>
              <a:rPr lang="tr-TR" dirty="0" smtClean="0"/>
              <a:t>Ürün satma, stoklama, vb. kolaylıklara neden olur.</a:t>
            </a:r>
          </a:p>
          <a:p>
            <a:pPr lvl="1" algn="just"/>
            <a:r>
              <a:rPr lang="tr-TR" dirty="0" smtClean="0"/>
              <a:t>Eski ürünlere yeni pazarlar bulur; yeni ürün geliştirilmesine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19760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Tedarik </a:t>
            </a:r>
            <a:r>
              <a:rPr lang="tr-TR" sz="3600" b="1" dirty="0" smtClean="0">
                <a:latin typeface="+mn-lt"/>
                <a:ea typeface="+mn-ea"/>
                <a:cs typeface="+mn-cs"/>
              </a:rPr>
              <a:t>Zinciri</a:t>
            </a:r>
            <a:br>
              <a:rPr lang="tr-TR" sz="3600" b="1" dirty="0" smtClean="0">
                <a:latin typeface="+mn-lt"/>
                <a:ea typeface="+mn-ea"/>
                <a:cs typeface="+mn-cs"/>
              </a:rPr>
            </a:br>
            <a:r>
              <a:rPr lang="tr-TR" sz="3600" b="1" dirty="0" smtClean="0">
                <a:latin typeface="+mn-lt"/>
                <a:ea typeface="+mn-ea"/>
                <a:cs typeface="+mn-cs"/>
              </a:rPr>
              <a:t>Elemanları 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esktop\slide_3.jpg"/>
          <p:cNvPicPr>
            <a:picLocks noChangeAspect="1" noChangeArrowheads="1"/>
          </p:cNvPicPr>
          <p:nvPr/>
        </p:nvPicPr>
        <p:blipFill>
          <a:blip r:embed="rId4" cstate="print"/>
          <a:srcRect t="20475"/>
          <a:stretch>
            <a:fillRect/>
          </a:stretch>
        </p:blipFill>
        <p:spPr bwMode="auto">
          <a:xfrm>
            <a:off x="357158" y="1700808"/>
            <a:ext cx="846331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708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err="1" smtClean="0"/>
              <a:t>Üniteleştirmenin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Faydaları</a:t>
            </a:r>
            <a:endParaRPr lang="tr-TR" sz="36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Yük birleştirme giderleri düşer.</a:t>
            </a:r>
          </a:p>
          <a:p>
            <a:r>
              <a:rPr lang="tr-TR" sz="2800" dirty="0" smtClean="0"/>
              <a:t>Ulaştırma giderleri azalır.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marL="3762375"/>
            <a:r>
              <a:rPr lang="tr-TR" sz="2800" dirty="0" smtClean="0"/>
              <a:t>Müşteri ilişkileri artar.</a:t>
            </a:r>
            <a:endParaRPr lang="tr-TR" sz="2800" dirty="0"/>
          </a:p>
          <a:p>
            <a:pPr marL="3762375"/>
            <a:r>
              <a:rPr lang="tr-TR" sz="2800" dirty="0" smtClean="0"/>
              <a:t>Genel etkinlik düzeyi yükselir.</a:t>
            </a:r>
          </a:p>
        </p:txBody>
      </p:sp>
      <p:pic>
        <p:nvPicPr>
          <p:cNvPr id="2" name="Picture 2" descr="C:\Users\PC\Desktop\Consolidation-service-drop-shipping-logistics-broker-factory.png"/>
          <p:cNvPicPr>
            <a:picLocks noChangeAspect="1" noChangeArrowheads="1"/>
          </p:cNvPicPr>
          <p:nvPr/>
        </p:nvPicPr>
        <p:blipFill>
          <a:blip r:embed="rId4" cstate="print"/>
          <a:srcRect l="7626" t="18691" r="51200" b="54973"/>
          <a:stretch>
            <a:fillRect/>
          </a:stretch>
        </p:blipFill>
        <p:spPr bwMode="auto">
          <a:xfrm>
            <a:off x="5508105" y="1844824"/>
            <a:ext cx="3178696" cy="2160240"/>
          </a:xfrm>
          <a:prstGeom prst="rect">
            <a:avLst/>
          </a:prstGeom>
          <a:noFill/>
        </p:spPr>
      </p:pic>
      <p:pic>
        <p:nvPicPr>
          <p:cNvPr id="2051" name="Picture 3" descr="C:\Users\PC\Desktop\Consolidation-service-drop-shipping-logistics-broker-factory.png"/>
          <p:cNvPicPr>
            <a:picLocks noChangeAspect="1" noChangeArrowheads="1"/>
          </p:cNvPicPr>
          <p:nvPr/>
        </p:nvPicPr>
        <p:blipFill>
          <a:blip r:embed="rId4" cstate="print"/>
          <a:srcRect l="55348" t="18311" r="3478" b="53804"/>
          <a:stretch>
            <a:fillRect/>
          </a:stretch>
        </p:blipFill>
        <p:spPr bwMode="auto">
          <a:xfrm>
            <a:off x="457200" y="3641887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  <a:ea typeface="+mn-ea"/>
                <a:cs typeface="+mn-cs"/>
              </a:rPr>
              <a:t>Ambalajlama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tr-TR" dirty="0" smtClean="0"/>
              <a:t>Kaplama</a:t>
            </a:r>
          </a:p>
          <a:p>
            <a:r>
              <a:rPr lang="tr-TR" dirty="0" smtClean="0"/>
              <a:t>Koruma</a:t>
            </a:r>
          </a:p>
          <a:p>
            <a:r>
              <a:rPr lang="tr-TR" dirty="0" smtClean="0"/>
              <a:t>Porsiyonlama</a:t>
            </a:r>
          </a:p>
          <a:p>
            <a:endParaRPr lang="tr-TR" sz="2000" dirty="0" smtClean="0"/>
          </a:p>
          <a:p>
            <a:pPr marL="4841875"/>
            <a:r>
              <a:rPr lang="tr-TR" dirty="0" smtClean="0"/>
              <a:t>Üniteleştirme</a:t>
            </a:r>
          </a:p>
          <a:p>
            <a:pPr marL="4841875"/>
            <a:r>
              <a:rPr lang="tr-TR" dirty="0" smtClean="0"/>
              <a:t>Kolaylık sağlama</a:t>
            </a:r>
          </a:p>
          <a:p>
            <a:pPr marL="4841875"/>
            <a:r>
              <a:rPr lang="tr-TR" dirty="0" smtClean="0"/>
              <a:t>Pazarlama iletişimi</a:t>
            </a:r>
            <a:endParaRPr lang="tr-TR" dirty="0" smtClean="0"/>
          </a:p>
        </p:txBody>
      </p:sp>
      <p:pic>
        <p:nvPicPr>
          <p:cNvPr id="3074" name="Picture 2" descr="C:\Users\PC\Desktop\askili_ko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040" y="4005064"/>
            <a:ext cx="2896259" cy="2088000"/>
          </a:xfrm>
          <a:prstGeom prst="rect">
            <a:avLst/>
          </a:prstGeom>
          <a:noFill/>
        </p:spPr>
      </p:pic>
      <p:pic>
        <p:nvPicPr>
          <p:cNvPr id="3075" name="Picture 3" descr="C:\Users\PC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281342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+mn-lt"/>
                <a:ea typeface="+mn-ea"/>
                <a:cs typeface="+mn-cs"/>
              </a:rPr>
              <a:t>Ambalajlama</a:t>
            </a:r>
            <a:br>
              <a:rPr lang="tr-TR" sz="4000" b="1" dirty="0" smtClean="0">
                <a:latin typeface="+mn-lt"/>
                <a:ea typeface="+mn-ea"/>
                <a:cs typeface="+mn-cs"/>
              </a:rPr>
            </a:br>
            <a:r>
              <a:rPr lang="tr-TR" sz="4000" b="1" dirty="0" smtClean="0">
                <a:latin typeface="+mn-lt"/>
                <a:ea typeface="+mn-ea"/>
                <a:cs typeface="+mn-cs"/>
              </a:rPr>
              <a:t>Çeşitleri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tr-TR" dirty="0" smtClean="0"/>
              <a:t>Ana paket</a:t>
            </a:r>
          </a:p>
          <a:p>
            <a:r>
              <a:rPr lang="tr-TR" dirty="0" smtClean="0"/>
              <a:t>Birincil (</a:t>
            </a:r>
            <a:r>
              <a:rPr lang="tr-TR" dirty="0" err="1" smtClean="0"/>
              <a:t>Primer</a:t>
            </a:r>
            <a:r>
              <a:rPr lang="tr-TR" dirty="0" smtClean="0"/>
              <a:t>) Ambalaj</a:t>
            </a:r>
          </a:p>
          <a:p>
            <a:r>
              <a:rPr lang="tr-TR" dirty="0" smtClean="0"/>
              <a:t>Birim (Perakende) Ambalaj</a:t>
            </a:r>
          </a:p>
          <a:p>
            <a:r>
              <a:rPr lang="tr-TR" dirty="0" smtClean="0"/>
              <a:t>Ana (</a:t>
            </a:r>
            <a:r>
              <a:rPr lang="tr-TR" dirty="0" err="1" smtClean="0"/>
              <a:t>Master</a:t>
            </a:r>
            <a:r>
              <a:rPr lang="tr-TR" dirty="0" smtClean="0"/>
              <a:t>) Karton</a:t>
            </a:r>
          </a:p>
          <a:p>
            <a:r>
              <a:rPr lang="tr-TR" dirty="0" err="1" smtClean="0"/>
              <a:t>Konteyner</a:t>
            </a:r>
            <a:endParaRPr lang="tr-TR" dirty="0" smtClean="0"/>
          </a:p>
          <a:p>
            <a:r>
              <a:rPr lang="tr-TR" dirty="0" smtClean="0"/>
              <a:t>Üniteleştirme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783</Words>
  <Application>Microsoft Office PowerPoint</Application>
  <PresentationFormat>Ekran Gösterisi (4:3)</PresentationFormat>
  <Paragraphs>190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Ofis Teması</vt:lpstr>
      <vt:lpstr>AMBALAJLAMA VE ELLEÇLEME</vt:lpstr>
      <vt:lpstr>Giriş</vt:lpstr>
      <vt:lpstr>Üniteleştirme</vt:lpstr>
      <vt:lpstr>Üniteleştirme</vt:lpstr>
      <vt:lpstr>Ambalajlamanın Ekonomideki Yeri</vt:lpstr>
      <vt:lpstr>Tedarik Zinciri Elemanları </vt:lpstr>
      <vt:lpstr>Üniteleştirmenin Faydaları</vt:lpstr>
      <vt:lpstr>Ambalajlama</vt:lpstr>
      <vt:lpstr>Ambalajlama Çeşitleri</vt:lpstr>
      <vt:lpstr>Ana Paket</vt:lpstr>
      <vt:lpstr>Birincil (Primer) Ambalaj</vt:lpstr>
      <vt:lpstr>Birim Ambalaj ve  Ana Karton</vt:lpstr>
      <vt:lpstr>Konteyner</vt:lpstr>
      <vt:lpstr>Ambalaj Çeşitleri</vt:lpstr>
      <vt:lpstr>Ambalajın İşlevleri</vt:lpstr>
      <vt:lpstr>Malzeme Cinsine Göre Ambalajların Sınıflandırılması</vt:lpstr>
      <vt:lpstr>Ambalajların Sınıflandırılması</vt:lpstr>
      <vt:lpstr>Ambalajların Sınıflandırılması</vt:lpstr>
      <vt:lpstr>Akıllı Ambalajlama</vt:lpstr>
      <vt:lpstr>Akıllı Ambalajlama</vt:lpstr>
      <vt:lpstr>Aktif Ambalaj</vt:lpstr>
      <vt:lpstr>Akıllı vs. Aktif Ambalaj</vt:lpstr>
      <vt:lpstr>Elleçleme</vt:lpstr>
      <vt:lpstr>Malzeme Aktarımına İlişkin Temel Düşünceler</vt:lpstr>
      <vt:lpstr>Malzeme Aktarım Sistemleri</vt:lpstr>
      <vt:lpstr>Malzeme Aktarım Sistemleri</vt:lpstr>
      <vt:lpstr>Malzeme Aktarım Sistemleri</vt:lpstr>
      <vt:lpstr>Malzeme Aktarım Sistemleri</vt:lpstr>
      <vt:lpstr>Malzeme Aktarım Sistemleri</vt:lpstr>
      <vt:lpstr>Ürün – Malzeme Aktarımının Temel İlkeleri – I</vt:lpstr>
      <vt:lpstr>Ürün – Malzeme Aktarımının Temel İlkeleri – I</vt:lpstr>
      <vt:lpstr>Çeşitli Forkliftler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Turkoglu</dc:creator>
  <cp:lastModifiedBy>Gültekin Altuntaş</cp:lastModifiedBy>
  <cp:revision>418</cp:revision>
  <dcterms:created xsi:type="dcterms:W3CDTF">2010-03-05T15:34:29Z</dcterms:created>
  <dcterms:modified xsi:type="dcterms:W3CDTF">2017-03-10T06:35:25Z</dcterms:modified>
</cp:coreProperties>
</file>