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92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70" r:id="rId10"/>
    <p:sldId id="271" r:id="rId11"/>
    <p:sldId id="272" r:id="rId12"/>
    <p:sldId id="273" r:id="rId13"/>
    <p:sldId id="269" r:id="rId14"/>
    <p:sldId id="288" r:id="rId15"/>
    <p:sldId id="289" r:id="rId16"/>
    <p:sldId id="290" r:id="rId17"/>
    <p:sldId id="291" r:id="rId18"/>
    <p:sldId id="261" r:id="rId19"/>
  </p:sldIdLst>
  <p:sldSz cx="9144000" cy="6858000" type="screen4x3"/>
  <p:notesSz cx="6692900" cy="98679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3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82" d="100"/>
          <a:sy n="82" d="100"/>
        </p:scale>
        <p:origin x="106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EA5DD-3B4C-41C5-9C03-E6F2CAF69530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241A7-47A4-44DD-861C-D277313BF8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696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F0C74-2BBF-4B62-9AC9-75A4DD32D037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69290" y="4687253"/>
            <a:ext cx="535432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7D402-4D2F-4999-97D8-D5D4D08BAC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503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4995-04C6-4270-90E4-FCAD024D3A9A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B203-550C-438D-900E-F2D35A683EF6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8269-D5C3-4C4E-994A-0260A30CB9EF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C7E3-6AD7-4677-8B44-EF7914373A8A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06E9-5DEE-4A68-86E4-33ADD6ABDE1A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1256-62EE-4EFE-B52A-E3CCBFA84C48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0CAA-051D-42F0-89DD-E6E1F54B7CA1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1F0C-CF73-4E5C-9665-7B76E92124EC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DDA9-130E-4ED8-92DA-15E502B58B95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235A-0548-470F-851B-8B76C72F9D5A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7D4E-494A-4AE1-B98E-DE2F860DB910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846FE-2DE8-431B-9AAF-7F72C7ABB34B}" type="datetime1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49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9" y="72761"/>
            <a:ext cx="1714512" cy="1141663"/>
          </a:xfrm>
          <a:prstGeom prst="rect">
            <a:avLst/>
          </a:prstGeom>
          <a:noFill/>
        </p:spPr>
      </p:pic>
      <p:sp>
        <p:nvSpPr>
          <p:cNvPr id="9" name="8 Metin kutusu"/>
          <p:cNvSpPr txBox="1"/>
          <p:nvPr/>
        </p:nvSpPr>
        <p:spPr>
          <a:xfrm>
            <a:off x="2267746" y="214291"/>
            <a:ext cx="46085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>
                    <a:lumMod val="85000"/>
                  </a:schemeClr>
                </a:solidFill>
              </a:rPr>
              <a:t>İstanbul Üniversitesi</a:t>
            </a:r>
          </a:p>
          <a:p>
            <a:pPr algn="ctr"/>
            <a:r>
              <a:rPr lang="tr-TR" sz="2400" b="1" dirty="0">
                <a:solidFill>
                  <a:schemeClr val="bg1">
                    <a:lumMod val="85000"/>
                  </a:schemeClr>
                </a:solidFill>
              </a:rPr>
              <a:t>Ulaştırma ve Lojistik Fakültesi</a:t>
            </a:r>
          </a:p>
        </p:txBody>
      </p:sp>
      <p:sp>
        <p:nvSpPr>
          <p:cNvPr id="7" name="6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LOJİSTİK </a:t>
            </a:r>
            <a:r>
              <a:rPr lang="tr-TR" b="1" dirty="0" smtClean="0"/>
              <a:t>MALİYETLERİN YÖNETİMİ</a:t>
            </a:r>
            <a:endParaRPr lang="tr-TR" b="1" dirty="0"/>
          </a:p>
        </p:txBody>
      </p:sp>
      <p:sp>
        <p:nvSpPr>
          <p:cNvPr id="8" name="7 Alt Başlık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tr-TR" dirty="0" smtClean="0">
                <a:solidFill>
                  <a:schemeClr val="tx1"/>
                </a:solidFill>
              </a:rPr>
              <a:t>Dr. Gültekin Altuntaş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Lojistik Yönetimi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 – </a:t>
            </a:r>
            <a:r>
              <a:rPr lang="tr-TR" dirty="0" smtClean="0">
                <a:solidFill>
                  <a:schemeClr val="tx1"/>
                </a:solidFill>
              </a:rPr>
              <a:t>VI</a:t>
            </a: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5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Maksimum</a:t>
            </a:r>
            <a:r>
              <a:rPr lang="tr-TR" sz="3200" b="1" dirty="0" smtClean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3600" b="1" dirty="0"/>
              <a:t>Müşteri Hizmeti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pPr algn="just"/>
            <a:r>
              <a:rPr lang="tr-TR" dirty="0" smtClean="0"/>
              <a:t>Müşteriye maksimum hizmet sağlayan bir işletme bulmak imkansızdır..</a:t>
            </a:r>
          </a:p>
          <a:p>
            <a:pPr lvl="1" algn="just"/>
            <a:r>
              <a:rPr lang="tr-TR" b="1" dirty="0" smtClean="0"/>
              <a:t>Neden? </a:t>
            </a:r>
            <a:endParaRPr lang="tr-TR" b="1" dirty="0" smtClean="0"/>
          </a:p>
          <a:p>
            <a:pPr lvl="3" algn="just"/>
            <a:r>
              <a:rPr lang="tr-TR" b="1" dirty="0" smtClean="0"/>
              <a:t>Bu durumun nedeni maliyetlerin çok yüksek olmasıdır.</a:t>
            </a:r>
          </a:p>
          <a:p>
            <a:pPr algn="just"/>
            <a:r>
              <a:rPr lang="tr-TR" dirty="0" smtClean="0"/>
              <a:t>Bu politikada amaç maliyetleri düşürmek değil teslim süresini kısaltmaktır.</a:t>
            </a:r>
          </a:p>
          <a:p>
            <a:pPr lvl="2" algn="just"/>
            <a:r>
              <a:rPr lang="tr-TR" b="1" dirty="0" smtClean="0"/>
              <a:t>24 </a:t>
            </a:r>
            <a:r>
              <a:rPr lang="tr-TR" b="1" dirty="0" smtClean="0"/>
              <a:t>saatte teslimat ne kadar mümkündür?</a:t>
            </a:r>
            <a:endParaRPr lang="tr-TR" b="1" dirty="0" smtClean="0"/>
          </a:p>
          <a:p>
            <a:pPr algn="just"/>
            <a:r>
              <a:rPr lang="tr-TR" dirty="0" smtClean="0"/>
              <a:t>Zamana göre ayarlanmış coğrafi alanlar </a:t>
            </a:r>
            <a:r>
              <a:rPr lang="tr-TR" dirty="0" smtClean="0"/>
              <a:t>oluşturulmaktadır.</a:t>
            </a:r>
            <a:endParaRPr lang="tr-TR" dirty="0" smtClean="0"/>
          </a:p>
          <a:p>
            <a:pPr algn="just"/>
            <a:r>
              <a:rPr lang="tr-TR" dirty="0" smtClean="0"/>
              <a:t>Tesis alanları 24 saat teslimat yapabilecek şekilde </a:t>
            </a:r>
            <a:r>
              <a:rPr lang="tr-TR" dirty="0" smtClean="0"/>
              <a:t>planlanmalıdır.</a:t>
            </a:r>
            <a:endParaRPr lang="tr-T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Maksimum Kâr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algn="just"/>
            <a:r>
              <a:rPr lang="tr-TR" dirty="0" smtClean="0"/>
              <a:t>Bu politikada amaç kârın en yüksek noktaya </a:t>
            </a:r>
            <a:r>
              <a:rPr lang="tr-TR" dirty="0" smtClean="0"/>
              <a:t>ulaştırılmasıdır.</a:t>
            </a:r>
            <a:endParaRPr lang="tr-TR" dirty="0" smtClean="0"/>
          </a:p>
          <a:p>
            <a:pPr lvl="2" algn="just"/>
            <a:r>
              <a:rPr lang="tr-TR" dirty="0" smtClean="0"/>
              <a:t>İşletmenin lojistik </a:t>
            </a:r>
            <a:r>
              <a:rPr lang="tr-TR" dirty="0" smtClean="0"/>
              <a:t>kârlılığı nasıl yükseltilebilir? </a:t>
            </a:r>
          </a:p>
          <a:p>
            <a:pPr lvl="1" algn="just"/>
            <a:r>
              <a:rPr lang="tr-TR" dirty="0" smtClean="0"/>
              <a:t>Kuruluş yeri seçimi</a:t>
            </a:r>
          </a:p>
          <a:p>
            <a:pPr lvl="1" algn="just"/>
            <a:r>
              <a:rPr lang="tr-TR" dirty="0" smtClean="0"/>
              <a:t>Yoğun talep noktalarına olan mesafe</a:t>
            </a:r>
          </a:p>
          <a:p>
            <a:pPr lvl="1" algn="just"/>
            <a:r>
              <a:rPr lang="tr-TR" dirty="0" smtClean="0"/>
              <a:t>Dağıtım merkezine yakınlık</a:t>
            </a:r>
          </a:p>
          <a:p>
            <a:pPr algn="just"/>
            <a:r>
              <a:rPr lang="tr-TR" dirty="0" smtClean="0"/>
              <a:t>Daha hızlı ve sık teslimatlar</a:t>
            </a:r>
          </a:p>
          <a:p>
            <a:pPr algn="just"/>
            <a:r>
              <a:rPr lang="tr-TR" dirty="0" smtClean="0"/>
              <a:t>Ürün çeşitliliği</a:t>
            </a:r>
          </a:p>
          <a:p>
            <a:pPr algn="just"/>
            <a:r>
              <a:rPr lang="tr-TR" dirty="0" smtClean="0"/>
              <a:t>Sunulan hizmet ve maliyet </a:t>
            </a:r>
            <a:r>
              <a:rPr lang="tr-TR" dirty="0" smtClean="0"/>
              <a:t>dengesi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9392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Maksimum Rekabetçi Üstünlük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b="1" dirty="0" smtClean="0"/>
              <a:t>Rakip </a:t>
            </a:r>
            <a:r>
              <a:rPr lang="tr-TR" b="1" dirty="0" smtClean="0">
                <a:sym typeface="Wingdings" pitchFamily="2" charset="2"/>
              </a:rPr>
              <a:t> </a:t>
            </a:r>
            <a:r>
              <a:rPr lang="tr-TR" b="1" dirty="0" smtClean="0">
                <a:sym typeface="Wingdings" pitchFamily="2" charset="2"/>
              </a:rPr>
              <a:t>Stratejik Kararlar</a:t>
            </a:r>
            <a:endParaRPr lang="tr-TR" b="1" dirty="0" smtClean="0"/>
          </a:p>
          <a:p>
            <a:pPr marL="1200150" lvl="3" indent="-342900" algn="just"/>
            <a:r>
              <a:rPr lang="tr-TR" sz="2800" dirty="0" smtClean="0"/>
              <a:t>Kilit nokta </a:t>
            </a:r>
            <a:r>
              <a:rPr lang="tr-TR" sz="2800" dirty="0" smtClean="0"/>
              <a:t>lojistik süreçlerdir. </a:t>
            </a:r>
            <a:endParaRPr lang="tr-TR" sz="2800" dirty="0" smtClean="0"/>
          </a:p>
          <a:p>
            <a:pPr algn="just"/>
            <a:r>
              <a:rPr lang="tr-TR" dirty="0" smtClean="0"/>
              <a:t>Kâr sağlayan müşterilere verilen hizmet düzeyinin </a:t>
            </a:r>
            <a:r>
              <a:rPr lang="tr-TR" dirty="0" smtClean="0"/>
              <a:t>arttırılmasıdır.</a:t>
            </a:r>
            <a:endParaRPr lang="tr-TR" dirty="0" smtClean="0"/>
          </a:p>
          <a:p>
            <a:pPr algn="just"/>
            <a:r>
              <a:rPr lang="tr-TR" dirty="0" smtClean="0"/>
              <a:t>Rakiplere göre daha avantajlı süreç </a:t>
            </a:r>
            <a:r>
              <a:rPr lang="tr-TR" dirty="0" smtClean="0"/>
              <a:t>takibi gerektirir.</a:t>
            </a:r>
            <a:endParaRPr lang="tr-TR" dirty="0" smtClean="0"/>
          </a:p>
          <a:p>
            <a:pPr algn="just"/>
            <a:r>
              <a:rPr lang="tr-TR" dirty="0" smtClean="0"/>
              <a:t>Bütünleşik lojistik </a:t>
            </a:r>
            <a:r>
              <a:rPr lang="tr-TR" dirty="0" smtClean="0"/>
              <a:t>hizmetler sunulur.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/>
              <a:t>Lojistik Maliyetlerin </a:t>
            </a:r>
            <a:r>
              <a:rPr lang="tr-TR" sz="3600" b="1" dirty="0" smtClean="0"/>
              <a:t>Yönetiminde</a:t>
            </a:r>
            <a:br>
              <a:rPr lang="tr-TR" sz="3600" b="1" dirty="0" smtClean="0"/>
            </a:br>
            <a:r>
              <a:rPr lang="tr-TR" sz="3600" b="1" dirty="0" smtClean="0"/>
              <a:t>Yeni </a:t>
            </a:r>
            <a:r>
              <a:rPr lang="tr-TR" sz="3600" b="1" dirty="0"/>
              <a:t>Yaklaşımlar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tr-TR" dirty="0" smtClean="0"/>
              <a:t>Faaliyete </a:t>
            </a:r>
            <a:r>
              <a:rPr lang="tr-TR" dirty="0" smtClean="0"/>
              <a:t>Dayalı Maliyetleme</a:t>
            </a:r>
          </a:p>
          <a:p>
            <a:r>
              <a:rPr lang="tr-TR" dirty="0" smtClean="0"/>
              <a:t>Tam Zamanlı Maliyetleme</a:t>
            </a:r>
          </a:p>
          <a:p>
            <a:r>
              <a:rPr lang="tr-TR" dirty="0" smtClean="0"/>
              <a:t>Yaşam Boyu Maliyetleme</a:t>
            </a:r>
          </a:p>
          <a:p>
            <a:r>
              <a:rPr lang="tr-TR" dirty="0" smtClean="0"/>
              <a:t>Hedef </a:t>
            </a:r>
            <a:r>
              <a:rPr lang="tr-TR" dirty="0" smtClean="0"/>
              <a:t>Maliyetleme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Faaliyete Dayalı Maliyetleme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tr-TR" dirty="0" smtClean="0"/>
              <a:t>Genel üretim </a:t>
            </a:r>
            <a:r>
              <a:rPr lang="tr-TR" dirty="0" smtClean="0"/>
              <a:t>maliyetlerini </a:t>
            </a:r>
            <a:r>
              <a:rPr lang="tr-TR" dirty="0" smtClean="0"/>
              <a:t>ortaya çıkaran etmenler üzerinde durulmaktadır.</a:t>
            </a:r>
          </a:p>
          <a:p>
            <a:pPr algn="just"/>
            <a:r>
              <a:rPr lang="tr-TR" dirty="0" smtClean="0"/>
              <a:t>Her faaliyetin endirekt maliyeti ayrı olarak belirlenir ve maliyet kalemi üzerindeki ağırlığı dikkate alınır.</a:t>
            </a:r>
          </a:p>
          <a:p>
            <a:pPr algn="just"/>
            <a:r>
              <a:rPr lang="tr-TR" dirty="0" smtClean="0"/>
              <a:t>Ürün planlama ve tasarımı, kalite, tedarik yönetimi işgücü yönetimi vb alanlarda </a:t>
            </a:r>
            <a:r>
              <a:rPr lang="tr-TR" b="1" dirty="0" smtClean="0"/>
              <a:t>maliyet ve faaliyet</a:t>
            </a:r>
            <a:r>
              <a:rPr lang="tr-TR" dirty="0" smtClean="0"/>
              <a:t> arasındaki ilişki analiz edilerek genel maliyetler de düşüş sağlanabilecektir.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Tam </a:t>
            </a:r>
            <a:r>
              <a:rPr lang="tr-TR" sz="3600" b="1" dirty="0"/>
              <a:t>Zamanlı</a:t>
            </a:r>
            <a:r>
              <a:rPr lang="tr-TR" sz="3600" b="1" dirty="0"/>
              <a:t> </a:t>
            </a:r>
            <a:r>
              <a:rPr lang="tr-TR" sz="3600" b="1" dirty="0" smtClean="0"/>
              <a:t>Maliyetleme</a:t>
            </a:r>
            <a:endParaRPr lang="tr-TR" sz="3600" b="1" dirty="0"/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 anchor="ctr"/>
          <a:lstStyle/>
          <a:p>
            <a:r>
              <a:rPr lang="tr-TR" dirty="0" smtClean="0"/>
              <a:t>Üretimde israfı </a:t>
            </a:r>
            <a:r>
              <a:rPr lang="tr-TR" dirty="0" smtClean="0"/>
              <a:t>önle.</a:t>
            </a:r>
            <a:endParaRPr lang="tr-TR" dirty="0" smtClean="0"/>
          </a:p>
          <a:p>
            <a:r>
              <a:rPr lang="tr-TR" dirty="0" err="1" smtClean="0"/>
              <a:t>Mudaları</a:t>
            </a:r>
            <a:r>
              <a:rPr lang="tr-TR" dirty="0" smtClean="0"/>
              <a:t> </a:t>
            </a:r>
            <a:r>
              <a:rPr lang="tr-TR" dirty="0" smtClean="0"/>
              <a:t>(israfları) yok et.</a:t>
            </a:r>
            <a:endParaRPr lang="tr-TR" dirty="0" smtClean="0"/>
          </a:p>
          <a:p>
            <a:r>
              <a:rPr lang="tr-TR" b="1" dirty="0" smtClean="0"/>
              <a:t>“Tam zamanında üretim” </a:t>
            </a:r>
            <a:r>
              <a:rPr lang="tr-TR" dirty="0" smtClean="0"/>
              <a:t>anlayışı</a:t>
            </a:r>
          </a:p>
          <a:p>
            <a:pPr lvl="1"/>
            <a:r>
              <a:rPr lang="tr-TR" dirty="0" smtClean="0"/>
              <a:t>Değer yaratmayan faaliyetler ortadan kaldırılmalı</a:t>
            </a:r>
          </a:p>
          <a:p>
            <a:pPr lvl="1"/>
            <a:r>
              <a:rPr lang="tr-TR" dirty="0" smtClean="0"/>
              <a:t>Yüksek kalite</a:t>
            </a:r>
          </a:p>
          <a:p>
            <a:pPr lvl="1"/>
            <a:r>
              <a:rPr lang="tr-TR" dirty="0" smtClean="0"/>
              <a:t>Sürekli iyileştirme </a:t>
            </a:r>
            <a:r>
              <a:rPr lang="tr-TR" b="1" dirty="0" smtClean="0"/>
              <a:t>(</a:t>
            </a:r>
            <a:r>
              <a:rPr lang="tr-TR" b="1" dirty="0" err="1" smtClean="0"/>
              <a:t>Kaizen</a:t>
            </a:r>
            <a:r>
              <a:rPr lang="tr-TR" b="1" dirty="0" smtClean="0"/>
              <a:t>)</a:t>
            </a:r>
          </a:p>
          <a:p>
            <a:pPr lvl="1"/>
            <a:r>
              <a:rPr lang="tr-TR" dirty="0" smtClean="0"/>
              <a:t>Değer katan faaliyetlerin diğerlerinde ayrıştırılması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Yaşam Boyu Maliyetleme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b="1" dirty="0" smtClean="0"/>
              <a:t>Life </a:t>
            </a:r>
            <a:r>
              <a:rPr lang="tr-TR" b="1" dirty="0" err="1" smtClean="0"/>
              <a:t>Cycle</a:t>
            </a:r>
            <a:r>
              <a:rPr lang="tr-TR" b="1" dirty="0" smtClean="0"/>
              <a:t> </a:t>
            </a:r>
            <a:r>
              <a:rPr lang="tr-TR" b="1" dirty="0" err="1" smtClean="0"/>
              <a:t>Costing</a:t>
            </a:r>
            <a:endParaRPr lang="tr-TR" b="1" dirty="0" smtClean="0"/>
          </a:p>
          <a:p>
            <a:pPr algn="just"/>
            <a:r>
              <a:rPr lang="tr-TR" dirty="0" smtClean="0"/>
              <a:t>Ürünün yaşamı boyunca bu ürünle ilgili olarak ortaya çıkan tüm maliyetlerin ölçümü esas alınır.</a:t>
            </a:r>
          </a:p>
          <a:p>
            <a:pPr algn="just"/>
            <a:r>
              <a:rPr lang="tr-TR" dirty="0" smtClean="0"/>
              <a:t>Ürünün maliyeti hesaplanırken sadece üretim maliyeti göz önünde bulundurulmaz. </a:t>
            </a:r>
          </a:p>
          <a:p>
            <a:pPr lvl="2" algn="just"/>
            <a:r>
              <a:rPr lang="tr-TR" dirty="0" smtClean="0"/>
              <a:t>Tasarım, pazarlama, dağıtım, satış sonrası hizmetlerde göz önüne </a:t>
            </a:r>
            <a:r>
              <a:rPr lang="tr-TR" dirty="0" smtClean="0"/>
              <a:t>alınmalıdır.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Hedef Maliyetleme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b="1" dirty="0" smtClean="0"/>
              <a:t>Çıkış noktası </a:t>
            </a:r>
            <a:r>
              <a:rPr lang="tr-TR" b="1" dirty="0" smtClean="0">
                <a:sym typeface="Wingdings" pitchFamily="2" charset="2"/>
              </a:rPr>
              <a:t></a:t>
            </a:r>
            <a:r>
              <a:rPr lang="tr-TR" b="1" dirty="0" smtClean="0"/>
              <a:t>Toyota </a:t>
            </a:r>
          </a:p>
          <a:p>
            <a:pPr lvl="1" algn="just"/>
            <a:r>
              <a:rPr lang="tr-TR" dirty="0" smtClean="0"/>
              <a:t>Toyota örnek alınmış ve Japonya’da bu yöntemi kullanan işletme sayısı artmıştır.</a:t>
            </a:r>
          </a:p>
          <a:p>
            <a:pPr algn="just"/>
            <a:r>
              <a:rPr lang="tr-TR" dirty="0" smtClean="0"/>
              <a:t>Stratejik bir yaklaşımdır </a:t>
            </a:r>
            <a:r>
              <a:rPr lang="tr-TR" b="1" dirty="0" smtClean="0">
                <a:sym typeface="Wingdings" pitchFamily="2" charset="2"/>
              </a:rPr>
              <a:t> Rakipler</a:t>
            </a:r>
          </a:p>
          <a:p>
            <a:pPr algn="just"/>
            <a:r>
              <a:rPr lang="tr-TR" dirty="0" smtClean="0">
                <a:sym typeface="Wingdings" pitchFamily="2" charset="2"/>
              </a:rPr>
              <a:t>Ürün maliyeti üretim öncesinde belirlenir ve bu hedefe ulaşabilmek için ayarlamalar yapılır.</a:t>
            </a:r>
          </a:p>
          <a:p>
            <a:pPr algn="just"/>
            <a:r>
              <a:rPr lang="tr-TR" dirty="0" smtClean="0">
                <a:sym typeface="Wingdings" pitchFamily="2" charset="2"/>
              </a:rPr>
              <a:t>Hedefe ulaşmak için lojistik maliyetlerinin minimuma indirilmesi </a:t>
            </a:r>
            <a:r>
              <a:rPr lang="tr-TR" dirty="0" smtClean="0">
                <a:sym typeface="Wingdings" pitchFamily="2" charset="2"/>
              </a:rPr>
              <a:t>beklenir.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6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21637" y="5786454"/>
            <a:ext cx="5500726" cy="50006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400" b="1" dirty="0" smtClean="0"/>
              <a:t>Teşekkür ederim.</a:t>
            </a:r>
            <a:endParaRPr lang="tr-TR" sz="2400" b="1" dirty="0"/>
          </a:p>
        </p:txBody>
      </p:sp>
      <p:sp>
        <p:nvSpPr>
          <p:cNvPr id="7" name="6 Metin kutusu"/>
          <p:cNvSpPr txBox="1"/>
          <p:nvPr/>
        </p:nvSpPr>
        <p:spPr>
          <a:xfrm>
            <a:off x="2536017" y="21429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>
                    <a:lumMod val="85000"/>
                  </a:schemeClr>
                </a:solidFill>
              </a:rPr>
              <a:t>İstanbul Üniversitesi</a:t>
            </a:r>
            <a:endParaRPr lang="tr-TR" sz="3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1" descr="C:\Users\Turkoglu\Desktop\Rektor_hoca_sunum\lalal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4853" y="2132857"/>
            <a:ext cx="4930611" cy="35107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914377"/>
            <a:r>
              <a:rPr lang="tr-TR" sz="3200" b="1" dirty="0" smtClean="0"/>
              <a:t>Lojistikte</a:t>
            </a:r>
            <a:br>
              <a:rPr lang="tr-TR" sz="3200" b="1" dirty="0" smtClean="0"/>
            </a:br>
            <a:r>
              <a:rPr lang="tr-TR" sz="3200" b="1" dirty="0" smtClean="0"/>
              <a:t>Toplam </a:t>
            </a:r>
            <a:r>
              <a:rPr lang="tr-TR" sz="3200" b="1" dirty="0"/>
              <a:t>Maliyet Yaklaşımı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None/>
            </a:pPr>
            <a:r>
              <a:rPr lang="tr-TR" b="1" dirty="0" smtClean="0"/>
              <a:t>Temel Faaliyet </a:t>
            </a:r>
            <a:r>
              <a:rPr lang="tr-TR" b="1" dirty="0" smtClean="0"/>
              <a:t>Merkezleri</a:t>
            </a:r>
            <a:endParaRPr lang="tr-TR" dirty="0"/>
          </a:p>
          <a:p>
            <a:pPr marL="371475" indent="0">
              <a:buNone/>
            </a:pPr>
            <a:endParaRPr lang="tr-TR" dirty="0" smtClean="0"/>
          </a:p>
          <a:p>
            <a:pPr marL="714375"/>
            <a:r>
              <a:rPr lang="tr-TR" dirty="0" smtClean="0"/>
              <a:t>İletişim</a:t>
            </a:r>
            <a:endParaRPr lang="tr-TR" dirty="0" smtClean="0"/>
          </a:p>
          <a:p>
            <a:pPr marL="714375"/>
            <a:r>
              <a:rPr lang="tr-TR" dirty="0" smtClean="0"/>
              <a:t>Ulaştırma</a:t>
            </a:r>
          </a:p>
          <a:p>
            <a:pPr marL="714375"/>
            <a:r>
              <a:rPr lang="tr-TR" dirty="0" smtClean="0"/>
              <a:t>Depolama</a:t>
            </a:r>
          </a:p>
          <a:p>
            <a:pPr marL="714375"/>
            <a:r>
              <a:rPr lang="tr-TR" dirty="0" smtClean="0"/>
              <a:t>Envanter</a:t>
            </a:r>
          </a:p>
          <a:p>
            <a:pPr marL="714375"/>
            <a:r>
              <a:rPr lang="tr-TR" dirty="0" smtClean="0"/>
              <a:t>Ambalajlama – üniteleştirme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914377"/>
            <a:r>
              <a:rPr lang="tr-TR" sz="3200" b="1" dirty="0"/>
              <a:t>Toplam </a:t>
            </a:r>
            <a:r>
              <a:rPr lang="tr-TR" sz="3200" b="1" dirty="0"/>
              <a:t>Maliyet Planlaması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dirty="0" smtClean="0"/>
              <a:t>Hedefler:</a:t>
            </a:r>
          </a:p>
          <a:p>
            <a:pPr lvl="1" algn="just"/>
            <a:r>
              <a:rPr lang="tr-TR" dirty="0" smtClean="0"/>
              <a:t>Faaliyet birimlerine göre maliyet düzeylerini saptamak</a:t>
            </a:r>
          </a:p>
          <a:p>
            <a:pPr lvl="1" algn="just"/>
            <a:endParaRPr lang="tr-TR" dirty="0" smtClean="0"/>
          </a:p>
          <a:p>
            <a:pPr lvl="1" algn="just"/>
            <a:r>
              <a:rPr lang="tr-TR" dirty="0" smtClean="0"/>
              <a:t>Maliyetleri </a:t>
            </a:r>
            <a:r>
              <a:rPr lang="tr-TR" dirty="0" smtClean="0"/>
              <a:t>çözümlemek</a:t>
            </a:r>
          </a:p>
          <a:p>
            <a:pPr lvl="1" algn="just"/>
            <a:endParaRPr lang="tr-TR" dirty="0" smtClean="0"/>
          </a:p>
          <a:p>
            <a:pPr lvl="1" algn="just"/>
            <a:r>
              <a:rPr lang="tr-TR" dirty="0" smtClean="0"/>
              <a:t>Faaliyet </a:t>
            </a:r>
            <a:r>
              <a:rPr lang="tr-TR" dirty="0" smtClean="0"/>
              <a:t>merkezleri arasında değiş-tokuş dengesini </a:t>
            </a:r>
            <a:r>
              <a:rPr lang="tr-TR" dirty="0" smtClean="0"/>
              <a:t>sağlamak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914377"/>
            <a:r>
              <a:rPr lang="tr-TR" sz="3200" b="1" dirty="0"/>
              <a:t>Toplam Maliyet </a:t>
            </a:r>
            <a:r>
              <a:rPr lang="tr-TR" sz="3200" b="1" dirty="0" smtClean="0"/>
              <a:t>Planlaması:</a:t>
            </a:r>
            <a:r>
              <a:rPr lang="tr-TR" sz="3200" b="1" dirty="0"/>
              <a:t/>
            </a:r>
            <a:br>
              <a:rPr lang="tr-TR" sz="3200" b="1" dirty="0"/>
            </a:br>
            <a:r>
              <a:rPr lang="tr-TR" sz="3200" b="1" dirty="0"/>
              <a:t>Lojistikte </a:t>
            </a:r>
            <a:r>
              <a:rPr lang="tr-TR" sz="3200" b="1" dirty="0" smtClean="0"/>
              <a:t>Değiş – Tokuş </a:t>
            </a:r>
            <a:r>
              <a:rPr lang="tr-TR" sz="3200" b="1" dirty="0"/>
              <a:t>Dengesi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algn="just"/>
            <a:r>
              <a:rPr lang="tr-TR" dirty="0" smtClean="0"/>
              <a:t>Bir faaliyet merkezindeki maliyet artışına karşılık, diğer bir merkezdeki maliyet azaltılması olanaklarını ölçer. Bu işlem</a:t>
            </a:r>
            <a:r>
              <a:rPr lang="tr-TR" dirty="0" smtClean="0"/>
              <a:t>;</a:t>
            </a:r>
          </a:p>
          <a:p>
            <a:pPr algn="just"/>
            <a:endParaRPr lang="tr-TR" dirty="0" smtClean="0"/>
          </a:p>
          <a:p>
            <a:pPr lvl="1" algn="just"/>
            <a:r>
              <a:rPr lang="tr-TR" dirty="0" smtClean="0"/>
              <a:t>Tek bir faaliyet merkezinde olabilir.</a:t>
            </a:r>
          </a:p>
          <a:p>
            <a:pPr lvl="1" algn="just"/>
            <a:r>
              <a:rPr lang="tr-TR" dirty="0" smtClean="0"/>
              <a:t>Belli bir merkez seçildikten sonra da türler arasında </a:t>
            </a:r>
            <a:r>
              <a:rPr lang="tr-TR" dirty="0" smtClean="0"/>
              <a:t>değiş – tokuş </a:t>
            </a:r>
            <a:r>
              <a:rPr lang="tr-TR" dirty="0" smtClean="0"/>
              <a:t>söz konusu olacaktır.</a:t>
            </a:r>
          </a:p>
          <a:p>
            <a:pPr lvl="1" algn="just"/>
            <a:r>
              <a:rPr lang="tr-TR" dirty="0" smtClean="0"/>
              <a:t>Faaliyet merkezleri arasında </a:t>
            </a:r>
            <a:r>
              <a:rPr lang="tr-TR" dirty="0" smtClean="0"/>
              <a:t>değiş – tokuş </a:t>
            </a:r>
            <a:r>
              <a:rPr lang="tr-TR" dirty="0" smtClean="0"/>
              <a:t>dengesini sağlar.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914377"/>
            <a:r>
              <a:rPr lang="tr-TR" sz="3200" b="1" dirty="0"/>
              <a:t>Toplam Maliyet Planlaması</a:t>
            </a:r>
            <a:br>
              <a:rPr lang="tr-TR" sz="3200" b="1" dirty="0"/>
            </a:br>
            <a:r>
              <a:rPr lang="tr-TR" sz="3200" b="1" dirty="0"/>
              <a:t>Maliyet Merkezlerinin Belirlenmesi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tr-TR" dirty="0" smtClean="0"/>
              <a:t>Hat </a:t>
            </a:r>
            <a:r>
              <a:rPr lang="tr-TR" dirty="0" smtClean="0"/>
              <a:t>çekim maliyetleri</a:t>
            </a:r>
          </a:p>
          <a:p>
            <a:r>
              <a:rPr lang="tr-TR" dirty="0" smtClean="0"/>
              <a:t>Terminal maliyetleri</a:t>
            </a:r>
          </a:p>
          <a:p>
            <a:r>
              <a:rPr lang="tr-TR" dirty="0" smtClean="0"/>
              <a:t>Teslim alma ve teslim etme maliyetleri</a:t>
            </a:r>
          </a:p>
          <a:p>
            <a:r>
              <a:rPr lang="tr-TR" dirty="0" smtClean="0"/>
              <a:t>Faturalar ve ödeme giderleri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914377"/>
            <a:r>
              <a:rPr lang="tr-TR" sz="3200" b="1" dirty="0"/>
              <a:t>Maliyet </a:t>
            </a:r>
            <a:r>
              <a:rPr lang="tr-TR" sz="3200" b="1" dirty="0" smtClean="0"/>
              <a:t>Merkezlerini</a:t>
            </a:r>
            <a:br>
              <a:rPr lang="tr-TR" sz="3200" b="1" dirty="0" smtClean="0"/>
            </a:br>
            <a:r>
              <a:rPr lang="tr-TR" sz="3200" b="1" dirty="0" smtClean="0"/>
              <a:t>Tanımlama</a:t>
            </a:r>
            <a:endParaRPr lang="tr-TR" sz="3200" b="1" dirty="0"/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dirty="0" smtClean="0"/>
              <a:t>Alternatif toplam maliyetlerin değerlendirilmesi için maliyet merkezlerinin seçilmesi oldukça önemlidir.</a:t>
            </a:r>
          </a:p>
          <a:p>
            <a:pPr lvl="1" algn="just"/>
            <a:r>
              <a:rPr lang="tr-TR" dirty="0" smtClean="0"/>
              <a:t>Maliyetler doğru bir biçimde belirlenmelidir.</a:t>
            </a:r>
          </a:p>
          <a:p>
            <a:pPr lvl="2" algn="just"/>
            <a:r>
              <a:rPr lang="tr-TR" sz="2800" dirty="0" smtClean="0"/>
              <a:t>Bu adımdan sonra toplam maliyet karşılaştırmaları yapılır.</a:t>
            </a:r>
          </a:p>
          <a:p>
            <a:pPr lvl="3" algn="just"/>
            <a:r>
              <a:rPr lang="tr-TR" sz="2400" dirty="0" smtClean="0"/>
              <a:t>Karşılaştırmalarda alternatif seçim veya mevcut dağıtım sisteminde değişiklikler yapılması imkanı </a:t>
            </a:r>
            <a:r>
              <a:rPr lang="tr-TR" sz="2400" dirty="0" smtClean="0"/>
              <a:t>oluşur.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914377"/>
            <a:r>
              <a:rPr lang="tr-TR" sz="3200" b="1" dirty="0"/>
              <a:t>Maliyet Merkezlerini Tanımlama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tr-TR" sz="3600" dirty="0" smtClean="0"/>
              <a:t>Ulaştırma maliyetleri</a:t>
            </a:r>
          </a:p>
          <a:p>
            <a:pPr lvl="1"/>
            <a:r>
              <a:rPr lang="tr-TR" sz="3200" dirty="0" smtClean="0"/>
              <a:t>Doğrudan </a:t>
            </a:r>
          </a:p>
          <a:p>
            <a:pPr lvl="1"/>
            <a:r>
              <a:rPr lang="tr-TR" sz="3200" dirty="0" smtClean="0"/>
              <a:t>Dolaylı</a:t>
            </a:r>
          </a:p>
          <a:p>
            <a:pPr lvl="1"/>
            <a:endParaRPr lang="tr-TR" sz="3200" dirty="0" smtClean="0"/>
          </a:p>
          <a:p>
            <a:r>
              <a:rPr lang="tr-TR" sz="3600" dirty="0" smtClean="0"/>
              <a:t>Depo maliyetleri</a:t>
            </a:r>
          </a:p>
          <a:p>
            <a:r>
              <a:rPr lang="tr-TR" sz="3600" dirty="0" smtClean="0"/>
              <a:t>Envanter </a:t>
            </a:r>
            <a:r>
              <a:rPr lang="tr-TR" sz="3600" dirty="0" smtClean="0"/>
              <a:t>maliyetleri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914377"/>
            <a:r>
              <a:rPr lang="tr-TR" sz="3200" b="1" dirty="0"/>
              <a:t>Dağıtım Sistemi </a:t>
            </a:r>
            <a:r>
              <a:rPr lang="tr-TR" sz="3200" b="1" dirty="0" smtClean="0"/>
              <a:t>ve </a:t>
            </a:r>
            <a:r>
              <a:rPr lang="tr-TR" sz="3200" b="1" dirty="0"/>
              <a:t>Alternatif Dağıtım Politikaları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tr-TR" dirty="0" smtClean="0"/>
              <a:t>Minimum </a:t>
            </a:r>
            <a:r>
              <a:rPr lang="tr-TR" dirty="0" smtClean="0"/>
              <a:t>toplam maliyet politikaları</a:t>
            </a:r>
          </a:p>
          <a:p>
            <a:r>
              <a:rPr lang="tr-TR" dirty="0" smtClean="0"/>
              <a:t>Maksimum müşteri hizmeti politikaları</a:t>
            </a:r>
          </a:p>
          <a:p>
            <a:r>
              <a:rPr lang="tr-TR" dirty="0" smtClean="0"/>
              <a:t>Kısa vadeli kar maksimizasyonu politikaları</a:t>
            </a:r>
          </a:p>
          <a:p>
            <a:r>
              <a:rPr lang="tr-TR" dirty="0" smtClean="0"/>
              <a:t>Maksimum rekabetçi avantaj politikaları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914377"/>
            <a:r>
              <a:rPr lang="tr-TR" sz="3600" b="1" dirty="0"/>
              <a:t>Minimum Toplam Maliyet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tr-TR" dirty="0" smtClean="0"/>
              <a:t>Bu politika en düşük </a:t>
            </a:r>
            <a:r>
              <a:rPr lang="tr-TR" dirty="0" smtClean="0"/>
              <a:t>değişken </a:t>
            </a:r>
            <a:r>
              <a:rPr lang="tr-TR" dirty="0" smtClean="0"/>
              <a:t>ve sabit maliyetleri içeren bir tesis seçimini </a:t>
            </a:r>
            <a:r>
              <a:rPr lang="tr-TR" dirty="0" smtClean="0"/>
              <a:t>gerektirir.</a:t>
            </a:r>
            <a:endParaRPr lang="tr-TR" dirty="0" smtClean="0"/>
          </a:p>
          <a:p>
            <a:pPr algn="just"/>
            <a:r>
              <a:rPr lang="tr-TR" dirty="0" smtClean="0"/>
              <a:t>Hizmet standartlarının yüksekliği önemlidir.</a:t>
            </a:r>
          </a:p>
          <a:p>
            <a:pPr algn="just"/>
            <a:r>
              <a:rPr lang="tr-TR" dirty="0" smtClean="0"/>
              <a:t>Bu yöntemde müşterinin sipariş vermesi ile ürünlerin teslimi arasında geçen zaman diğer sistemlere göre daha uzundur.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</TotalTime>
  <Words>556</Words>
  <Application>Microsoft Office PowerPoint</Application>
  <PresentationFormat>Ekran Gösterisi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Ofis Teması</vt:lpstr>
      <vt:lpstr>LOJİSTİK MALİYETLERİN YÖNETİMİ</vt:lpstr>
      <vt:lpstr>Lojistikte Toplam Maliyet Yaklaşımı</vt:lpstr>
      <vt:lpstr>Toplam Maliyet Planlaması</vt:lpstr>
      <vt:lpstr>Toplam Maliyet Planlaması: Lojistikte Değiş – Tokuş Dengesi</vt:lpstr>
      <vt:lpstr>Toplam Maliyet Planlaması Maliyet Merkezlerinin Belirlenmesi</vt:lpstr>
      <vt:lpstr>Maliyet Merkezlerini Tanımlama</vt:lpstr>
      <vt:lpstr>Maliyet Merkezlerini Tanımlama</vt:lpstr>
      <vt:lpstr>Dağıtım Sistemi ve Alternatif Dağıtım Politikaları</vt:lpstr>
      <vt:lpstr>Minimum Toplam Maliyet</vt:lpstr>
      <vt:lpstr>Maksimum Müşteri Hizmeti</vt:lpstr>
      <vt:lpstr>Maksimum Kâr</vt:lpstr>
      <vt:lpstr>Maksimum Rekabetçi Üstünlük</vt:lpstr>
      <vt:lpstr>Lojistik Maliyetlerin Yönetiminde Yeni Yaklaşımlar</vt:lpstr>
      <vt:lpstr>Faaliyete Dayalı Maliyetleme</vt:lpstr>
      <vt:lpstr>Tam Zamanlı Maliyetleme</vt:lpstr>
      <vt:lpstr>Yaşam Boyu Maliyetleme</vt:lpstr>
      <vt:lpstr>Hedef Maliyetleme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Turkoglu</dc:creator>
  <cp:lastModifiedBy>Gültekin Altuntaş</cp:lastModifiedBy>
  <cp:revision>418</cp:revision>
  <dcterms:created xsi:type="dcterms:W3CDTF">2010-03-05T15:34:29Z</dcterms:created>
  <dcterms:modified xsi:type="dcterms:W3CDTF">2017-05-29T10:22:45Z</dcterms:modified>
</cp:coreProperties>
</file>