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61" r:id="rId22"/>
  </p:sldIdLst>
  <p:sldSz cx="9144000" cy="6858000" type="screen4x3"/>
  <p:notesSz cx="6692900" cy="98679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 varScale="1">
        <p:scale>
          <a:sx n="82" d="100"/>
          <a:sy n="82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A5DD-3B4C-41C5-9C03-E6F2CAF69530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41A7-47A4-44DD-861C-D277313BF8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69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0C74-2BBF-4B62-9AC9-75A4DD32D037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D402-4D2F-4999-97D8-D5D4D08BAC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50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995-04C6-4270-90E4-FCAD024D3A9A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203-550C-438D-900E-F2D35A683EF6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269-D5C3-4C4E-994A-0260A30CB9EF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C7E3-6AD7-4677-8B44-EF7914373A8A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06E9-5DEE-4A68-86E4-33ADD6ABDE1A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1256-62EE-4EFE-B52A-E3CCBFA84C48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0CAA-051D-42F0-89DD-E6E1F54B7CA1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0C-CF73-4E5C-9665-7B76E92124EC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DDA9-130E-4ED8-92DA-15E502B58B95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235A-0548-470F-851B-8B76C72F9D5A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7D4E-494A-4AE1-B98E-DE2F860DB910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46FE-2DE8-431B-9AAF-7F72C7ABB34B}" type="datetime1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267744" y="214290"/>
            <a:ext cx="460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>
                    <a:lumMod val="85000"/>
                  </a:schemeClr>
                </a:solidFill>
              </a:rPr>
              <a:t>İstanbul Üniversitesi</a:t>
            </a:r>
          </a:p>
          <a:p>
            <a:pPr algn="ctr"/>
            <a:r>
              <a:rPr lang="tr-TR" sz="2400" b="1" dirty="0" smtClean="0">
                <a:solidFill>
                  <a:schemeClr val="bg1">
                    <a:lumMod val="85000"/>
                  </a:schemeClr>
                </a:solidFill>
              </a:rPr>
              <a:t>Ulaştırma ve Lojistik Fakültesi</a:t>
            </a:r>
            <a:endParaRPr lang="tr-TR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016223"/>
          </a:xfrm>
        </p:spPr>
        <p:txBody>
          <a:bodyPr>
            <a:normAutofit/>
          </a:bodyPr>
          <a:lstStyle/>
          <a:p>
            <a:r>
              <a:rPr lang="tr-TR" b="1" dirty="0" smtClean="0"/>
              <a:t>LOJİSTİK BİLGİ SİSTEMLERİ</a:t>
            </a:r>
            <a:endParaRPr lang="tr-TR" b="1" dirty="0"/>
          </a:p>
        </p:txBody>
      </p:sp>
      <p:sp>
        <p:nvSpPr>
          <p:cNvPr id="8" name="7 Alt Başlık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tr-TR" dirty="0">
                <a:solidFill>
                  <a:schemeClr val="tx1"/>
                </a:solidFill>
              </a:rPr>
              <a:t>Dr. Gültekin Altuntaş</a:t>
            </a:r>
          </a:p>
          <a:p>
            <a:r>
              <a:rPr lang="tr-TR" dirty="0">
                <a:solidFill>
                  <a:schemeClr val="tx1"/>
                </a:solidFill>
              </a:rPr>
              <a:t>Lojistik Yönetimi</a:t>
            </a:r>
          </a:p>
          <a:p>
            <a:r>
              <a:rPr lang="tr-TR" dirty="0">
                <a:solidFill>
                  <a:schemeClr val="tx1"/>
                </a:solidFill>
              </a:rPr>
              <a:t>Ders – </a:t>
            </a:r>
            <a:r>
              <a:rPr lang="tr-TR" dirty="0" smtClean="0">
                <a:solidFill>
                  <a:schemeClr val="tx1"/>
                </a:solidFill>
              </a:rPr>
              <a:t>IV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Yapay Zeka/ Uzman Sistemler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 anchor="ctr"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tr-TR" dirty="0" smtClean="0">
                <a:cs typeface="Arial" charset="0"/>
              </a:rPr>
              <a:t>Yapay Zeka (</a:t>
            </a:r>
            <a:r>
              <a:rPr lang="tr-TR" dirty="0" err="1" smtClean="0">
                <a:cs typeface="Arial" charset="0"/>
              </a:rPr>
              <a:t>Artificial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Intelligence</a:t>
            </a:r>
            <a:r>
              <a:rPr lang="tr-TR" dirty="0" smtClean="0">
                <a:cs typeface="Arial" charset="0"/>
              </a:rPr>
              <a:t>)</a:t>
            </a:r>
          </a:p>
          <a:p>
            <a:pPr algn="just">
              <a:lnSpc>
                <a:spcPct val="80000"/>
              </a:lnSpc>
              <a:defRPr/>
            </a:pPr>
            <a:endParaRPr lang="tr-TR" dirty="0" smtClean="0">
              <a:cs typeface="Arial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tr-TR" dirty="0" smtClean="0">
                <a:cs typeface="Arial" charset="0"/>
              </a:rPr>
              <a:t>Nümerik işlemlerden çok sembolik </a:t>
            </a:r>
            <a:r>
              <a:rPr lang="tr-TR" dirty="0" smtClean="0">
                <a:cs typeface="Arial" charset="0"/>
              </a:rPr>
              <a:t>mantık </a:t>
            </a:r>
            <a:r>
              <a:rPr lang="tr-TR" dirty="0" smtClean="0">
                <a:cs typeface="Arial" charset="0"/>
              </a:rPr>
              <a:t>ile ilgilidir.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tr-TR" dirty="0" smtClean="0">
                <a:cs typeface="Arial" charset="0"/>
              </a:rPr>
              <a:t>Örneğin, uzman sistemler, sinir ağları, ses tanıma, üç boyutlu görüntüleme</a:t>
            </a:r>
          </a:p>
          <a:p>
            <a:pPr lvl="1" algn="just">
              <a:lnSpc>
                <a:spcPct val="80000"/>
              </a:lnSpc>
              <a:defRPr/>
            </a:pPr>
            <a:endParaRPr lang="tr-TR" dirty="0" smtClean="0">
              <a:cs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tr-TR" dirty="0" smtClean="0">
                <a:cs typeface="Arial" charset="0"/>
              </a:rPr>
              <a:t>Uzman </a:t>
            </a:r>
            <a:r>
              <a:rPr lang="tr-TR" dirty="0" smtClean="0">
                <a:cs typeface="Arial" charset="0"/>
              </a:rPr>
              <a:t>Sistemler (</a:t>
            </a:r>
            <a:r>
              <a:rPr lang="tr-TR" dirty="0" err="1" smtClean="0">
                <a:cs typeface="Arial" charset="0"/>
              </a:rPr>
              <a:t>Expert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Systems</a:t>
            </a:r>
            <a:r>
              <a:rPr lang="tr-TR" dirty="0" smtClean="0">
                <a:cs typeface="Arial" charset="0"/>
              </a:rPr>
              <a:t>)</a:t>
            </a:r>
            <a:endParaRPr lang="tr-TR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Perakendecilikte</a:t>
            </a:r>
            <a:b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Bilişim </a:t>
            </a: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Yönetimi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 anchor="ctr"/>
          <a:lstStyle/>
          <a:p>
            <a:pPr algn="just"/>
            <a:r>
              <a:rPr lang="tr-TR" dirty="0" smtClean="0"/>
              <a:t>Perakendeci işletmeler, sattıkları ürün veya hizmeti elde etmek için tedarik zinciri yönetimi ve lojistik operasyonlar ile uyumlu çalışmalıdır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lvl="1" algn="just"/>
            <a:r>
              <a:rPr lang="tr-TR" dirty="0" smtClean="0"/>
              <a:t>Siparişlerin hızlıca ulaştırılması</a:t>
            </a:r>
          </a:p>
          <a:p>
            <a:pPr lvl="1" algn="just"/>
            <a:r>
              <a:rPr lang="tr-TR" dirty="0" smtClean="0"/>
              <a:t>Sipariş işleme sürelerinin etkinliği</a:t>
            </a:r>
          </a:p>
          <a:p>
            <a:pPr lvl="1" algn="just"/>
            <a:r>
              <a:rPr lang="tr-TR" dirty="0" smtClean="0"/>
              <a:t>Stoksuz kalma maliyetlerinde kaçınma</a:t>
            </a:r>
          </a:p>
          <a:p>
            <a:pPr lvl="1" algn="just"/>
            <a:r>
              <a:rPr lang="tr-TR" dirty="0" smtClean="0"/>
              <a:t>Aşırı stok maliyetlerini </a:t>
            </a:r>
            <a:r>
              <a:rPr lang="tr-TR" dirty="0" smtClean="0"/>
              <a:t>düşürme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Perakendecilikte</a:t>
            </a:r>
            <a:b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Bilişim </a:t>
            </a:r>
            <a:r>
              <a:rPr lang="tr-TR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Yönetimi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tr-TR" dirty="0" smtClean="0"/>
              <a:t>Hızlı Tepki Sistemleri </a:t>
            </a:r>
            <a:r>
              <a:rPr lang="tr-TR" b="1" dirty="0" smtClean="0"/>
              <a:t>(</a:t>
            </a:r>
            <a:r>
              <a:rPr lang="tr-TR" b="1" dirty="0" smtClean="0"/>
              <a:t>QR – </a:t>
            </a:r>
            <a:r>
              <a:rPr lang="tr-TR" b="1" dirty="0" err="1" smtClean="0"/>
              <a:t>Quick</a:t>
            </a:r>
            <a:r>
              <a:rPr lang="tr-TR" b="1" dirty="0" smtClean="0"/>
              <a:t> </a:t>
            </a:r>
            <a:r>
              <a:rPr lang="tr-TR" b="1" dirty="0" err="1" smtClean="0"/>
              <a:t>Response</a:t>
            </a:r>
            <a:r>
              <a:rPr lang="tr-TR" b="1" dirty="0" smtClean="0">
                <a:sym typeface="Wingdings" pitchFamily="2" charset="2"/>
              </a:rPr>
              <a:t> Hızlı Yanıt)</a:t>
            </a:r>
            <a:endParaRPr lang="tr-TR" dirty="0" smtClean="0"/>
          </a:p>
          <a:p>
            <a:pPr algn="just"/>
            <a:r>
              <a:rPr lang="tr-TR" dirty="0" smtClean="0"/>
              <a:t>Etkin Tüketici Tepki Sistemleri </a:t>
            </a:r>
            <a:r>
              <a:rPr lang="tr-TR" b="1" dirty="0" smtClean="0"/>
              <a:t>(</a:t>
            </a:r>
            <a:r>
              <a:rPr lang="tr-TR" b="1" dirty="0" smtClean="0"/>
              <a:t>ECR – </a:t>
            </a:r>
            <a:r>
              <a:rPr lang="tr-TR" b="1" dirty="0" err="1" smtClean="0"/>
              <a:t>Efficient</a:t>
            </a:r>
            <a:r>
              <a:rPr lang="tr-TR" b="1" dirty="0" smtClean="0"/>
              <a:t> </a:t>
            </a:r>
            <a:r>
              <a:rPr lang="tr-TR" b="1" dirty="0" err="1" smtClean="0"/>
              <a:t>Customer</a:t>
            </a:r>
            <a:r>
              <a:rPr lang="tr-TR" b="1" dirty="0" smtClean="0"/>
              <a:t> </a:t>
            </a:r>
            <a:r>
              <a:rPr lang="tr-TR" b="1" dirty="0" err="1" smtClean="0"/>
              <a:t>Response</a:t>
            </a:r>
            <a:r>
              <a:rPr lang="tr-TR" b="1" dirty="0" smtClean="0">
                <a:sym typeface="Wingdings" pitchFamily="2" charset="2"/>
              </a:rPr>
              <a:t> Etkin Tüketici Yanıtı)</a:t>
            </a:r>
            <a:endParaRPr lang="tr-TR" dirty="0" smtClean="0"/>
          </a:p>
          <a:p>
            <a:pPr algn="just"/>
            <a:r>
              <a:rPr lang="tr-TR" dirty="0" smtClean="0"/>
              <a:t>İşbirliği, Planlama Ve Stok Yenileme Hizmetleri </a:t>
            </a:r>
            <a:r>
              <a:rPr lang="tr-TR" b="1" dirty="0" smtClean="0"/>
              <a:t>(</a:t>
            </a:r>
            <a:r>
              <a:rPr lang="tr-TR" b="1" dirty="0" smtClean="0"/>
              <a:t>CPFR – Collaboration </a:t>
            </a:r>
            <a:r>
              <a:rPr lang="tr-TR" b="1" dirty="0" smtClean="0"/>
              <a:t>Planning </a:t>
            </a:r>
            <a:r>
              <a:rPr lang="tr-TR" b="1" dirty="0" err="1" smtClean="0"/>
              <a:t>Forecasting</a:t>
            </a:r>
            <a:r>
              <a:rPr lang="tr-TR" b="1" dirty="0" smtClean="0"/>
              <a:t> </a:t>
            </a:r>
            <a:r>
              <a:rPr lang="tr-TR" b="1" dirty="0" err="1" smtClean="0"/>
              <a:t>Replenishment</a:t>
            </a:r>
            <a:r>
              <a:rPr lang="tr-TR" b="1" dirty="0" smtClean="0">
                <a:sym typeface="Wingdings" pitchFamily="2" charset="2"/>
              </a:rPr>
              <a:t> Sürekli Yenileme)</a:t>
            </a:r>
            <a:endParaRPr lang="tr-TR" dirty="0" smtClean="0"/>
          </a:p>
          <a:p>
            <a:pPr algn="just"/>
            <a:r>
              <a:rPr lang="tr-TR" dirty="0" smtClean="0"/>
              <a:t>Tedarikçi Yönetimli Stok Sistemleri </a:t>
            </a:r>
            <a:r>
              <a:rPr lang="tr-TR" b="1" dirty="0" smtClean="0"/>
              <a:t>(</a:t>
            </a:r>
            <a:r>
              <a:rPr lang="tr-TR" b="1" dirty="0" smtClean="0"/>
              <a:t>VMI – </a:t>
            </a:r>
            <a:r>
              <a:rPr lang="tr-TR" b="1" dirty="0" err="1" smtClean="0"/>
              <a:t>Vendor</a:t>
            </a:r>
            <a:r>
              <a:rPr lang="tr-TR" b="1" dirty="0" smtClean="0"/>
              <a:t> </a:t>
            </a:r>
            <a:r>
              <a:rPr lang="tr-TR" b="1" dirty="0" err="1" smtClean="0"/>
              <a:t>Managed</a:t>
            </a:r>
            <a:r>
              <a:rPr lang="tr-TR" b="1" dirty="0" smtClean="0"/>
              <a:t> Inventory</a:t>
            </a:r>
            <a:r>
              <a:rPr lang="tr-TR" b="1" dirty="0" smtClean="0">
                <a:sym typeface="Wingdings" pitchFamily="2" charset="2"/>
              </a:rPr>
              <a:t> Tedarikçi Tarafından Yönetilen Stok Sistemleri</a:t>
            </a:r>
            <a:r>
              <a:rPr lang="tr-TR" b="1" dirty="0" smtClean="0">
                <a:sym typeface="Wingdings" pitchFamily="2" charset="2"/>
              </a:rPr>
              <a:t>)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Kamçı Etkisi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Çözüm?</a:t>
            </a:r>
            <a:endParaRPr lang="tr-TR" dirty="0" smtClean="0"/>
          </a:p>
        </p:txBody>
      </p:sp>
      <p:pic>
        <p:nvPicPr>
          <p:cNvPr id="4098" name="Picture 2" descr="C:\Users\PC\Desktop\slide_54.jpg"/>
          <p:cNvPicPr>
            <a:picLocks noChangeAspect="1" noChangeArrowheads="1"/>
          </p:cNvPicPr>
          <p:nvPr/>
        </p:nvPicPr>
        <p:blipFill>
          <a:blip r:embed="rId4" cstate="print"/>
          <a:srcRect b="12001"/>
          <a:stretch>
            <a:fillRect/>
          </a:stretch>
        </p:blipFill>
        <p:spPr bwMode="auto">
          <a:xfrm>
            <a:off x="2411760" y="1844824"/>
            <a:ext cx="5976664" cy="3944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Lojistikte Bilişim</a:t>
            </a:r>
            <a:br>
              <a:rPr lang="tr-TR" sz="3600" b="1" dirty="0" smtClean="0"/>
            </a:br>
            <a:r>
              <a:rPr lang="tr-TR" sz="3600" b="1" dirty="0" smtClean="0"/>
              <a:t>Sistemleri (LBS) Kullanımı</a:t>
            </a:r>
            <a:endParaRPr lang="tr-TR" sz="3600" b="1" dirty="0" smtClean="0"/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tr-TR" dirty="0" smtClean="0"/>
              <a:t>Malzeme Etiketleme Sistemleri</a:t>
            </a:r>
          </a:p>
          <a:p>
            <a:pPr lvl="1"/>
            <a:r>
              <a:rPr lang="tr-TR" dirty="0" smtClean="0"/>
              <a:t>Depo içinde ürün yerlerinin kolayca bulunabilmesi</a:t>
            </a:r>
          </a:p>
          <a:p>
            <a:pPr lvl="1"/>
            <a:r>
              <a:rPr lang="tr-TR" dirty="0" smtClean="0"/>
              <a:t>Ürün giriş – çıkış kayıtları</a:t>
            </a:r>
          </a:p>
          <a:p>
            <a:pPr lvl="1"/>
            <a:r>
              <a:rPr lang="tr-TR" dirty="0" smtClean="0"/>
              <a:t>Fiyat ve ürünle ilgili bilgilerin ürün üzerinde bulundurulabilmesi</a:t>
            </a:r>
          </a:p>
          <a:p>
            <a:r>
              <a:rPr lang="tr-TR" dirty="0" smtClean="0"/>
              <a:t>Barkod Sistemleri</a:t>
            </a:r>
          </a:p>
          <a:p>
            <a:r>
              <a:rPr lang="tr-TR" dirty="0" smtClean="0"/>
              <a:t>RFID Sistemleri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</a:rPr>
              <a:t>Lojistikte </a:t>
            </a:r>
            <a:r>
              <a:rPr lang="tr-TR" sz="3600" b="1" dirty="0" smtClean="0">
                <a:solidFill>
                  <a:schemeClr val="tx2"/>
                </a:solidFill>
              </a:rPr>
              <a:t>Bilişim</a:t>
            </a:r>
            <a:br>
              <a:rPr lang="tr-TR" sz="3600" b="1" dirty="0" smtClean="0">
                <a:solidFill>
                  <a:schemeClr val="tx2"/>
                </a:solidFill>
              </a:rPr>
            </a:br>
            <a:r>
              <a:rPr lang="tr-TR" sz="3600" b="1" dirty="0" smtClean="0">
                <a:solidFill>
                  <a:schemeClr val="tx2"/>
                </a:solidFill>
              </a:rPr>
              <a:t>Sistemleri (LBS) </a:t>
            </a:r>
            <a:r>
              <a:rPr lang="tr-TR" sz="3600" b="1" dirty="0" smtClean="0">
                <a:solidFill>
                  <a:schemeClr val="tx2"/>
                </a:solidFill>
              </a:rPr>
              <a:t>Kullanımı</a:t>
            </a:r>
            <a:endParaRPr lang="tr-TR" sz="36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algn="just"/>
            <a:r>
              <a:rPr lang="tr-TR" dirty="0" smtClean="0"/>
              <a:t>Barkod </a:t>
            </a:r>
            <a:r>
              <a:rPr lang="tr-TR" dirty="0" smtClean="0"/>
              <a:t>Sistemi</a:t>
            </a:r>
          </a:p>
          <a:p>
            <a:pPr algn="just"/>
            <a:endParaRPr lang="tr-TR" dirty="0" smtClean="0"/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charset="0"/>
              </a:rPr>
              <a:t>Barkodlama, mal, kutu, konteynerlerin, hatta taşıma araçlarının üzerine bilgisayar tarafından okunabilecek kodların yerleştirilmesidir. 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charset="0"/>
              </a:rPr>
              <a:t>Barkod, çeşitli kalınlıklardaki paralel çizgilerin, çeşitli kalınlıklarda boşluklarla </a:t>
            </a:r>
            <a:r>
              <a:rPr lang="tr-TR" dirty="0" smtClean="0">
                <a:cs typeface="Arial" charset="0"/>
              </a:rPr>
              <a:t>artarda </a:t>
            </a:r>
            <a:r>
              <a:rPr lang="tr-TR" dirty="0" smtClean="0">
                <a:cs typeface="Arial" charset="0"/>
              </a:rPr>
              <a:t>sıralanmasıdır. 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charset="0"/>
              </a:rPr>
              <a:t>Çizgilerin şekil ve boşlukları, bir mektup, harf ya da özel karakterler gibi bilgiler taşır. 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charset="0"/>
              </a:rPr>
              <a:t>Bu çizgiler tarayıcı denilen aletlerle okunur. 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charset="0"/>
              </a:rPr>
              <a:t>Bu bilgiler, bilgisayarlarca doğrudan kullanılabilir veya depolanabilir</a:t>
            </a:r>
            <a:r>
              <a:rPr lang="tr-TR" dirty="0" smtClean="0">
                <a:cs typeface="Arial" charset="0"/>
              </a:rPr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Tedarik </a:t>
            </a:r>
            <a:r>
              <a:rPr lang="tr-T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Zincirinde</a:t>
            </a:r>
            <a:br>
              <a:rPr lang="tr-T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tr-T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Barkod</a:t>
            </a:r>
            <a:endParaRPr lang="tr-TR" sz="32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Tedarik zinciri üzerinde taşıma ve depo gibi elle veri girişinin yavaş ve hata olasılığının yüksek olduğu alanlarda kullanılır</a:t>
            </a:r>
            <a:r>
              <a:rPr lang="tr-TR" dirty="0" smtClean="0"/>
              <a:t>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tr-TR" dirty="0" smtClean="0"/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Perakendecilikte satış noktası verisi elde etmek için kullanılır.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tr-TR" dirty="0" smtClean="0"/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Bu </a:t>
            </a:r>
            <a:r>
              <a:rPr lang="tr-TR" dirty="0" smtClean="0"/>
              <a:t>veriler, ilgili tedarikçiye doğrudan iletilerek sipariş verme sürecini ortadan kaldırır ve sorumluluğu doğrudan tedarikçiye yükler.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tr-TR" dirty="0" smtClean="0"/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Bu </a:t>
            </a:r>
            <a:r>
              <a:rPr lang="tr-TR" dirty="0" smtClean="0"/>
              <a:t>nedenle, stok düzeyi düşer.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tr-TR" dirty="0" smtClean="0"/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Bu </a:t>
            </a:r>
            <a:r>
              <a:rPr lang="tr-TR" dirty="0" smtClean="0"/>
              <a:t>veriler, perakendecinin kendi içinde satış verisi olarak tahminleme, vb. işlemlerde kullanılır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Barkod Neden Kullanılır?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tr-TR" dirty="0" smtClean="0"/>
              <a:t>İki temel fayda: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Hız</a:t>
            </a:r>
          </a:p>
          <a:p>
            <a:pPr lvl="1"/>
            <a:r>
              <a:rPr lang="tr-TR" dirty="0" smtClean="0"/>
              <a:t>Kesinlik</a:t>
            </a:r>
            <a:endParaRPr lang="tr-TR" dirty="0" smtClean="0"/>
          </a:p>
        </p:txBody>
      </p:sp>
      <p:pic>
        <p:nvPicPr>
          <p:cNvPr id="5122" name="Picture 2" descr="C:\Users\PC\Desktop\81120401234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80271"/>
            <a:ext cx="3600400" cy="1780198"/>
          </a:xfrm>
          <a:prstGeom prst="rect">
            <a:avLst/>
          </a:prstGeom>
          <a:noFill/>
        </p:spPr>
      </p:pic>
      <p:pic>
        <p:nvPicPr>
          <p:cNvPr id="5123" name="Picture 3" descr="C:\Users\PC\Desktop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0677" y="16002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RFID (</a:t>
            </a:r>
            <a:r>
              <a:rPr lang="tr-TR" sz="36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Radio</a:t>
            </a: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Frequency</a:t>
            </a: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Identification</a:t>
            </a: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– Radyo Frekansı ile Tanımlama)</a:t>
            </a:r>
            <a:endParaRPr lang="tr-TR" sz="36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tr-TR" dirty="0" smtClean="0"/>
              <a:t>Otomatik Kimliklendirme Merkezinin geliştirdiği </a:t>
            </a:r>
            <a:r>
              <a:rPr lang="tr-TR" dirty="0" smtClean="0"/>
              <a:t>sistemdir.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Barkodların </a:t>
            </a:r>
            <a:r>
              <a:rPr lang="tr-TR" dirty="0" smtClean="0"/>
              <a:t>tersine malzemelerin daha az elleçlenmesine </a:t>
            </a:r>
            <a:r>
              <a:rPr lang="tr-TR" dirty="0" smtClean="0"/>
              <a:t>yardımcı olur.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Tedarik </a:t>
            </a:r>
            <a:r>
              <a:rPr lang="tr-TR" dirty="0" smtClean="0"/>
              <a:t>zinciri boyunca daha etkili bir izleme </a:t>
            </a:r>
            <a:r>
              <a:rPr lang="tr-TR" dirty="0" smtClean="0"/>
              <a:t>sağlar.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chemeClr val="tx2"/>
                </a:solidFill>
              </a:rPr>
              <a:t>RFID (</a:t>
            </a:r>
            <a:r>
              <a:rPr lang="tr-TR" sz="3600" b="1" dirty="0" err="1">
                <a:solidFill>
                  <a:schemeClr val="tx2"/>
                </a:solidFill>
              </a:rPr>
              <a:t>Radio</a:t>
            </a:r>
            <a:r>
              <a:rPr lang="tr-TR" sz="3600" b="1" dirty="0">
                <a:solidFill>
                  <a:schemeClr val="tx2"/>
                </a:solidFill>
              </a:rPr>
              <a:t> </a:t>
            </a:r>
            <a:r>
              <a:rPr lang="tr-TR" sz="3600" b="1" dirty="0" err="1">
                <a:solidFill>
                  <a:schemeClr val="tx2"/>
                </a:solidFill>
              </a:rPr>
              <a:t>Frequency</a:t>
            </a:r>
            <a:r>
              <a:rPr lang="tr-TR" sz="3600" b="1" dirty="0">
                <a:solidFill>
                  <a:schemeClr val="tx2"/>
                </a:solidFill>
              </a:rPr>
              <a:t> </a:t>
            </a:r>
            <a:r>
              <a:rPr lang="tr-TR" sz="3600" b="1" dirty="0" err="1">
                <a:solidFill>
                  <a:schemeClr val="tx2"/>
                </a:solidFill>
              </a:rPr>
              <a:t>Identification</a:t>
            </a:r>
            <a:r>
              <a:rPr lang="tr-TR" sz="3600" b="1" dirty="0">
                <a:solidFill>
                  <a:schemeClr val="tx2"/>
                </a:solidFill>
              </a:rPr>
              <a:t> – Radyo Frekansı ile Tanımlama)</a:t>
            </a:r>
            <a:endParaRPr lang="tr-TR" sz="3600" b="1" dirty="0" smtClean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 anchor="ctr"/>
          <a:lstStyle/>
          <a:p>
            <a:pPr algn="just"/>
            <a:r>
              <a:rPr lang="tr-TR" dirty="0" smtClean="0"/>
              <a:t>Radyo frekansları aracılığıyla nesneler tanımlanır. Sistemin kullanılması ile</a:t>
            </a:r>
            <a:r>
              <a:rPr lang="tr-TR" dirty="0" smtClean="0"/>
              <a:t>;</a:t>
            </a:r>
          </a:p>
          <a:p>
            <a:pPr algn="just"/>
            <a:endParaRPr lang="tr-TR" dirty="0" smtClean="0"/>
          </a:p>
          <a:p>
            <a:pPr lvl="1" algn="just"/>
            <a:r>
              <a:rPr lang="tr-TR" dirty="0" smtClean="0"/>
              <a:t>Üretim kayıplarında </a:t>
            </a:r>
            <a:r>
              <a:rPr lang="tr-TR" dirty="0" smtClean="0"/>
              <a:t>azalma,</a:t>
            </a:r>
            <a:endParaRPr lang="tr-TR" dirty="0" smtClean="0"/>
          </a:p>
          <a:p>
            <a:pPr lvl="1" algn="just"/>
            <a:r>
              <a:rPr lang="tr-TR" dirty="0" smtClean="0"/>
              <a:t>İşgücü </a:t>
            </a:r>
            <a:r>
              <a:rPr lang="tr-TR" dirty="0" smtClean="0"/>
              <a:t>verimliliği,</a:t>
            </a:r>
            <a:endParaRPr lang="tr-TR" dirty="0" smtClean="0"/>
          </a:p>
          <a:p>
            <a:pPr lvl="1" algn="just"/>
            <a:r>
              <a:rPr lang="tr-TR" dirty="0" smtClean="0"/>
              <a:t>Stok kayıplarında </a:t>
            </a:r>
            <a:r>
              <a:rPr lang="tr-TR" dirty="0" smtClean="0"/>
              <a:t>azalma,</a:t>
            </a:r>
            <a:endParaRPr lang="tr-TR" dirty="0" smtClean="0"/>
          </a:p>
          <a:p>
            <a:pPr lvl="1" algn="just"/>
            <a:r>
              <a:rPr lang="tr-TR" dirty="0" smtClean="0"/>
              <a:t>Artan </a:t>
            </a:r>
            <a:r>
              <a:rPr lang="tr-TR" dirty="0" smtClean="0"/>
              <a:t>kârlılık söz konusu olur.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Giriş</a:t>
            </a:r>
            <a:endParaRPr lang="tr-TR" sz="36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/>
          <a:lstStyle/>
          <a:p>
            <a:r>
              <a:rPr lang="tr-TR" dirty="0" smtClean="0"/>
              <a:t>Veri</a:t>
            </a:r>
          </a:p>
          <a:p>
            <a:r>
              <a:rPr lang="tr-TR" dirty="0" smtClean="0"/>
              <a:t>Enformasyon</a:t>
            </a:r>
          </a:p>
          <a:p>
            <a:r>
              <a:rPr lang="tr-TR" dirty="0" smtClean="0"/>
              <a:t>Bilgi</a:t>
            </a:r>
          </a:p>
          <a:p>
            <a:r>
              <a:rPr lang="tr-TR" dirty="0" smtClean="0"/>
              <a:t>Bilişim</a:t>
            </a:r>
          </a:p>
          <a:p>
            <a:endParaRPr lang="tr-TR" dirty="0" smtClean="0"/>
          </a:p>
        </p:txBody>
      </p:sp>
      <p:pic>
        <p:nvPicPr>
          <p:cNvPr id="1026" name="Picture 2" descr="C:\Users\PC\Desktop\v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52936"/>
            <a:ext cx="488754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chemeClr val="tx2"/>
                </a:solidFill>
              </a:rPr>
              <a:t>RFID (</a:t>
            </a:r>
            <a:r>
              <a:rPr lang="tr-TR" sz="3600" b="1" dirty="0" err="1">
                <a:solidFill>
                  <a:schemeClr val="tx2"/>
                </a:solidFill>
              </a:rPr>
              <a:t>Radio</a:t>
            </a:r>
            <a:r>
              <a:rPr lang="tr-TR" sz="3600" b="1" dirty="0">
                <a:solidFill>
                  <a:schemeClr val="tx2"/>
                </a:solidFill>
              </a:rPr>
              <a:t> </a:t>
            </a:r>
            <a:r>
              <a:rPr lang="tr-TR" sz="3600" b="1" dirty="0" err="1">
                <a:solidFill>
                  <a:schemeClr val="tx2"/>
                </a:solidFill>
              </a:rPr>
              <a:t>Frequency</a:t>
            </a:r>
            <a:r>
              <a:rPr lang="tr-TR" sz="3600" b="1" dirty="0">
                <a:solidFill>
                  <a:schemeClr val="tx2"/>
                </a:solidFill>
              </a:rPr>
              <a:t> </a:t>
            </a:r>
            <a:r>
              <a:rPr lang="tr-TR" sz="3600" b="1" dirty="0" err="1">
                <a:solidFill>
                  <a:schemeClr val="tx2"/>
                </a:solidFill>
              </a:rPr>
              <a:t>Identification</a:t>
            </a:r>
            <a:r>
              <a:rPr lang="tr-TR" sz="3600" b="1" dirty="0">
                <a:solidFill>
                  <a:schemeClr val="tx2"/>
                </a:solidFill>
              </a:rPr>
              <a:t> – Radyo Frekansı ile Tanımlama)</a:t>
            </a:r>
            <a:endParaRPr lang="tr-TR" sz="3600" b="1" dirty="0" smtClean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PC\Desktop\RFID (Custom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50316"/>
            <a:ext cx="8229600" cy="4459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6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21637" y="5786454"/>
            <a:ext cx="5500726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b="1" dirty="0" smtClean="0"/>
              <a:t>Teşekkür ederim.</a:t>
            </a:r>
            <a:endParaRPr lang="tr-TR" sz="24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2536017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İstanbul Üniversitesi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1" descr="C:\Users\Turkoglu\Desktop\Rektor_hoca_sunum\lala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4853" y="2132857"/>
            <a:ext cx="4930611" cy="3510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Lojistik Bilgi İlkeleri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tr-TR" sz="2800" b="1" dirty="0" smtClean="0">
                <a:cs typeface="Arial" pitchFamily="34" charset="0"/>
              </a:rPr>
              <a:t>Erişilebilirlik</a:t>
            </a:r>
          </a:p>
          <a:p>
            <a:pPr lvl="1" algn="just">
              <a:lnSpc>
                <a:spcPct val="80000"/>
              </a:lnSpc>
              <a:defRPr/>
            </a:pPr>
            <a:endParaRPr lang="tr-TR" sz="2400" dirty="0" smtClean="0">
              <a:cs typeface="Arial" pitchFamily="34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tr-TR" sz="2400" dirty="0" smtClean="0">
                <a:cs typeface="Arial" pitchFamily="34" charset="0"/>
              </a:rPr>
              <a:t>Lojistik </a:t>
            </a:r>
            <a:r>
              <a:rPr lang="tr-TR" sz="2400" dirty="0" smtClean="0">
                <a:cs typeface="Arial" pitchFamily="34" charset="0"/>
              </a:rPr>
              <a:t>bilgiye her istenildiğinde, hızlı ve tutarlı bir şekilde erişilebilmelidir. </a:t>
            </a:r>
            <a:r>
              <a:rPr lang="tr-TR" sz="2400" dirty="0" smtClean="0">
                <a:cs typeface="Arial" pitchFamily="34" charset="0"/>
              </a:rPr>
              <a:t>Örneğin, sipariş </a:t>
            </a:r>
            <a:r>
              <a:rPr lang="tr-TR" sz="2400" dirty="0" smtClean="0">
                <a:cs typeface="Arial" pitchFamily="34" charset="0"/>
              </a:rPr>
              <a:t>ve stok durumu bilgisi, vb.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tr-TR" sz="2400" dirty="0" smtClean="0">
                <a:cs typeface="Arial" pitchFamily="34" charset="0"/>
              </a:rPr>
              <a:t>Lojistik </a:t>
            </a:r>
            <a:r>
              <a:rPr lang="tr-TR" sz="2400" dirty="0" smtClean="0">
                <a:cs typeface="Arial" pitchFamily="34" charset="0"/>
              </a:rPr>
              <a:t>faaliyetlerin merkezi olmayan yapısı, bilgilerin dünyanın her yerinden güncellenebilmesini gerektirir. Bu sayede, operasyonel ve planlamaya yönelik belirsizlik azalır.</a:t>
            </a:r>
          </a:p>
          <a:p>
            <a:pPr algn="just">
              <a:lnSpc>
                <a:spcPct val="80000"/>
              </a:lnSpc>
              <a:defRPr/>
            </a:pPr>
            <a:endParaRPr lang="tr-TR" sz="1800" b="1" dirty="0" smtClean="0"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tr-TR" sz="2800" b="1" dirty="0" smtClean="0">
                <a:cs typeface="Arial" pitchFamily="34" charset="0"/>
              </a:rPr>
              <a:t>Doğruluk</a:t>
            </a:r>
          </a:p>
          <a:p>
            <a:pPr lvl="1" algn="just">
              <a:lnSpc>
                <a:spcPct val="80000"/>
              </a:lnSpc>
              <a:defRPr/>
            </a:pPr>
            <a:endParaRPr lang="tr-TR" sz="2400" dirty="0" smtClean="0">
              <a:cs typeface="Arial" pitchFamily="34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tr-TR" sz="2400" dirty="0" smtClean="0">
                <a:cs typeface="Arial" pitchFamily="34" charset="0"/>
              </a:rPr>
              <a:t>Lojistik </a:t>
            </a:r>
            <a:r>
              <a:rPr lang="tr-TR" sz="2400" dirty="0" smtClean="0">
                <a:cs typeface="Arial" pitchFamily="34" charset="0"/>
              </a:rPr>
              <a:t>bilgisi durumu doğru bir şekilde yansıtmalıdır.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tr-TR" sz="2400" dirty="0" smtClean="0">
                <a:cs typeface="Arial" pitchFamily="34" charset="0"/>
              </a:rPr>
              <a:t>Doğruluk</a:t>
            </a:r>
            <a:r>
              <a:rPr lang="tr-TR" sz="2400" dirty="0" smtClean="0">
                <a:cs typeface="Arial" pitchFamily="34" charset="0"/>
              </a:rPr>
              <a:t>, lojistik bilgi sistemlerinin gerçek fiziksel değer veya durumla eşleşme düzeyi olarak tanımlanır. Eşleşmeme durumu, belirsizlik nedeniyle emniyet </a:t>
            </a:r>
            <a:r>
              <a:rPr lang="tr-TR" sz="2400" dirty="0" smtClean="0">
                <a:cs typeface="Arial" pitchFamily="34" charset="0"/>
              </a:rPr>
              <a:t>stoku </a:t>
            </a:r>
            <a:r>
              <a:rPr lang="tr-TR" sz="2400" dirty="0" smtClean="0">
                <a:cs typeface="Arial" pitchFamily="34" charset="0"/>
              </a:rPr>
              <a:t>tutulmasına yol açar</a:t>
            </a:r>
            <a:r>
              <a:rPr lang="tr-TR" sz="2400" dirty="0" smtClean="0">
                <a:cs typeface="Arial" pitchFamily="34" charset="0"/>
              </a:rPr>
              <a:t>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</a:rPr>
              <a:t>Lojistik Bilgi İlkeleri</a:t>
            </a:r>
            <a:endParaRPr lang="tr-TR" sz="36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tr-TR" sz="2600" b="1" dirty="0" smtClean="0">
                <a:cs typeface="Arial" charset="0"/>
              </a:rPr>
              <a:t>Zamanlılık</a:t>
            </a:r>
          </a:p>
          <a:p>
            <a:pPr algn="just">
              <a:lnSpc>
                <a:spcPct val="80000"/>
              </a:lnSpc>
              <a:defRPr/>
            </a:pPr>
            <a:endParaRPr lang="tr-TR" sz="1800" b="1" dirty="0" smtClean="0">
              <a:cs typeface="Arial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tr-TR" sz="2200" dirty="0">
                <a:cs typeface="Arial" pitchFamily="34" charset="0"/>
              </a:rPr>
              <a:t>Yönetime hızlı bir biçimde geri besleme sağlayabilmek için lojistik bilgi zamanında elde edilmeli ve sunulmalıdır.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tr-TR" sz="2200" dirty="0">
                <a:cs typeface="Arial" pitchFamily="34" charset="0"/>
              </a:rPr>
              <a:t>Zamanlılık, bir faaliyetin oluş zamanı ile bilgi sistemlerinde görünür olduğu zaman arasında geçen süredir.</a:t>
            </a:r>
          </a:p>
          <a:p>
            <a:pPr algn="just">
              <a:lnSpc>
                <a:spcPct val="80000"/>
              </a:lnSpc>
              <a:defRPr/>
            </a:pPr>
            <a:endParaRPr lang="tr-TR" sz="2400" b="1" dirty="0" smtClean="0">
              <a:cs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tr-TR" sz="2600" b="1" dirty="0" smtClean="0">
                <a:cs typeface="Arial" charset="0"/>
              </a:rPr>
              <a:t>İstisna Tabanlılık</a:t>
            </a:r>
          </a:p>
          <a:p>
            <a:pPr lvl="1" algn="just">
              <a:lnSpc>
                <a:spcPct val="80000"/>
              </a:lnSpc>
              <a:defRPr/>
            </a:pPr>
            <a:endParaRPr lang="tr-TR" sz="1800" dirty="0" smtClean="0">
              <a:cs typeface="Arial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tr-TR" sz="2200" dirty="0">
                <a:cs typeface="Arial" pitchFamily="34" charset="0"/>
              </a:rPr>
              <a:t>Problemlerin ve fırsatların belirlenmesi için gerekir.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tr-TR" sz="2200" dirty="0">
                <a:cs typeface="Arial" pitchFamily="34" charset="0"/>
              </a:rPr>
              <a:t>Lojistik bilgi sistemleri, bilgisayarlarla verilebilecek tüm kararları otomatize ederek, yöneticilere yalnızca ayrıklık ve dolayısıyla yargı gerektiren kararları bırakmalıdır.</a:t>
            </a:r>
            <a:endParaRPr lang="tr-TR" sz="2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</a:rPr>
              <a:t>Lojistik Bilgi İlkeleri</a:t>
            </a:r>
            <a:endParaRPr lang="tr-TR" sz="36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tr-TR" sz="2600" b="1" dirty="0" smtClean="0">
                <a:cs typeface="Arial" charset="0"/>
              </a:rPr>
              <a:t>Esneklik</a:t>
            </a:r>
          </a:p>
          <a:p>
            <a:pPr algn="just">
              <a:lnSpc>
                <a:spcPct val="80000"/>
              </a:lnSpc>
            </a:pPr>
            <a:endParaRPr lang="tr-TR" sz="2000" b="1" dirty="0" smtClean="0">
              <a:cs typeface="Arial" charset="0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tr-TR" sz="2200" dirty="0">
                <a:cs typeface="Arial" pitchFamily="34" charset="0"/>
              </a:rPr>
              <a:t>Sistem, hem kullanıcıların hem de müşterilerin ihtiyaçlarını karşılayabilmelidir. </a:t>
            </a:r>
          </a:p>
          <a:p>
            <a:pPr lvl="2" algn="just">
              <a:lnSpc>
                <a:spcPct val="80000"/>
              </a:lnSpc>
            </a:pPr>
            <a:r>
              <a:rPr lang="tr-TR" sz="1800" dirty="0" smtClean="0">
                <a:cs typeface="Arial" charset="0"/>
              </a:rPr>
              <a:t>Örneğin, bir tedarikçi, müşteri isteklerine göre hem müşteri hem bölge bazında faturalama yapabilmelidir.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tr-TR" sz="2200" dirty="0">
                <a:cs typeface="Arial" pitchFamily="34" charset="0"/>
              </a:rPr>
              <a:t>Bilgi sistemleri, gelecekteki yatırımlara yönelik gereksinimleri de karşılayabilecek biçimde yapılandırılmalıdır.</a:t>
            </a:r>
          </a:p>
          <a:p>
            <a:pPr algn="just">
              <a:lnSpc>
                <a:spcPct val="80000"/>
              </a:lnSpc>
            </a:pPr>
            <a:endParaRPr lang="tr-TR" sz="2000" b="1" dirty="0" smtClean="0">
              <a:cs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tr-TR" sz="2600" b="1" dirty="0" smtClean="0">
                <a:cs typeface="Arial" charset="0"/>
              </a:rPr>
              <a:t>Uygun </a:t>
            </a:r>
            <a:r>
              <a:rPr lang="tr-TR" sz="2600" b="1" dirty="0" smtClean="0">
                <a:cs typeface="Arial" charset="0"/>
              </a:rPr>
              <a:t>Biçim</a:t>
            </a:r>
          </a:p>
          <a:p>
            <a:pPr algn="just">
              <a:lnSpc>
                <a:spcPct val="80000"/>
              </a:lnSpc>
            </a:pPr>
            <a:endParaRPr lang="tr-TR" sz="2000" b="1" dirty="0" smtClean="0">
              <a:cs typeface="Arial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tr-TR" sz="2200" dirty="0">
                <a:cs typeface="Arial" pitchFamily="34" charset="0"/>
              </a:rPr>
              <a:t>Lojistik raporlar ve ekranlar, uygun biçimde yani doğru bilgiyi doğru yapıda ve sırada içermelidir.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tr-TR" sz="2200" dirty="0">
                <a:cs typeface="Arial" pitchFamily="34" charset="0"/>
              </a:rPr>
              <a:t>Bunun için grafiklerin ve diğer gösterim araçlarının düzenlenmesi önemlidir.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Lojistik Bilgi </a:t>
            </a: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Sistemleri </a:t>
            </a: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(LBS)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2041" t="41048" r="15917" b="24799"/>
          <a:stretch>
            <a:fillRect/>
          </a:stretch>
        </p:blipFill>
        <p:spPr bwMode="auto">
          <a:xfrm>
            <a:off x="971600" y="2204864"/>
            <a:ext cx="72522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2915816" y="566124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Operasyon Akışı</a:t>
            </a:r>
            <a:endParaRPr lang="tr-TR" sz="24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07704" y="162880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Planlama ve Koordinasyon Akışı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Lojistik Bilgi Sistemleri (LBS)</a:t>
            </a:r>
            <a:endParaRPr lang="tr-TR" sz="36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tr-TR" sz="2800" dirty="0" smtClean="0">
                <a:cs typeface="Arial" charset="0"/>
              </a:rPr>
              <a:t>Lojistik </a:t>
            </a:r>
            <a:r>
              <a:rPr lang="tr-TR" sz="2800" dirty="0" smtClean="0">
                <a:cs typeface="Arial" charset="0"/>
              </a:rPr>
              <a:t>faaliyetleri yönetmek, ölçmek ve yönetmek amacıyla yazılım ve donanımı birleştirir.</a:t>
            </a:r>
          </a:p>
          <a:p>
            <a:pPr lvl="1" algn="just">
              <a:lnSpc>
                <a:spcPct val="70000"/>
              </a:lnSpc>
            </a:pPr>
            <a:endParaRPr lang="tr-TR" sz="2400" dirty="0" smtClean="0">
              <a:cs typeface="Arial" charset="0"/>
            </a:endParaRPr>
          </a:p>
          <a:p>
            <a:pPr lvl="1" algn="just">
              <a:lnSpc>
                <a:spcPct val="70000"/>
              </a:lnSpc>
            </a:pPr>
            <a:r>
              <a:rPr lang="tr-TR" dirty="0" smtClean="0">
                <a:cs typeface="Arial" charset="0"/>
              </a:rPr>
              <a:t>Donanım,</a:t>
            </a:r>
          </a:p>
          <a:p>
            <a:pPr lvl="2" algn="just">
              <a:lnSpc>
                <a:spcPct val="70000"/>
              </a:lnSpc>
            </a:pPr>
            <a:r>
              <a:rPr lang="tr-TR" dirty="0" smtClean="0">
                <a:cs typeface="Arial" charset="0"/>
              </a:rPr>
              <a:t>PC’ler, giriş / çıkış birimleri, depolama araçları, vb.</a:t>
            </a:r>
          </a:p>
          <a:p>
            <a:pPr lvl="3" algn="just">
              <a:lnSpc>
                <a:spcPct val="70000"/>
              </a:lnSpc>
            </a:pPr>
            <a:endParaRPr lang="tr-TR" dirty="0" smtClean="0">
              <a:cs typeface="Arial" charset="0"/>
            </a:endParaRPr>
          </a:p>
          <a:p>
            <a:pPr lvl="1" algn="just">
              <a:lnSpc>
                <a:spcPct val="70000"/>
              </a:lnSpc>
            </a:pPr>
            <a:r>
              <a:rPr lang="tr-TR" dirty="0" smtClean="0">
                <a:cs typeface="Arial" charset="0"/>
              </a:rPr>
              <a:t>Yazılım,</a:t>
            </a:r>
          </a:p>
          <a:p>
            <a:pPr lvl="2" algn="just">
              <a:lnSpc>
                <a:spcPct val="70000"/>
              </a:lnSpc>
            </a:pPr>
            <a:r>
              <a:rPr lang="tr-TR" dirty="0" smtClean="0">
                <a:cs typeface="Arial" charset="0"/>
              </a:rPr>
              <a:t>İşlemleri kaydetmek, yönetsel kontrolü sağlamak, karar analizlerini ve stratejik planlamayı gerçekleştirmek için kullanılan sistem ve uygulama yazılımlarını </a:t>
            </a:r>
            <a:r>
              <a:rPr lang="tr-TR" dirty="0" smtClean="0">
                <a:cs typeface="Arial" charset="0"/>
              </a:rPr>
              <a:t>içerir</a:t>
            </a:r>
            <a:r>
              <a:rPr lang="tr-TR" dirty="0">
                <a:cs typeface="Arial" charset="0"/>
              </a:rPr>
              <a:t>.</a:t>
            </a:r>
            <a:endParaRPr lang="tr-TR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Elektronik Veri Değişim </a:t>
            </a: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Sistemi</a:t>
            </a:r>
            <a:b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(EDI</a:t>
            </a:r>
            <a:r>
              <a:rPr lang="tr-TR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tr-TR" sz="2800" dirty="0" smtClean="0">
                <a:cs typeface="Arial" charset="0"/>
              </a:rPr>
              <a:t>İnsan unsuru olmaksızın, belge ve bilgilerin işletmeler arası, bilgisayardan bilgisayara, standart bir formatta  iletilmesidir. </a:t>
            </a:r>
          </a:p>
          <a:p>
            <a:pPr algn="just">
              <a:lnSpc>
                <a:spcPct val="80000"/>
              </a:lnSpc>
            </a:pPr>
            <a:endParaRPr lang="tr-TR" sz="2800" dirty="0" smtClean="0">
              <a:cs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tr-TR" sz="2800" dirty="0" smtClean="0">
                <a:cs typeface="Arial" charset="0"/>
              </a:rPr>
              <a:t>Tüm kanal üyeleri arasında, fatura, sipariş, ödeme, araştırma ve programlama konularında bilgi paylaşımına yarar.</a:t>
            </a:r>
          </a:p>
          <a:p>
            <a:pPr algn="just">
              <a:lnSpc>
                <a:spcPct val="80000"/>
              </a:lnSpc>
            </a:pPr>
            <a:endParaRPr lang="tr-TR" sz="2800" dirty="0" smtClean="0">
              <a:cs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tr-TR" sz="2800" dirty="0" smtClean="0">
                <a:cs typeface="Arial" charset="0"/>
              </a:rPr>
              <a:t>İletim direkt olarak bilgisayardan bilgisayaradır. </a:t>
            </a:r>
          </a:p>
          <a:p>
            <a:pPr algn="just">
              <a:lnSpc>
                <a:spcPct val="80000"/>
              </a:lnSpc>
            </a:pPr>
            <a:endParaRPr lang="tr-TR" sz="2800" dirty="0" smtClean="0">
              <a:cs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tr-TR" sz="2800" dirty="0" smtClean="0">
                <a:cs typeface="Arial" charset="0"/>
              </a:rPr>
              <a:t>Sistem düzeyine göre sürecin bilginin alınması kısmında da insan unsuru söz konusu olmayabilir</a:t>
            </a:r>
            <a:r>
              <a:rPr lang="tr-TR" sz="2800" dirty="0" smtClean="0">
                <a:cs typeface="Arial" charset="0"/>
              </a:rPr>
              <a:t>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chemeClr val="tx2"/>
                </a:solidFill>
              </a:rPr>
              <a:t>Elektronik Veri Değişim Sistemi</a:t>
            </a:r>
            <a:br>
              <a:rPr lang="tr-TR" sz="3600" b="1" dirty="0">
                <a:solidFill>
                  <a:schemeClr val="tx2"/>
                </a:solidFill>
              </a:rPr>
            </a:br>
            <a:r>
              <a:rPr lang="tr-TR" sz="3600" b="1" dirty="0">
                <a:solidFill>
                  <a:schemeClr val="tx2"/>
                </a:solidFill>
              </a:rPr>
              <a:t>(EDI)</a:t>
            </a:r>
            <a:endParaRPr lang="tr-TR" sz="3600" b="1" dirty="0" smtClean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lnSpc>
                <a:spcPct val="80000"/>
              </a:lnSpc>
            </a:pPr>
            <a:r>
              <a:rPr lang="tr-TR" sz="2400" dirty="0" smtClean="0">
                <a:cs typeface="Arial" charset="0"/>
              </a:rPr>
              <a:t>Örneğin, satın alma siparişleri, malzeme çıkışları, faturalar, ödemeler için elektronik fon transferi (</a:t>
            </a:r>
            <a:r>
              <a:rPr lang="tr-TR" sz="2400" dirty="0" err="1" smtClean="0">
                <a:cs typeface="Arial" charset="0"/>
              </a:rPr>
              <a:t>Electronic</a:t>
            </a:r>
            <a:r>
              <a:rPr lang="tr-TR" sz="2400" dirty="0" smtClean="0">
                <a:cs typeface="Arial" charset="0"/>
              </a:rPr>
              <a:t> </a:t>
            </a:r>
            <a:r>
              <a:rPr lang="tr-TR" sz="2400" dirty="0" err="1" smtClean="0">
                <a:cs typeface="Arial" charset="0"/>
              </a:rPr>
              <a:t>Fund</a:t>
            </a:r>
            <a:r>
              <a:rPr lang="tr-TR" sz="2400" dirty="0" smtClean="0">
                <a:cs typeface="Arial" charset="0"/>
              </a:rPr>
              <a:t> Transfer – EFT), sevkiyat bilgileri ve durum raporları...</a:t>
            </a:r>
          </a:p>
          <a:p>
            <a:pPr algn="just">
              <a:lnSpc>
                <a:spcPct val="80000"/>
              </a:lnSpc>
            </a:pPr>
            <a:endParaRPr lang="tr-TR" sz="2400" dirty="0" smtClean="0">
              <a:cs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tr-TR" sz="2400" dirty="0" smtClean="0">
                <a:cs typeface="Arial" charset="0"/>
              </a:rPr>
              <a:t>Genel olarak kağıt kullanımının azalmasıyla artan doğruluk, hız, satın alma olanakları ve bu yolla düşürülen maliyet </a:t>
            </a:r>
            <a:r>
              <a:rPr lang="tr-TR" sz="2400" dirty="0" err="1" smtClean="0">
                <a:cs typeface="Arial" charset="0"/>
              </a:rPr>
              <a:t>EDI’nin</a:t>
            </a:r>
            <a:r>
              <a:rPr lang="tr-TR" sz="2400" dirty="0" smtClean="0">
                <a:cs typeface="Arial" charset="0"/>
              </a:rPr>
              <a:t> getirilerinin temelini oluşturmaktadır.</a:t>
            </a:r>
          </a:p>
          <a:p>
            <a:pPr algn="just">
              <a:lnSpc>
                <a:spcPct val="80000"/>
              </a:lnSpc>
            </a:pPr>
            <a:endParaRPr lang="tr-TR" sz="2400" dirty="0" smtClean="0">
              <a:cs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tr-TR" sz="2400" dirty="0" smtClean="0">
                <a:cs typeface="Arial" charset="0"/>
              </a:rPr>
              <a:t>Standartları,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>
                <a:cs typeface="Arial" charset="0"/>
              </a:rPr>
              <a:t>ANSI X12, EDIFACT, vb. belirler</a:t>
            </a:r>
            <a:r>
              <a:rPr lang="tr-TR" sz="2000" dirty="0" smtClean="0">
                <a:cs typeface="Arial" charset="0"/>
              </a:rPr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847</Words>
  <Application>Microsoft Office PowerPoint</Application>
  <PresentationFormat>Ekran Gösterisi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Ofis Teması</vt:lpstr>
      <vt:lpstr>LOJİSTİK BİLGİ SİSTEMLERİ</vt:lpstr>
      <vt:lpstr>Giriş</vt:lpstr>
      <vt:lpstr>Lojistik Bilgi İlkeleri</vt:lpstr>
      <vt:lpstr>Lojistik Bilgi İlkeleri</vt:lpstr>
      <vt:lpstr>Lojistik Bilgi İlkeleri</vt:lpstr>
      <vt:lpstr>Lojistik Bilgi Sistemleri (LBS)</vt:lpstr>
      <vt:lpstr>Lojistik Bilgi Sistemleri (LBS)</vt:lpstr>
      <vt:lpstr>Elektronik Veri Değişim Sistemi (EDI)</vt:lpstr>
      <vt:lpstr>Elektronik Veri Değişim Sistemi (EDI)</vt:lpstr>
      <vt:lpstr>Yapay Zeka/ Uzman Sistemler</vt:lpstr>
      <vt:lpstr>Perakendecilikte Bilişim Yönetimi</vt:lpstr>
      <vt:lpstr>Perakendecilikte Bilişim Yönetimi</vt:lpstr>
      <vt:lpstr>Kamçı Etkisi</vt:lpstr>
      <vt:lpstr>Lojistikte Bilişim Sistemleri (LBS) Kullanımı</vt:lpstr>
      <vt:lpstr>Lojistikte Bilişim Sistemleri (LBS) Kullanımı</vt:lpstr>
      <vt:lpstr>Tedarik Zincirinde Barkod</vt:lpstr>
      <vt:lpstr>Barkod Neden Kullanılır?</vt:lpstr>
      <vt:lpstr>RFID (Radio Frequency Identification – Radyo Frekansı ile Tanımlama)</vt:lpstr>
      <vt:lpstr>RFID (Radio Frequency Identification – Radyo Frekansı ile Tanımlama)</vt:lpstr>
      <vt:lpstr>RFID (Radio Frequency Identification – Radyo Frekansı ile Tanımlama)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Turkoglu</dc:creator>
  <cp:lastModifiedBy>Gültekin Altuntaş</cp:lastModifiedBy>
  <cp:revision>407</cp:revision>
  <dcterms:created xsi:type="dcterms:W3CDTF">2010-03-05T15:34:29Z</dcterms:created>
  <dcterms:modified xsi:type="dcterms:W3CDTF">2017-03-21T08:38:29Z</dcterms:modified>
</cp:coreProperties>
</file>