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handoutMasterIdLst>
    <p:handoutMasterId r:id="rId38"/>
  </p:handoutMasterIdLst>
  <p:sldIdLst>
    <p:sldId id="256" r:id="rId2"/>
    <p:sldId id="262" r:id="rId3"/>
    <p:sldId id="263" r:id="rId4"/>
    <p:sldId id="283"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264" r:id="rId19"/>
    <p:sldId id="265" r:id="rId20"/>
    <p:sldId id="267" r:id="rId21"/>
    <p:sldId id="268" r:id="rId22"/>
    <p:sldId id="269" r:id="rId23"/>
    <p:sldId id="270" r:id="rId24"/>
    <p:sldId id="271" r:id="rId25"/>
    <p:sldId id="281" r:id="rId26"/>
    <p:sldId id="273" r:id="rId27"/>
    <p:sldId id="330" r:id="rId28"/>
    <p:sldId id="274" r:id="rId29"/>
    <p:sldId id="275" r:id="rId30"/>
    <p:sldId id="276" r:id="rId31"/>
    <p:sldId id="277" r:id="rId32"/>
    <p:sldId id="278" r:id="rId33"/>
    <p:sldId id="279" r:id="rId34"/>
    <p:sldId id="280" r:id="rId35"/>
    <p:sldId id="261" r:id="rId36"/>
  </p:sldIdLst>
  <p:sldSz cx="9144000" cy="6858000" type="screen4x3"/>
  <p:notesSz cx="6692900" cy="98679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3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60"/>
  </p:normalViewPr>
  <p:slideViewPr>
    <p:cSldViewPr>
      <p:cViewPr varScale="1">
        <p:scale>
          <a:sx n="82" d="100"/>
          <a:sy n="82" d="100"/>
        </p:scale>
        <p:origin x="10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B3395-DC4D-4C89-8D80-0D2FF4950611}" type="doc">
      <dgm:prSet loTypeId="urn:microsoft.com/office/officeart/2005/8/layout/process2" loCatId="process" qsTypeId="urn:microsoft.com/office/officeart/2005/8/quickstyle/simple1" qsCatId="simple" csTypeId="urn:microsoft.com/office/officeart/2005/8/colors/accent1_2" csCatId="accent1" phldr="1"/>
      <dgm:spPr/>
    </dgm:pt>
    <dgm:pt modelId="{EB40893C-5E62-428E-9449-983BF35AAFBB}">
      <dgm:prSet phldrT="[Text]"/>
      <dgm:spPr/>
      <dgm:t>
        <a:bodyPr/>
        <a:lstStyle/>
        <a:p>
          <a:r>
            <a:rPr lang="tr-TR" b="1" dirty="0" smtClean="0">
              <a:solidFill>
                <a:schemeClr val="tx1"/>
              </a:solidFill>
            </a:rPr>
            <a:t>Pazar Duyarlılığı</a:t>
          </a:r>
          <a:endParaRPr lang="tr-TR" b="1" dirty="0">
            <a:solidFill>
              <a:schemeClr val="tx1"/>
            </a:solidFill>
          </a:endParaRPr>
        </a:p>
      </dgm:t>
    </dgm:pt>
    <dgm:pt modelId="{B0AE9AAA-1F01-48FF-A058-085FC8AAC82D}" type="parTrans" cxnId="{34EB44BA-969A-4CA4-8172-45679E8AD787}">
      <dgm:prSet/>
      <dgm:spPr/>
      <dgm:t>
        <a:bodyPr/>
        <a:lstStyle/>
        <a:p>
          <a:endParaRPr lang="tr-TR" b="1">
            <a:solidFill>
              <a:schemeClr val="tx1"/>
            </a:solidFill>
          </a:endParaRPr>
        </a:p>
      </dgm:t>
    </dgm:pt>
    <dgm:pt modelId="{BA5F1E9C-8CFE-4FF9-9DF6-3CC61F1D28A7}" type="sibTrans" cxnId="{34EB44BA-969A-4CA4-8172-45679E8AD787}">
      <dgm:prSet/>
      <dgm:spPr/>
      <dgm:t>
        <a:bodyPr/>
        <a:lstStyle/>
        <a:p>
          <a:endParaRPr lang="tr-TR" b="1">
            <a:solidFill>
              <a:schemeClr val="tx1"/>
            </a:solidFill>
          </a:endParaRPr>
        </a:p>
      </dgm:t>
    </dgm:pt>
    <dgm:pt modelId="{EC8DEB63-D18B-48F4-B87F-2822715EFAD4}">
      <dgm:prSet phldrT="[Text]"/>
      <dgm:spPr/>
      <dgm:t>
        <a:bodyPr/>
        <a:lstStyle/>
        <a:p>
          <a:r>
            <a:rPr lang="tr-TR" b="1" dirty="0" smtClean="0">
              <a:solidFill>
                <a:schemeClr val="tx1"/>
              </a:solidFill>
            </a:rPr>
            <a:t>Süreç</a:t>
          </a:r>
          <a:endParaRPr lang="tr-TR" b="1" dirty="0">
            <a:solidFill>
              <a:schemeClr val="tx1"/>
            </a:solidFill>
          </a:endParaRPr>
        </a:p>
      </dgm:t>
    </dgm:pt>
    <dgm:pt modelId="{4AB2362A-E6E0-40A8-8797-1A918C058B76}" type="parTrans" cxnId="{8DB56BF4-2CBD-42E8-A883-04F8F49407F3}">
      <dgm:prSet/>
      <dgm:spPr/>
      <dgm:t>
        <a:bodyPr/>
        <a:lstStyle/>
        <a:p>
          <a:endParaRPr lang="tr-TR" b="1">
            <a:solidFill>
              <a:schemeClr val="tx1"/>
            </a:solidFill>
          </a:endParaRPr>
        </a:p>
      </dgm:t>
    </dgm:pt>
    <dgm:pt modelId="{65823958-7E9C-4A3C-96D7-874C27126945}" type="sibTrans" cxnId="{8DB56BF4-2CBD-42E8-A883-04F8F49407F3}">
      <dgm:prSet/>
      <dgm:spPr/>
      <dgm:t>
        <a:bodyPr/>
        <a:lstStyle/>
        <a:p>
          <a:endParaRPr lang="tr-TR" b="1">
            <a:solidFill>
              <a:schemeClr val="tx1"/>
            </a:solidFill>
          </a:endParaRPr>
        </a:p>
      </dgm:t>
    </dgm:pt>
    <dgm:pt modelId="{E132DC3A-2C27-4223-9B3A-5F5C7868926B}">
      <dgm:prSet phldrT="[Text]"/>
      <dgm:spPr/>
      <dgm:t>
        <a:bodyPr/>
        <a:lstStyle/>
        <a:p>
          <a:r>
            <a:rPr lang="tr-TR" b="1" dirty="0" smtClean="0">
              <a:solidFill>
                <a:schemeClr val="tx1"/>
              </a:solidFill>
            </a:rPr>
            <a:t>Sanal Bütünleşiklik</a:t>
          </a:r>
          <a:endParaRPr lang="tr-TR" b="1" dirty="0">
            <a:solidFill>
              <a:schemeClr val="tx1"/>
            </a:solidFill>
          </a:endParaRPr>
        </a:p>
      </dgm:t>
    </dgm:pt>
    <dgm:pt modelId="{865DD76F-6E39-4DD7-9E1D-FBAB32A5FBBA}" type="parTrans" cxnId="{A34CACC0-10E5-4DA9-83DF-9D668365A347}">
      <dgm:prSet/>
      <dgm:spPr/>
      <dgm:t>
        <a:bodyPr/>
        <a:lstStyle/>
        <a:p>
          <a:endParaRPr lang="tr-TR" b="1">
            <a:solidFill>
              <a:schemeClr val="tx1"/>
            </a:solidFill>
          </a:endParaRPr>
        </a:p>
      </dgm:t>
    </dgm:pt>
    <dgm:pt modelId="{953A638C-7592-4F05-AF89-4FA9A1BDFA26}" type="sibTrans" cxnId="{A34CACC0-10E5-4DA9-83DF-9D668365A347}">
      <dgm:prSet/>
      <dgm:spPr/>
      <dgm:t>
        <a:bodyPr/>
        <a:lstStyle/>
        <a:p>
          <a:endParaRPr lang="tr-TR" b="1">
            <a:solidFill>
              <a:schemeClr val="tx1"/>
            </a:solidFill>
          </a:endParaRPr>
        </a:p>
      </dgm:t>
    </dgm:pt>
    <dgm:pt modelId="{9EA14C52-6B2B-41A5-AD9B-60C29A7F2CE7}">
      <dgm:prSet/>
      <dgm:spPr/>
      <dgm:t>
        <a:bodyPr/>
        <a:lstStyle/>
        <a:p>
          <a:r>
            <a:rPr lang="tr-TR" b="1" dirty="0" smtClean="0">
              <a:solidFill>
                <a:schemeClr val="tx1"/>
              </a:solidFill>
            </a:rPr>
            <a:t>Ağ Bütünleşikliği</a:t>
          </a:r>
          <a:endParaRPr lang="tr-TR" b="1" dirty="0">
            <a:solidFill>
              <a:schemeClr val="tx1"/>
            </a:solidFill>
          </a:endParaRPr>
        </a:p>
      </dgm:t>
    </dgm:pt>
    <dgm:pt modelId="{432694AA-D0E8-4B5B-B874-BF2BD61CABF6}" type="parTrans" cxnId="{6933E48F-D109-4468-816C-6AF475DF2C5C}">
      <dgm:prSet/>
      <dgm:spPr/>
      <dgm:t>
        <a:bodyPr/>
        <a:lstStyle/>
        <a:p>
          <a:endParaRPr lang="tr-TR" b="1">
            <a:solidFill>
              <a:schemeClr val="tx1"/>
            </a:solidFill>
          </a:endParaRPr>
        </a:p>
      </dgm:t>
    </dgm:pt>
    <dgm:pt modelId="{AE1B9872-D6AE-41FD-AE39-3A2DA4436F0F}" type="sibTrans" cxnId="{6933E48F-D109-4468-816C-6AF475DF2C5C}">
      <dgm:prSet/>
      <dgm:spPr/>
      <dgm:t>
        <a:bodyPr/>
        <a:lstStyle/>
        <a:p>
          <a:endParaRPr lang="tr-TR" b="1">
            <a:solidFill>
              <a:schemeClr val="tx1"/>
            </a:solidFill>
          </a:endParaRPr>
        </a:p>
      </dgm:t>
    </dgm:pt>
    <dgm:pt modelId="{A5790073-E756-4DE6-A4B6-52F1E3D285DB}">
      <dgm:prSet/>
      <dgm:spPr/>
      <dgm:t>
        <a:bodyPr/>
        <a:lstStyle/>
        <a:p>
          <a:r>
            <a:rPr lang="tr-TR" b="1" dirty="0" smtClean="0">
              <a:solidFill>
                <a:schemeClr val="tx1"/>
              </a:solidFill>
            </a:rPr>
            <a:t>Çevik Tedarik Zinciri</a:t>
          </a:r>
          <a:endParaRPr lang="tr-TR" b="1" dirty="0">
            <a:solidFill>
              <a:schemeClr val="tx1"/>
            </a:solidFill>
          </a:endParaRPr>
        </a:p>
      </dgm:t>
    </dgm:pt>
    <dgm:pt modelId="{73D82D5A-252E-4C81-B2CB-C1AA4F8C290A}" type="parTrans" cxnId="{4C7FCC4F-772A-4FAE-9B60-AC67DDEB3C3E}">
      <dgm:prSet/>
      <dgm:spPr/>
      <dgm:t>
        <a:bodyPr/>
        <a:lstStyle/>
        <a:p>
          <a:endParaRPr lang="tr-TR" b="1">
            <a:solidFill>
              <a:schemeClr val="tx1"/>
            </a:solidFill>
          </a:endParaRPr>
        </a:p>
      </dgm:t>
    </dgm:pt>
    <dgm:pt modelId="{AF040C0A-0592-4569-B0A2-E7CED6A01E4D}" type="sibTrans" cxnId="{4C7FCC4F-772A-4FAE-9B60-AC67DDEB3C3E}">
      <dgm:prSet/>
      <dgm:spPr/>
      <dgm:t>
        <a:bodyPr/>
        <a:lstStyle/>
        <a:p>
          <a:endParaRPr lang="tr-TR" b="1">
            <a:solidFill>
              <a:schemeClr val="tx1"/>
            </a:solidFill>
          </a:endParaRPr>
        </a:p>
      </dgm:t>
    </dgm:pt>
    <dgm:pt modelId="{43870BB1-E259-4D5D-99FB-027635175A35}" type="pres">
      <dgm:prSet presAssocID="{DF8B3395-DC4D-4C89-8D80-0D2FF4950611}" presName="linearFlow" presStyleCnt="0">
        <dgm:presLayoutVars>
          <dgm:resizeHandles val="exact"/>
        </dgm:presLayoutVars>
      </dgm:prSet>
      <dgm:spPr/>
    </dgm:pt>
    <dgm:pt modelId="{FDFC7D1F-20AC-4B14-9E51-0EED7A46E1AA}" type="pres">
      <dgm:prSet presAssocID="{EB40893C-5E62-428E-9449-983BF35AAFBB}" presName="node" presStyleLbl="node1" presStyleIdx="0" presStyleCnt="5">
        <dgm:presLayoutVars>
          <dgm:bulletEnabled val="1"/>
        </dgm:presLayoutVars>
      </dgm:prSet>
      <dgm:spPr/>
      <dgm:t>
        <a:bodyPr/>
        <a:lstStyle/>
        <a:p>
          <a:endParaRPr lang="tr-TR"/>
        </a:p>
      </dgm:t>
    </dgm:pt>
    <dgm:pt modelId="{9CA4EB14-E776-424E-B3F8-FD260BF34EEA}" type="pres">
      <dgm:prSet presAssocID="{BA5F1E9C-8CFE-4FF9-9DF6-3CC61F1D28A7}" presName="sibTrans" presStyleLbl="sibTrans2D1" presStyleIdx="0" presStyleCnt="4"/>
      <dgm:spPr/>
      <dgm:t>
        <a:bodyPr/>
        <a:lstStyle/>
        <a:p>
          <a:endParaRPr lang="tr-TR"/>
        </a:p>
      </dgm:t>
    </dgm:pt>
    <dgm:pt modelId="{12002FAC-3FB3-44C9-8C66-B0DD776D2EAB}" type="pres">
      <dgm:prSet presAssocID="{BA5F1E9C-8CFE-4FF9-9DF6-3CC61F1D28A7}" presName="connectorText" presStyleLbl="sibTrans2D1" presStyleIdx="0" presStyleCnt="4"/>
      <dgm:spPr/>
      <dgm:t>
        <a:bodyPr/>
        <a:lstStyle/>
        <a:p>
          <a:endParaRPr lang="tr-TR"/>
        </a:p>
      </dgm:t>
    </dgm:pt>
    <dgm:pt modelId="{C2210CB7-B0BF-40ED-8B04-ED5833C091B4}" type="pres">
      <dgm:prSet presAssocID="{EC8DEB63-D18B-48F4-B87F-2822715EFAD4}" presName="node" presStyleLbl="node1" presStyleIdx="1" presStyleCnt="5">
        <dgm:presLayoutVars>
          <dgm:bulletEnabled val="1"/>
        </dgm:presLayoutVars>
      </dgm:prSet>
      <dgm:spPr/>
      <dgm:t>
        <a:bodyPr/>
        <a:lstStyle/>
        <a:p>
          <a:endParaRPr lang="tr-TR"/>
        </a:p>
      </dgm:t>
    </dgm:pt>
    <dgm:pt modelId="{7BD78892-85E1-4A20-B12B-2B8123FBCC19}" type="pres">
      <dgm:prSet presAssocID="{65823958-7E9C-4A3C-96D7-874C27126945}" presName="sibTrans" presStyleLbl="sibTrans2D1" presStyleIdx="1" presStyleCnt="4"/>
      <dgm:spPr/>
      <dgm:t>
        <a:bodyPr/>
        <a:lstStyle/>
        <a:p>
          <a:endParaRPr lang="tr-TR"/>
        </a:p>
      </dgm:t>
    </dgm:pt>
    <dgm:pt modelId="{FF22FD10-0508-4B0C-9E80-5F4F2116884A}" type="pres">
      <dgm:prSet presAssocID="{65823958-7E9C-4A3C-96D7-874C27126945}" presName="connectorText" presStyleLbl="sibTrans2D1" presStyleIdx="1" presStyleCnt="4"/>
      <dgm:spPr/>
      <dgm:t>
        <a:bodyPr/>
        <a:lstStyle/>
        <a:p>
          <a:endParaRPr lang="tr-TR"/>
        </a:p>
      </dgm:t>
    </dgm:pt>
    <dgm:pt modelId="{BA2349EE-42BC-4D69-9CAF-16E2A527DC6D}" type="pres">
      <dgm:prSet presAssocID="{E132DC3A-2C27-4223-9B3A-5F5C7868926B}" presName="node" presStyleLbl="node1" presStyleIdx="2" presStyleCnt="5">
        <dgm:presLayoutVars>
          <dgm:bulletEnabled val="1"/>
        </dgm:presLayoutVars>
      </dgm:prSet>
      <dgm:spPr/>
      <dgm:t>
        <a:bodyPr/>
        <a:lstStyle/>
        <a:p>
          <a:endParaRPr lang="tr-TR"/>
        </a:p>
      </dgm:t>
    </dgm:pt>
    <dgm:pt modelId="{8702C9E6-865F-4BD7-B186-222531BD28C0}" type="pres">
      <dgm:prSet presAssocID="{953A638C-7592-4F05-AF89-4FA9A1BDFA26}" presName="sibTrans" presStyleLbl="sibTrans2D1" presStyleIdx="2" presStyleCnt="4"/>
      <dgm:spPr/>
      <dgm:t>
        <a:bodyPr/>
        <a:lstStyle/>
        <a:p>
          <a:endParaRPr lang="tr-TR"/>
        </a:p>
      </dgm:t>
    </dgm:pt>
    <dgm:pt modelId="{845C2525-1B1D-4CE1-A04B-A909836D4015}" type="pres">
      <dgm:prSet presAssocID="{953A638C-7592-4F05-AF89-4FA9A1BDFA26}" presName="connectorText" presStyleLbl="sibTrans2D1" presStyleIdx="2" presStyleCnt="4"/>
      <dgm:spPr/>
      <dgm:t>
        <a:bodyPr/>
        <a:lstStyle/>
        <a:p>
          <a:endParaRPr lang="tr-TR"/>
        </a:p>
      </dgm:t>
    </dgm:pt>
    <dgm:pt modelId="{20CC79C0-4E32-4805-A0B3-232496FBD958}" type="pres">
      <dgm:prSet presAssocID="{9EA14C52-6B2B-41A5-AD9B-60C29A7F2CE7}" presName="node" presStyleLbl="node1" presStyleIdx="3" presStyleCnt="5">
        <dgm:presLayoutVars>
          <dgm:bulletEnabled val="1"/>
        </dgm:presLayoutVars>
      </dgm:prSet>
      <dgm:spPr/>
      <dgm:t>
        <a:bodyPr/>
        <a:lstStyle/>
        <a:p>
          <a:endParaRPr lang="tr-TR"/>
        </a:p>
      </dgm:t>
    </dgm:pt>
    <dgm:pt modelId="{8D7792E3-2F27-4B17-B6C5-A9E26DD43F10}" type="pres">
      <dgm:prSet presAssocID="{AE1B9872-D6AE-41FD-AE39-3A2DA4436F0F}" presName="sibTrans" presStyleLbl="sibTrans2D1" presStyleIdx="3" presStyleCnt="4"/>
      <dgm:spPr/>
      <dgm:t>
        <a:bodyPr/>
        <a:lstStyle/>
        <a:p>
          <a:endParaRPr lang="tr-TR"/>
        </a:p>
      </dgm:t>
    </dgm:pt>
    <dgm:pt modelId="{5C793500-9E87-427F-BBBD-7CA64DA6280B}" type="pres">
      <dgm:prSet presAssocID="{AE1B9872-D6AE-41FD-AE39-3A2DA4436F0F}" presName="connectorText" presStyleLbl="sibTrans2D1" presStyleIdx="3" presStyleCnt="4"/>
      <dgm:spPr/>
      <dgm:t>
        <a:bodyPr/>
        <a:lstStyle/>
        <a:p>
          <a:endParaRPr lang="tr-TR"/>
        </a:p>
      </dgm:t>
    </dgm:pt>
    <dgm:pt modelId="{7E536575-8AAC-4B26-8FCC-228D21A66541}" type="pres">
      <dgm:prSet presAssocID="{A5790073-E756-4DE6-A4B6-52F1E3D285DB}" presName="node" presStyleLbl="node1" presStyleIdx="4" presStyleCnt="5">
        <dgm:presLayoutVars>
          <dgm:bulletEnabled val="1"/>
        </dgm:presLayoutVars>
      </dgm:prSet>
      <dgm:spPr/>
      <dgm:t>
        <a:bodyPr/>
        <a:lstStyle/>
        <a:p>
          <a:endParaRPr lang="tr-TR"/>
        </a:p>
      </dgm:t>
    </dgm:pt>
  </dgm:ptLst>
  <dgm:cxnLst>
    <dgm:cxn modelId="{4C7FCC4F-772A-4FAE-9B60-AC67DDEB3C3E}" srcId="{DF8B3395-DC4D-4C89-8D80-0D2FF4950611}" destId="{A5790073-E756-4DE6-A4B6-52F1E3D285DB}" srcOrd="4" destOrd="0" parTransId="{73D82D5A-252E-4C81-B2CB-C1AA4F8C290A}" sibTransId="{AF040C0A-0592-4569-B0A2-E7CED6A01E4D}"/>
    <dgm:cxn modelId="{08597D2E-3C55-403E-8507-53A7D199EF12}" type="presOf" srcId="{953A638C-7592-4F05-AF89-4FA9A1BDFA26}" destId="{8702C9E6-865F-4BD7-B186-222531BD28C0}" srcOrd="0" destOrd="0" presId="urn:microsoft.com/office/officeart/2005/8/layout/process2"/>
    <dgm:cxn modelId="{9C257837-AB7B-4D62-AB12-8091F6CDDD1A}" type="presOf" srcId="{65823958-7E9C-4A3C-96D7-874C27126945}" destId="{FF22FD10-0508-4B0C-9E80-5F4F2116884A}" srcOrd="1" destOrd="0" presId="urn:microsoft.com/office/officeart/2005/8/layout/process2"/>
    <dgm:cxn modelId="{AC34456C-4410-4883-A431-5B6950ED5F0B}" type="presOf" srcId="{AE1B9872-D6AE-41FD-AE39-3A2DA4436F0F}" destId="{5C793500-9E87-427F-BBBD-7CA64DA6280B}" srcOrd="1" destOrd="0" presId="urn:microsoft.com/office/officeart/2005/8/layout/process2"/>
    <dgm:cxn modelId="{31B01ADE-BF51-4749-9E7C-5CA7C3C96534}" type="presOf" srcId="{BA5F1E9C-8CFE-4FF9-9DF6-3CC61F1D28A7}" destId="{12002FAC-3FB3-44C9-8C66-B0DD776D2EAB}" srcOrd="1" destOrd="0" presId="urn:microsoft.com/office/officeart/2005/8/layout/process2"/>
    <dgm:cxn modelId="{A34CACC0-10E5-4DA9-83DF-9D668365A347}" srcId="{DF8B3395-DC4D-4C89-8D80-0D2FF4950611}" destId="{E132DC3A-2C27-4223-9B3A-5F5C7868926B}" srcOrd="2" destOrd="0" parTransId="{865DD76F-6E39-4DD7-9E1D-FBAB32A5FBBA}" sibTransId="{953A638C-7592-4F05-AF89-4FA9A1BDFA26}"/>
    <dgm:cxn modelId="{8DB56BF4-2CBD-42E8-A883-04F8F49407F3}" srcId="{DF8B3395-DC4D-4C89-8D80-0D2FF4950611}" destId="{EC8DEB63-D18B-48F4-B87F-2822715EFAD4}" srcOrd="1" destOrd="0" parTransId="{4AB2362A-E6E0-40A8-8797-1A918C058B76}" sibTransId="{65823958-7E9C-4A3C-96D7-874C27126945}"/>
    <dgm:cxn modelId="{490E6A6C-6BF1-4044-936E-4DF3787CEA86}" type="presOf" srcId="{A5790073-E756-4DE6-A4B6-52F1E3D285DB}" destId="{7E536575-8AAC-4B26-8FCC-228D21A66541}" srcOrd="0" destOrd="0" presId="urn:microsoft.com/office/officeart/2005/8/layout/process2"/>
    <dgm:cxn modelId="{34EB44BA-969A-4CA4-8172-45679E8AD787}" srcId="{DF8B3395-DC4D-4C89-8D80-0D2FF4950611}" destId="{EB40893C-5E62-428E-9449-983BF35AAFBB}" srcOrd="0" destOrd="0" parTransId="{B0AE9AAA-1F01-48FF-A058-085FC8AAC82D}" sibTransId="{BA5F1E9C-8CFE-4FF9-9DF6-3CC61F1D28A7}"/>
    <dgm:cxn modelId="{0CD606D8-3C75-4CA2-B1DA-ED0D69FFCD38}" type="presOf" srcId="{BA5F1E9C-8CFE-4FF9-9DF6-3CC61F1D28A7}" destId="{9CA4EB14-E776-424E-B3F8-FD260BF34EEA}" srcOrd="0" destOrd="0" presId="urn:microsoft.com/office/officeart/2005/8/layout/process2"/>
    <dgm:cxn modelId="{BDB7CE36-45C9-4A5C-BA1A-E08F300D783F}" type="presOf" srcId="{DF8B3395-DC4D-4C89-8D80-0D2FF4950611}" destId="{43870BB1-E259-4D5D-99FB-027635175A35}" srcOrd="0" destOrd="0" presId="urn:microsoft.com/office/officeart/2005/8/layout/process2"/>
    <dgm:cxn modelId="{A7993CB4-FCD7-4B4C-A081-C5B1955FBABF}" type="presOf" srcId="{953A638C-7592-4F05-AF89-4FA9A1BDFA26}" destId="{845C2525-1B1D-4CE1-A04B-A909836D4015}" srcOrd="1" destOrd="0" presId="urn:microsoft.com/office/officeart/2005/8/layout/process2"/>
    <dgm:cxn modelId="{F9CD9EB5-8434-47C4-8E85-F156303B6426}" type="presOf" srcId="{AE1B9872-D6AE-41FD-AE39-3A2DA4436F0F}" destId="{8D7792E3-2F27-4B17-B6C5-A9E26DD43F10}" srcOrd="0" destOrd="0" presId="urn:microsoft.com/office/officeart/2005/8/layout/process2"/>
    <dgm:cxn modelId="{78906C1B-1F36-470B-AAF9-C4467E25A1F9}" type="presOf" srcId="{EC8DEB63-D18B-48F4-B87F-2822715EFAD4}" destId="{C2210CB7-B0BF-40ED-8B04-ED5833C091B4}" srcOrd="0" destOrd="0" presId="urn:microsoft.com/office/officeart/2005/8/layout/process2"/>
    <dgm:cxn modelId="{D82BCCBC-8AAA-471E-87B7-AA7A5901C340}" type="presOf" srcId="{EB40893C-5E62-428E-9449-983BF35AAFBB}" destId="{FDFC7D1F-20AC-4B14-9E51-0EED7A46E1AA}" srcOrd="0" destOrd="0" presId="urn:microsoft.com/office/officeart/2005/8/layout/process2"/>
    <dgm:cxn modelId="{023AB0FD-CC7F-4769-A18B-512C34F461C4}" type="presOf" srcId="{9EA14C52-6B2B-41A5-AD9B-60C29A7F2CE7}" destId="{20CC79C0-4E32-4805-A0B3-232496FBD958}" srcOrd="0" destOrd="0" presId="urn:microsoft.com/office/officeart/2005/8/layout/process2"/>
    <dgm:cxn modelId="{0301A8DC-3CDB-445A-97CE-84A5028EB198}" type="presOf" srcId="{E132DC3A-2C27-4223-9B3A-5F5C7868926B}" destId="{BA2349EE-42BC-4D69-9CAF-16E2A527DC6D}" srcOrd="0" destOrd="0" presId="urn:microsoft.com/office/officeart/2005/8/layout/process2"/>
    <dgm:cxn modelId="{37DD9798-BC0F-40B3-B35F-398E455E6615}" type="presOf" srcId="{65823958-7E9C-4A3C-96D7-874C27126945}" destId="{7BD78892-85E1-4A20-B12B-2B8123FBCC19}" srcOrd="0" destOrd="0" presId="urn:microsoft.com/office/officeart/2005/8/layout/process2"/>
    <dgm:cxn modelId="{6933E48F-D109-4468-816C-6AF475DF2C5C}" srcId="{DF8B3395-DC4D-4C89-8D80-0D2FF4950611}" destId="{9EA14C52-6B2B-41A5-AD9B-60C29A7F2CE7}" srcOrd="3" destOrd="0" parTransId="{432694AA-D0E8-4B5B-B874-BF2BD61CABF6}" sibTransId="{AE1B9872-D6AE-41FD-AE39-3A2DA4436F0F}"/>
    <dgm:cxn modelId="{B4F298A7-E3A7-4C1D-A7C0-B32C2CE81723}" type="presParOf" srcId="{43870BB1-E259-4D5D-99FB-027635175A35}" destId="{FDFC7D1F-20AC-4B14-9E51-0EED7A46E1AA}" srcOrd="0" destOrd="0" presId="urn:microsoft.com/office/officeart/2005/8/layout/process2"/>
    <dgm:cxn modelId="{A2AE2067-9B2C-453D-A6FC-0B7E8DAB45EB}" type="presParOf" srcId="{43870BB1-E259-4D5D-99FB-027635175A35}" destId="{9CA4EB14-E776-424E-B3F8-FD260BF34EEA}" srcOrd="1" destOrd="0" presId="urn:microsoft.com/office/officeart/2005/8/layout/process2"/>
    <dgm:cxn modelId="{64A182C6-F1A7-4253-A5D4-6FDAFC7F5274}" type="presParOf" srcId="{9CA4EB14-E776-424E-B3F8-FD260BF34EEA}" destId="{12002FAC-3FB3-44C9-8C66-B0DD776D2EAB}" srcOrd="0" destOrd="0" presId="urn:microsoft.com/office/officeart/2005/8/layout/process2"/>
    <dgm:cxn modelId="{24C3DCA9-6E20-4B67-BC89-DB7BE5296AE0}" type="presParOf" srcId="{43870BB1-E259-4D5D-99FB-027635175A35}" destId="{C2210CB7-B0BF-40ED-8B04-ED5833C091B4}" srcOrd="2" destOrd="0" presId="urn:microsoft.com/office/officeart/2005/8/layout/process2"/>
    <dgm:cxn modelId="{6A29CF79-457B-4865-BEC4-509D156402E6}" type="presParOf" srcId="{43870BB1-E259-4D5D-99FB-027635175A35}" destId="{7BD78892-85E1-4A20-B12B-2B8123FBCC19}" srcOrd="3" destOrd="0" presId="urn:microsoft.com/office/officeart/2005/8/layout/process2"/>
    <dgm:cxn modelId="{D3529005-A643-4E6F-8405-2BAE5892CF01}" type="presParOf" srcId="{7BD78892-85E1-4A20-B12B-2B8123FBCC19}" destId="{FF22FD10-0508-4B0C-9E80-5F4F2116884A}" srcOrd="0" destOrd="0" presId="urn:microsoft.com/office/officeart/2005/8/layout/process2"/>
    <dgm:cxn modelId="{84ABFD6B-9A89-41AF-A310-28FD96A32EF0}" type="presParOf" srcId="{43870BB1-E259-4D5D-99FB-027635175A35}" destId="{BA2349EE-42BC-4D69-9CAF-16E2A527DC6D}" srcOrd="4" destOrd="0" presId="urn:microsoft.com/office/officeart/2005/8/layout/process2"/>
    <dgm:cxn modelId="{0228F806-1F8F-4B7B-A243-D6B5A464DC7D}" type="presParOf" srcId="{43870BB1-E259-4D5D-99FB-027635175A35}" destId="{8702C9E6-865F-4BD7-B186-222531BD28C0}" srcOrd="5" destOrd="0" presId="urn:microsoft.com/office/officeart/2005/8/layout/process2"/>
    <dgm:cxn modelId="{F46A5066-30C0-4DC0-8C01-B86F1C6B1F48}" type="presParOf" srcId="{8702C9E6-865F-4BD7-B186-222531BD28C0}" destId="{845C2525-1B1D-4CE1-A04B-A909836D4015}" srcOrd="0" destOrd="0" presId="urn:microsoft.com/office/officeart/2005/8/layout/process2"/>
    <dgm:cxn modelId="{59C2ECA5-F35A-420D-B7E0-3194FA9C5935}" type="presParOf" srcId="{43870BB1-E259-4D5D-99FB-027635175A35}" destId="{20CC79C0-4E32-4805-A0B3-232496FBD958}" srcOrd="6" destOrd="0" presId="urn:microsoft.com/office/officeart/2005/8/layout/process2"/>
    <dgm:cxn modelId="{DDD62E4A-12F4-46FE-AE62-96FEA661F97B}" type="presParOf" srcId="{43870BB1-E259-4D5D-99FB-027635175A35}" destId="{8D7792E3-2F27-4B17-B6C5-A9E26DD43F10}" srcOrd="7" destOrd="0" presId="urn:microsoft.com/office/officeart/2005/8/layout/process2"/>
    <dgm:cxn modelId="{E8472466-F0D4-464C-BA6D-B23C40258792}" type="presParOf" srcId="{8D7792E3-2F27-4B17-B6C5-A9E26DD43F10}" destId="{5C793500-9E87-427F-BBBD-7CA64DA6280B}" srcOrd="0" destOrd="0" presId="urn:microsoft.com/office/officeart/2005/8/layout/process2"/>
    <dgm:cxn modelId="{262E8216-6AE3-48BA-B51F-9F43AAC9751C}" type="presParOf" srcId="{43870BB1-E259-4D5D-99FB-027635175A35}" destId="{7E536575-8AAC-4B26-8FCC-228D21A66541}"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B70F9-3329-4FEC-B3E8-5AC778260355}" type="doc">
      <dgm:prSet loTypeId="urn:microsoft.com/office/officeart/2005/8/layout/hierarchy5" loCatId="hierarchy" qsTypeId="urn:microsoft.com/office/officeart/2005/8/quickstyle/simple1" qsCatId="simple" csTypeId="urn:microsoft.com/office/officeart/2005/8/colors/accent5_4" csCatId="accent5" phldr="1"/>
      <dgm:spPr/>
      <dgm:t>
        <a:bodyPr/>
        <a:lstStyle/>
        <a:p>
          <a:endParaRPr lang="tr-TR"/>
        </a:p>
      </dgm:t>
    </dgm:pt>
    <dgm:pt modelId="{6598F6D2-8AB0-4C26-B496-F45E94C2171B}">
      <dgm:prSet phldrT="[Text]"/>
      <dgm:spPr/>
      <dgm:t>
        <a:bodyPr/>
        <a:lstStyle/>
        <a:p>
          <a:r>
            <a:rPr lang="tr-TR" dirty="0" smtClean="0"/>
            <a:t>İşletme</a:t>
          </a:r>
          <a:endParaRPr lang="tr-TR" dirty="0"/>
        </a:p>
      </dgm:t>
    </dgm:pt>
    <dgm:pt modelId="{66067D67-C93C-46E9-B7E2-849F938A3840}" type="parTrans" cxnId="{7D81D0A0-BC31-4497-ADE0-BBF6591EEB0D}">
      <dgm:prSet/>
      <dgm:spPr/>
      <dgm:t>
        <a:bodyPr/>
        <a:lstStyle/>
        <a:p>
          <a:endParaRPr lang="tr-TR"/>
        </a:p>
      </dgm:t>
    </dgm:pt>
    <dgm:pt modelId="{DC1ACE26-6182-4F5E-A943-F4FB4305558D}" type="sibTrans" cxnId="{7D81D0A0-BC31-4497-ADE0-BBF6591EEB0D}">
      <dgm:prSet/>
      <dgm:spPr/>
      <dgm:t>
        <a:bodyPr/>
        <a:lstStyle/>
        <a:p>
          <a:endParaRPr lang="tr-TR"/>
        </a:p>
      </dgm:t>
    </dgm:pt>
    <dgm:pt modelId="{A08CA821-4CC3-4AB2-8FED-3F43F5DEBFAC}">
      <dgm:prSet phldrT="[Text]"/>
      <dgm:spPr/>
      <dgm:t>
        <a:bodyPr/>
        <a:lstStyle/>
        <a:p>
          <a:r>
            <a:rPr lang="tr-TR" dirty="0" err="1" smtClean="0"/>
            <a:t>Proaktif</a:t>
          </a:r>
          <a:endParaRPr lang="tr-TR" dirty="0" smtClean="0"/>
        </a:p>
        <a:p>
          <a:r>
            <a:rPr lang="tr-TR" dirty="0" smtClean="0"/>
            <a:t>Bir ihtiyacı karşılamak üzere...</a:t>
          </a:r>
          <a:endParaRPr lang="tr-TR" dirty="0"/>
        </a:p>
      </dgm:t>
    </dgm:pt>
    <dgm:pt modelId="{F336DE4A-5960-4201-BBA6-1830F7AF0ED4}" type="parTrans" cxnId="{893B58F0-1491-482E-B7C9-13D72FB2B9FC}">
      <dgm:prSet/>
      <dgm:spPr/>
      <dgm:t>
        <a:bodyPr/>
        <a:lstStyle/>
        <a:p>
          <a:endParaRPr lang="tr-TR"/>
        </a:p>
      </dgm:t>
    </dgm:pt>
    <dgm:pt modelId="{7D8D780E-BE81-4002-8156-9B9B61AC725A}" type="sibTrans" cxnId="{893B58F0-1491-482E-B7C9-13D72FB2B9FC}">
      <dgm:prSet/>
      <dgm:spPr/>
      <dgm:t>
        <a:bodyPr/>
        <a:lstStyle/>
        <a:p>
          <a:endParaRPr lang="tr-TR"/>
        </a:p>
      </dgm:t>
    </dgm:pt>
    <dgm:pt modelId="{6F0E6571-4855-4E50-B6DA-4E95323600F3}">
      <dgm:prSet phldrT="[Text]"/>
      <dgm:spPr/>
      <dgm:t>
        <a:bodyPr/>
        <a:lstStyle/>
        <a:p>
          <a:r>
            <a:rPr lang="tr-TR" dirty="0" smtClean="0"/>
            <a:t>Hizmet Kalitesi ya da ‘Açık’ Modeli</a:t>
          </a:r>
          <a:endParaRPr lang="tr-TR" dirty="0"/>
        </a:p>
      </dgm:t>
    </dgm:pt>
    <dgm:pt modelId="{953415A1-665D-47FF-8DC6-89D12D4F659C}" type="parTrans" cxnId="{B6DA03B0-3251-452A-98EB-D7C3882DCBBC}">
      <dgm:prSet/>
      <dgm:spPr/>
      <dgm:t>
        <a:bodyPr/>
        <a:lstStyle/>
        <a:p>
          <a:endParaRPr lang="tr-TR"/>
        </a:p>
      </dgm:t>
    </dgm:pt>
    <dgm:pt modelId="{1501E2A8-5C65-486D-822B-BBF22B0D3BCF}" type="sibTrans" cxnId="{B6DA03B0-3251-452A-98EB-D7C3882DCBBC}">
      <dgm:prSet/>
      <dgm:spPr/>
      <dgm:t>
        <a:bodyPr/>
        <a:lstStyle/>
        <a:p>
          <a:endParaRPr lang="tr-TR"/>
        </a:p>
      </dgm:t>
    </dgm:pt>
    <dgm:pt modelId="{2C73954F-12AD-43D2-9499-7532B31897D8}">
      <dgm:prSet phldrT="[Text]"/>
      <dgm:spPr/>
      <dgm:t>
        <a:bodyPr/>
        <a:lstStyle/>
        <a:p>
          <a:r>
            <a:rPr lang="tr-TR" dirty="0" smtClean="0"/>
            <a:t>SCOR Modeli ya da Kıyaslama</a:t>
          </a:r>
          <a:endParaRPr lang="tr-TR" dirty="0"/>
        </a:p>
      </dgm:t>
    </dgm:pt>
    <dgm:pt modelId="{1316ECAB-5033-41A6-A1E8-09032D40EB8B}" type="parTrans" cxnId="{826A47DA-36DB-4F24-86F7-1674B74A568F}">
      <dgm:prSet/>
      <dgm:spPr/>
      <dgm:t>
        <a:bodyPr/>
        <a:lstStyle/>
        <a:p>
          <a:endParaRPr lang="tr-TR"/>
        </a:p>
      </dgm:t>
    </dgm:pt>
    <dgm:pt modelId="{FD71F102-4A18-4F05-AE64-3F0610ACE4F7}" type="sibTrans" cxnId="{826A47DA-36DB-4F24-86F7-1674B74A568F}">
      <dgm:prSet/>
      <dgm:spPr/>
      <dgm:t>
        <a:bodyPr/>
        <a:lstStyle/>
        <a:p>
          <a:endParaRPr lang="tr-TR"/>
        </a:p>
      </dgm:t>
    </dgm:pt>
    <dgm:pt modelId="{EE0A1733-C402-4A51-8AAE-7D059F7DF637}">
      <dgm:prSet phldrT="[Text]"/>
      <dgm:spPr/>
      <dgm:t>
        <a:bodyPr/>
        <a:lstStyle/>
        <a:p>
          <a:r>
            <a:rPr lang="tr-TR" dirty="0" smtClean="0"/>
            <a:t>Reaktif</a:t>
          </a:r>
        </a:p>
        <a:p>
          <a:r>
            <a:rPr lang="tr-TR" dirty="0" smtClean="0"/>
            <a:t>Bir hizmetin kusurlu olması durumunda...</a:t>
          </a:r>
          <a:endParaRPr lang="tr-TR" dirty="0"/>
        </a:p>
      </dgm:t>
    </dgm:pt>
    <dgm:pt modelId="{BCD02E9D-16E7-491B-8C8F-89F7F6E43523}" type="parTrans" cxnId="{8D2CBB30-BAE5-4682-A376-D5E2CB96E4C5}">
      <dgm:prSet/>
      <dgm:spPr/>
      <dgm:t>
        <a:bodyPr/>
        <a:lstStyle/>
        <a:p>
          <a:endParaRPr lang="tr-TR"/>
        </a:p>
      </dgm:t>
    </dgm:pt>
    <dgm:pt modelId="{BFAD2B8F-7BE5-4B83-9C5B-4BDC15CDEB80}" type="sibTrans" cxnId="{8D2CBB30-BAE5-4682-A376-D5E2CB96E4C5}">
      <dgm:prSet/>
      <dgm:spPr/>
      <dgm:t>
        <a:bodyPr/>
        <a:lstStyle/>
        <a:p>
          <a:endParaRPr lang="tr-TR"/>
        </a:p>
      </dgm:t>
    </dgm:pt>
    <dgm:pt modelId="{3C30C6E4-A469-4EED-96F7-469E096F456C}">
      <dgm:prSet phldrT="[Text]"/>
      <dgm:spPr/>
      <dgm:t>
        <a:bodyPr/>
        <a:lstStyle/>
        <a:p>
          <a:r>
            <a:rPr lang="tr-TR" dirty="0" smtClean="0"/>
            <a:t>Şikayet Analizi</a:t>
          </a:r>
          <a:endParaRPr lang="tr-TR" dirty="0"/>
        </a:p>
      </dgm:t>
    </dgm:pt>
    <dgm:pt modelId="{59C92702-F69C-4FE6-9EAD-734FC6F32809}" type="parTrans" cxnId="{99AC21FC-AB07-4A6A-9297-F15C32986D7C}">
      <dgm:prSet/>
      <dgm:spPr/>
      <dgm:t>
        <a:bodyPr/>
        <a:lstStyle/>
        <a:p>
          <a:endParaRPr lang="tr-TR"/>
        </a:p>
      </dgm:t>
    </dgm:pt>
    <dgm:pt modelId="{7B2CFCFA-D108-413F-908C-F9F8DBF06F28}" type="sibTrans" cxnId="{99AC21FC-AB07-4A6A-9297-F15C32986D7C}">
      <dgm:prSet/>
      <dgm:spPr/>
      <dgm:t>
        <a:bodyPr/>
        <a:lstStyle/>
        <a:p>
          <a:endParaRPr lang="tr-TR"/>
        </a:p>
      </dgm:t>
    </dgm:pt>
    <dgm:pt modelId="{7AAE6523-8705-4872-A6B9-D15FDC86119D}">
      <dgm:prSet phldrT="[Text]"/>
      <dgm:spPr/>
      <dgm:t>
        <a:bodyPr/>
        <a:lstStyle/>
        <a:p>
          <a:r>
            <a:rPr lang="tr-TR" dirty="0" smtClean="0"/>
            <a:t>İşletme</a:t>
          </a:r>
          <a:endParaRPr lang="tr-TR" dirty="0"/>
        </a:p>
      </dgm:t>
    </dgm:pt>
    <dgm:pt modelId="{0B168DAF-DF26-4AB8-819E-29E7AFE7A530}" type="parTrans" cxnId="{36A50936-01AD-4CFC-A58F-81DD0D1B7603}">
      <dgm:prSet/>
      <dgm:spPr/>
      <dgm:t>
        <a:bodyPr/>
        <a:lstStyle/>
        <a:p>
          <a:endParaRPr lang="tr-TR"/>
        </a:p>
      </dgm:t>
    </dgm:pt>
    <dgm:pt modelId="{22C98740-D365-4154-953B-8F1486470D6C}" type="sibTrans" cxnId="{36A50936-01AD-4CFC-A58F-81DD0D1B7603}">
      <dgm:prSet/>
      <dgm:spPr/>
      <dgm:t>
        <a:bodyPr/>
        <a:lstStyle/>
        <a:p>
          <a:endParaRPr lang="tr-TR"/>
        </a:p>
      </dgm:t>
    </dgm:pt>
    <dgm:pt modelId="{B44C31CB-DC1E-4671-8B48-4A7687CCC3F8}">
      <dgm:prSet phldrT="[Text]"/>
      <dgm:spPr/>
      <dgm:t>
        <a:bodyPr/>
        <a:lstStyle/>
        <a:p>
          <a:r>
            <a:rPr lang="tr-TR" dirty="0" smtClean="0"/>
            <a:t>Güdü</a:t>
          </a:r>
          <a:endParaRPr lang="tr-TR" dirty="0"/>
        </a:p>
      </dgm:t>
    </dgm:pt>
    <dgm:pt modelId="{CC7636E5-FA77-444B-A3FC-011A4EF6A0E9}" type="parTrans" cxnId="{4F7939E2-21F5-4641-A9A7-D2D7EC1FF032}">
      <dgm:prSet/>
      <dgm:spPr/>
      <dgm:t>
        <a:bodyPr/>
        <a:lstStyle/>
        <a:p>
          <a:endParaRPr lang="tr-TR"/>
        </a:p>
      </dgm:t>
    </dgm:pt>
    <dgm:pt modelId="{C4392800-3D02-44F1-AC11-9BEC297FE43E}" type="sibTrans" cxnId="{4F7939E2-21F5-4641-A9A7-D2D7EC1FF032}">
      <dgm:prSet/>
      <dgm:spPr/>
      <dgm:t>
        <a:bodyPr/>
        <a:lstStyle/>
        <a:p>
          <a:endParaRPr lang="tr-TR"/>
        </a:p>
      </dgm:t>
    </dgm:pt>
    <dgm:pt modelId="{C69E8D4A-0753-4528-964F-F67B46260854}">
      <dgm:prSet phldrT="[Text]"/>
      <dgm:spPr/>
      <dgm:t>
        <a:bodyPr/>
        <a:lstStyle/>
        <a:p>
          <a:r>
            <a:rPr lang="tr-TR" dirty="0" smtClean="0"/>
            <a:t>Olası Teknikler</a:t>
          </a:r>
          <a:endParaRPr lang="tr-TR" dirty="0"/>
        </a:p>
      </dgm:t>
    </dgm:pt>
    <dgm:pt modelId="{44C36878-3B83-4958-B882-7A4C9A27FAB7}" type="parTrans" cxnId="{42A502FE-D7E4-427C-BFA2-57283EDE5957}">
      <dgm:prSet/>
      <dgm:spPr/>
      <dgm:t>
        <a:bodyPr/>
        <a:lstStyle/>
        <a:p>
          <a:endParaRPr lang="tr-TR"/>
        </a:p>
      </dgm:t>
    </dgm:pt>
    <dgm:pt modelId="{80B65667-D16B-4EEC-BB49-822739704F66}" type="sibTrans" cxnId="{42A502FE-D7E4-427C-BFA2-57283EDE5957}">
      <dgm:prSet/>
      <dgm:spPr/>
      <dgm:t>
        <a:bodyPr/>
        <a:lstStyle/>
        <a:p>
          <a:endParaRPr lang="tr-TR"/>
        </a:p>
      </dgm:t>
    </dgm:pt>
    <dgm:pt modelId="{9792FFDB-74D8-4F0A-AAF7-C0A30283159D}">
      <dgm:prSet/>
      <dgm:spPr/>
      <dgm:t>
        <a:bodyPr/>
        <a:lstStyle/>
        <a:p>
          <a:r>
            <a:rPr lang="tr-TR" dirty="0" smtClean="0"/>
            <a:t>Kirtik Olay Tekniği</a:t>
          </a:r>
          <a:endParaRPr lang="tr-TR" dirty="0"/>
        </a:p>
      </dgm:t>
    </dgm:pt>
    <dgm:pt modelId="{E2D5816A-135B-4920-8D1C-2556C6F5E0C1}" type="parTrans" cxnId="{0773BAA5-94AD-4AC3-9009-EE1F1AFF4288}">
      <dgm:prSet/>
      <dgm:spPr/>
      <dgm:t>
        <a:bodyPr/>
        <a:lstStyle/>
        <a:p>
          <a:endParaRPr lang="tr-TR"/>
        </a:p>
      </dgm:t>
    </dgm:pt>
    <dgm:pt modelId="{357C5A7D-8D3B-4D90-AA0C-45B37DE1C0A7}" type="sibTrans" cxnId="{0773BAA5-94AD-4AC3-9009-EE1F1AFF4288}">
      <dgm:prSet/>
      <dgm:spPr/>
      <dgm:t>
        <a:bodyPr/>
        <a:lstStyle/>
        <a:p>
          <a:endParaRPr lang="tr-TR"/>
        </a:p>
      </dgm:t>
    </dgm:pt>
    <dgm:pt modelId="{98FBEADB-2F60-4218-8344-CAEB6261C396}" type="pres">
      <dgm:prSet presAssocID="{014B70F9-3329-4FEC-B3E8-5AC778260355}" presName="mainComposite" presStyleCnt="0">
        <dgm:presLayoutVars>
          <dgm:chPref val="1"/>
          <dgm:dir/>
          <dgm:animOne val="branch"/>
          <dgm:animLvl val="lvl"/>
          <dgm:resizeHandles val="exact"/>
        </dgm:presLayoutVars>
      </dgm:prSet>
      <dgm:spPr/>
      <dgm:t>
        <a:bodyPr/>
        <a:lstStyle/>
        <a:p>
          <a:endParaRPr lang="tr-TR"/>
        </a:p>
      </dgm:t>
    </dgm:pt>
    <dgm:pt modelId="{B19E14AA-2E90-41CB-8F82-A33F29D8C83F}" type="pres">
      <dgm:prSet presAssocID="{014B70F9-3329-4FEC-B3E8-5AC778260355}" presName="hierFlow" presStyleCnt="0"/>
      <dgm:spPr/>
    </dgm:pt>
    <dgm:pt modelId="{ED9E557E-C97B-4C64-BBB2-E7D7A52C778E}" type="pres">
      <dgm:prSet presAssocID="{014B70F9-3329-4FEC-B3E8-5AC778260355}" presName="firstBuf" presStyleCnt="0"/>
      <dgm:spPr/>
    </dgm:pt>
    <dgm:pt modelId="{16FC2C2F-0DC8-4191-9260-E78CA80F6319}" type="pres">
      <dgm:prSet presAssocID="{014B70F9-3329-4FEC-B3E8-5AC778260355}" presName="hierChild1" presStyleCnt="0">
        <dgm:presLayoutVars>
          <dgm:chPref val="1"/>
          <dgm:animOne val="branch"/>
          <dgm:animLvl val="lvl"/>
        </dgm:presLayoutVars>
      </dgm:prSet>
      <dgm:spPr/>
    </dgm:pt>
    <dgm:pt modelId="{3C0EB9C8-C091-4BEF-922F-7ABB9C677C66}" type="pres">
      <dgm:prSet presAssocID="{6598F6D2-8AB0-4C26-B496-F45E94C2171B}" presName="Name17" presStyleCnt="0"/>
      <dgm:spPr/>
    </dgm:pt>
    <dgm:pt modelId="{FF008186-E561-4239-9541-4193580F56F1}" type="pres">
      <dgm:prSet presAssocID="{6598F6D2-8AB0-4C26-B496-F45E94C2171B}" presName="level1Shape" presStyleLbl="node0" presStyleIdx="0" presStyleCnt="1">
        <dgm:presLayoutVars>
          <dgm:chPref val="3"/>
        </dgm:presLayoutVars>
      </dgm:prSet>
      <dgm:spPr/>
      <dgm:t>
        <a:bodyPr/>
        <a:lstStyle/>
        <a:p>
          <a:endParaRPr lang="tr-TR"/>
        </a:p>
      </dgm:t>
    </dgm:pt>
    <dgm:pt modelId="{75948340-B543-4103-A953-0322D55C6D6F}" type="pres">
      <dgm:prSet presAssocID="{6598F6D2-8AB0-4C26-B496-F45E94C2171B}" presName="hierChild2" presStyleCnt="0"/>
      <dgm:spPr/>
    </dgm:pt>
    <dgm:pt modelId="{2392679B-BF65-48CC-8C47-59E5A36FAE6F}" type="pres">
      <dgm:prSet presAssocID="{F336DE4A-5960-4201-BBA6-1830F7AF0ED4}" presName="Name25" presStyleLbl="parChTrans1D2" presStyleIdx="0" presStyleCnt="2"/>
      <dgm:spPr/>
      <dgm:t>
        <a:bodyPr/>
        <a:lstStyle/>
        <a:p>
          <a:endParaRPr lang="tr-TR"/>
        </a:p>
      </dgm:t>
    </dgm:pt>
    <dgm:pt modelId="{B1CEDEFB-F7C5-4C10-B0A3-FF684965A927}" type="pres">
      <dgm:prSet presAssocID="{F336DE4A-5960-4201-BBA6-1830F7AF0ED4}" presName="connTx" presStyleLbl="parChTrans1D2" presStyleIdx="0" presStyleCnt="2"/>
      <dgm:spPr/>
      <dgm:t>
        <a:bodyPr/>
        <a:lstStyle/>
        <a:p>
          <a:endParaRPr lang="tr-TR"/>
        </a:p>
      </dgm:t>
    </dgm:pt>
    <dgm:pt modelId="{23881E86-4196-4F09-AD83-F9EB51CBCF9D}" type="pres">
      <dgm:prSet presAssocID="{A08CA821-4CC3-4AB2-8FED-3F43F5DEBFAC}" presName="Name30" presStyleCnt="0"/>
      <dgm:spPr/>
    </dgm:pt>
    <dgm:pt modelId="{31973A43-AF38-410D-B7DA-C8940D4BBED6}" type="pres">
      <dgm:prSet presAssocID="{A08CA821-4CC3-4AB2-8FED-3F43F5DEBFAC}" presName="level2Shape" presStyleLbl="node2" presStyleIdx="0" presStyleCnt="2"/>
      <dgm:spPr/>
      <dgm:t>
        <a:bodyPr/>
        <a:lstStyle/>
        <a:p>
          <a:endParaRPr lang="tr-TR"/>
        </a:p>
      </dgm:t>
    </dgm:pt>
    <dgm:pt modelId="{4ABD97ED-5D1E-4D0F-8786-D2CAD399DF29}" type="pres">
      <dgm:prSet presAssocID="{A08CA821-4CC3-4AB2-8FED-3F43F5DEBFAC}" presName="hierChild3" presStyleCnt="0"/>
      <dgm:spPr/>
    </dgm:pt>
    <dgm:pt modelId="{5457B0D9-057A-4ED8-99D3-5823BB569F03}" type="pres">
      <dgm:prSet presAssocID="{953415A1-665D-47FF-8DC6-89D12D4F659C}" presName="Name25" presStyleLbl="parChTrans1D3" presStyleIdx="0" presStyleCnt="4"/>
      <dgm:spPr/>
      <dgm:t>
        <a:bodyPr/>
        <a:lstStyle/>
        <a:p>
          <a:endParaRPr lang="tr-TR"/>
        </a:p>
      </dgm:t>
    </dgm:pt>
    <dgm:pt modelId="{9A73E11A-F58E-46C3-B671-AE0C5ABE009E}" type="pres">
      <dgm:prSet presAssocID="{953415A1-665D-47FF-8DC6-89D12D4F659C}" presName="connTx" presStyleLbl="parChTrans1D3" presStyleIdx="0" presStyleCnt="4"/>
      <dgm:spPr/>
      <dgm:t>
        <a:bodyPr/>
        <a:lstStyle/>
        <a:p>
          <a:endParaRPr lang="tr-TR"/>
        </a:p>
      </dgm:t>
    </dgm:pt>
    <dgm:pt modelId="{F131040A-E0F0-47C1-AA57-41486709F33C}" type="pres">
      <dgm:prSet presAssocID="{6F0E6571-4855-4E50-B6DA-4E95323600F3}" presName="Name30" presStyleCnt="0"/>
      <dgm:spPr/>
    </dgm:pt>
    <dgm:pt modelId="{0C2D470C-F521-45B7-9431-AEB339033306}" type="pres">
      <dgm:prSet presAssocID="{6F0E6571-4855-4E50-B6DA-4E95323600F3}" presName="level2Shape" presStyleLbl="node3" presStyleIdx="0" presStyleCnt="4"/>
      <dgm:spPr/>
      <dgm:t>
        <a:bodyPr/>
        <a:lstStyle/>
        <a:p>
          <a:endParaRPr lang="tr-TR"/>
        </a:p>
      </dgm:t>
    </dgm:pt>
    <dgm:pt modelId="{E90F4F20-CA86-4FE3-BFF7-9AEEB4BD6523}" type="pres">
      <dgm:prSet presAssocID="{6F0E6571-4855-4E50-B6DA-4E95323600F3}" presName="hierChild3" presStyleCnt="0"/>
      <dgm:spPr/>
    </dgm:pt>
    <dgm:pt modelId="{4980999C-285E-46EF-BAE9-B24FDAE94534}" type="pres">
      <dgm:prSet presAssocID="{1316ECAB-5033-41A6-A1E8-09032D40EB8B}" presName="Name25" presStyleLbl="parChTrans1D3" presStyleIdx="1" presStyleCnt="4"/>
      <dgm:spPr/>
      <dgm:t>
        <a:bodyPr/>
        <a:lstStyle/>
        <a:p>
          <a:endParaRPr lang="tr-TR"/>
        </a:p>
      </dgm:t>
    </dgm:pt>
    <dgm:pt modelId="{0E993AD1-2150-44C4-B1CB-4C315D4BC56F}" type="pres">
      <dgm:prSet presAssocID="{1316ECAB-5033-41A6-A1E8-09032D40EB8B}" presName="connTx" presStyleLbl="parChTrans1D3" presStyleIdx="1" presStyleCnt="4"/>
      <dgm:spPr/>
      <dgm:t>
        <a:bodyPr/>
        <a:lstStyle/>
        <a:p>
          <a:endParaRPr lang="tr-TR"/>
        </a:p>
      </dgm:t>
    </dgm:pt>
    <dgm:pt modelId="{F355317D-175D-4284-9F41-F13A37D6F61B}" type="pres">
      <dgm:prSet presAssocID="{2C73954F-12AD-43D2-9499-7532B31897D8}" presName="Name30" presStyleCnt="0"/>
      <dgm:spPr/>
    </dgm:pt>
    <dgm:pt modelId="{679FDCF0-2CAD-4A81-BECD-BA326E2976FA}" type="pres">
      <dgm:prSet presAssocID="{2C73954F-12AD-43D2-9499-7532B31897D8}" presName="level2Shape" presStyleLbl="node3" presStyleIdx="1" presStyleCnt="4"/>
      <dgm:spPr/>
      <dgm:t>
        <a:bodyPr/>
        <a:lstStyle/>
        <a:p>
          <a:endParaRPr lang="tr-TR"/>
        </a:p>
      </dgm:t>
    </dgm:pt>
    <dgm:pt modelId="{253958C5-5FBF-4E1F-9F98-35794A5F5D3F}" type="pres">
      <dgm:prSet presAssocID="{2C73954F-12AD-43D2-9499-7532B31897D8}" presName="hierChild3" presStyleCnt="0"/>
      <dgm:spPr/>
    </dgm:pt>
    <dgm:pt modelId="{51A19A30-3790-4577-9286-A82ECE148070}" type="pres">
      <dgm:prSet presAssocID="{BCD02E9D-16E7-491B-8C8F-89F7F6E43523}" presName="Name25" presStyleLbl="parChTrans1D2" presStyleIdx="1" presStyleCnt="2"/>
      <dgm:spPr/>
      <dgm:t>
        <a:bodyPr/>
        <a:lstStyle/>
        <a:p>
          <a:endParaRPr lang="tr-TR"/>
        </a:p>
      </dgm:t>
    </dgm:pt>
    <dgm:pt modelId="{6DAB384A-90BB-4628-BCF2-2E4A01981F29}" type="pres">
      <dgm:prSet presAssocID="{BCD02E9D-16E7-491B-8C8F-89F7F6E43523}" presName="connTx" presStyleLbl="parChTrans1D2" presStyleIdx="1" presStyleCnt="2"/>
      <dgm:spPr/>
      <dgm:t>
        <a:bodyPr/>
        <a:lstStyle/>
        <a:p>
          <a:endParaRPr lang="tr-TR"/>
        </a:p>
      </dgm:t>
    </dgm:pt>
    <dgm:pt modelId="{546FEBAC-F494-4699-B046-E36062AAF4F3}" type="pres">
      <dgm:prSet presAssocID="{EE0A1733-C402-4A51-8AAE-7D059F7DF637}" presName="Name30" presStyleCnt="0"/>
      <dgm:spPr/>
    </dgm:pt>
    <dgm:pt modelId="{22352073-E41E-44B0-BAF4-28B00008A2DB}" type="pres">
      <dgm:prSet presAssocID="{EE0A1733-C402-4A51-8AAE-7D059F7DF637}" presName="level2Shape" presStyleLbl="node2" presStyleIdx="1" presStyleCnt="2"/>
      <dgm:spPr/>
      <dgm:t>
        <a:bodyPr/>
        <a:lstStyle/>
        <a:p>
          <a:endParaRPr lang="tr-TR"/>
        </a:p>
      </dgm:t>
    </dgm:pt>
    <dgm:pt modelId="{B25724B3-8376-49AF-8000-29314D7CC450}" type="pres">
      <dgm:prSet presAssocID="{EE0A1733-C402-4A51-8AAE-7D059F7DF637}" presName="hierChild3" presStyleCnt="0"/>
      <dgm:spPr/>
    </dgm:pt>
    <dgm:pt modelId="{FFC52E27-3354-4507-B221-8F9F457D8631}" type="pres">
      <dgm:prSet presAssocID="{59C92702-F69C-4FE6-9EAD-734FC6F32809}" presName="Name25" presStyleLbl="parChTrans1D3" presStyleIdx="2" presStyleCnt="4"/>
      <dgm:spPr/>
      <dgm:t>
        <a:bodyPr/>
        <a:lstStyle/>
        <a:p>
          <a:endParaRPr lang="tr-TR"/>
        </a:p>
      </dgm:t>
    </dgm:pt>
    <dgm:pt modelId="{A441E90C-7E97-4D3C-A4D5-499780051BB1}" type="pres">
      <dgm:prSet presAssocID="{59C92702-F69C-4FE6-9EAD-734FC6F32809}" presName="connTx" presStyleLbl="parChTrans1D3" presStyleIdx="2" presStyleCnt="4"/>
      <dgm:spPr/>
      <dgm:t>
        <a:bodyPr/>
        <a:lstStyle/>
        <a:p>
          <a:endParaRPr lang="tr-TR"/>
        </a:p>
      </dgm:t>
    </dgm:pt>
    <dgm:pt modelId="{7AAD5A4E-36BD-4806-B7B4-9FB119B27813}" type="pres">
      <dgm:prSet presAssocID="{3C30C6E4-A469-4EED-96F7-469E096F456C}" presName="Name30" presStyleCnt="0"/>
      <dgm:spPr/>
    </dgm:pt>
    <dgm:pt modelId="{8B24AC04-3370-45EA-A21F-ACC8CE751BFB}" type="pres">
      <dgm:prSet presAssocID="{3C30C6E4-A469-4EED-96F7-469E096F456C}" presName="level2Shape" presStyleLbl="node3" presStyleIdx="2" presStyleCnt="4"/>
      <dgm:spPr/>
      <dgm:t>
        <a:bodyPr/>
        <a:lstStyle/>
        <a:p>
          <a:endParaRPr lang="tr-TR"/>
        </a:p>
      </dgm:t>
    </dgm:pt>
    <dgm:pt modelId="{7611D5F2-AC9A-4BB8-AE2F-CDEE001140CC}" type="pres">
      <dgm:prSet presAssocID="{3C30C6E4-A469-4EED-96F7-469E096F456C}" presName="hierChild3" presStyleCnt="0"/>
      <dgm:spPr/>
    </dgm:pt>
    <dgm:pt modelId="{85B76858-A4CC-4666-8E92-EBF327240C38}" type="pres">
      <dgm:prSet presAssocID="{E2D5816A-135B-4920-8D1C-2556C6F5E0C1}" presName="Name25" presStyleLbl="parChTrans1D3" presStyleIdx="3" presStyleCnt="4"/>
      <dgm:spPr/>
      <dgm:t>
        <a:bodyPr/>
        <a:lstStyle/>
        <a:p>
          <a:endParaRPr lang="tr-TR"/>
        </a:p>
      </dgm:t>
    </dgm:pt>
    <dgm:pt modelId="{2B35C2DD-003B-4712-8603-99A0E0366D0E}" type="pres">
      <dgm:prSet presAssocID="{E2D5816A-135B-4920-8D1C-2556C6F5E0C1}" presName="connTx" presStyleLbl="parChTrans1D3" presStyleIdx="3" presStyleCnt="4"/>
      <dgm:spPr/>
      <dgm:t>
        <a:bodyPr/>
        <a:lstStyle/>
        <a:p>
          <a:endParaRPr lang="tr-TR"/>
        </a:p>
      </dgm:t>
    </dgm:pt>
    <dgm:pt modelId="{AEB468C9-62EA-4140-A197-BCFBCABB109B}" type="pres">
      <dgm:prSet presAssocID="{9792FFDB-74D8-4F0A-AAF7-C0A30283159D}" presName="Name30" presStyleCnt="0"/>
      <dgm:spPr/>
    </dgm:pt>
    <dgm:pt modelId="{5D8FDC0F-61F7-4B08-80CD-7A59C1116428}" type="pres">
      <dgm:prSet presAssocID="{9792FFDB-74D8-4F0A-AAF7-C0A30283159D}" presName="level2Shape" presStyleLbl="node3" presStyleIdx="3" presStyleCnt="4"/>
      <dgm:spPr/>
      <dgm:t>
        <a:bodyPr/>
        <a:lstStyle/>
        <a:p>
          <a:endParaRPr lang="tr-TR"/>
        </a:p>
      </dgm:t>
    </dgm:pt>
    <dgm:pt modelId="{371435B8-8ED7-4C00-8456-3C362E84E3A0}" type="pres">
      <dgm:prSet presAssocID="{9792FFDB-74D8-4F0A-AAF7-C0A30283159D}" presName="hierChild3" presStyleCnt="0"/>
      <dgm:spPr/>
    </dgm:pt>
    <dgm:pt modelId="{2B39047B-B582-43F1-9A56-A76DE32DC835}" type="pres">
      <dgm:prSet presAssocID="{014B70F9-3329-4FEC-B3E8-5AC778260355}" presName="bgShapesFlow" presStyleCnt="0"/>
      <dgm:spPr/>
    </dgm:pt>
    <dgm:pt modelId="{898B5292-A640-4360-BC32-D93BA2DB0F0D}" type="pres">
      <dgm:prSet presAssocID="{7AAE6523-8705-4872-A6B9-D15FDC86119D}" presName="rectComp" presStyleCnt="0"/>
      <dgm:spPr/>
    </dgm:pt>
    <dgm:pt modelId="{336C575E-A6DA-4454-956A-3770E1401251}" type="pres">
      <dgm:prSet presAssocID="{7AAE6523-8705-4872-A6B9-D15FDC86119D}" presName="bgRect" presStyleLbl="bgShp" presStyleIdx="0" presStyleCnt="3"/>
      <dgm:spPr/>
      <dgm:t>
        <a:bodyPr/>
        <a:lstStyle/>
        <a:p>
          <a:endParaRPr lang="tr-TR"/>
        </a:p>
      </dgm:t>
    </dgm:pt>
    <dgm:pt modelId="{C388FCAC-A07D-4768-8AB8-B6CE772B0904}" type="pres">
      <dgm:prSet presAssocID="{7AAE6523-8705-4872-A6B9-D15FDC86119D}" presName="bgRectTx" presStyleLbl="bgShp" presStyleIdx="0" presStyleCnt="3">
        <dgm:presLayoutVars>
          <dgm:bulletEnabled val="1"/>
        </dgm:presLayoutVars>
      </dgm:prSet>
      <dgm:spPr/>
      <dgm:t>
        <a:bodyPr/>
        <a:lstStyle/>
        <a:p>
          <a:endParaRPr lang="tr-TR"/>
        </a:p>
      </dgm:t>
    </dgm:pt>
    <dgm:pt modelId="{83581C60-C4DD-4E13-A16C-0624154CEF30}" type="pres">
      <dgm:prSet presAssocID="{7AAE6523-8705-4872-A6B9-D15FDC86119D}" presName="spComp" presStyleCnt="0"/>
      <dgm:spPr/>
    </dgm:pt>
    <dgm:pt modelId="{73B61463-5CFB-4318-8ADA-77D86CD58E5D}" type="pres">
      <dgm:prSet presAssocID="{7AAE6523-8705-4872-A6B9-D15FDC86119D}" presName="hSp" presStyleCnt="0"/>
      <dgm:spPr/>
    </dgm:pt>
    <dgm:pt modelId="{D37AF85D-CAD6-4584-B9F6-8420BB23DA15}" type="pres">
      <dgm:prSet presAssocID="{B44C31CB-DC1E-4671-8B48-4A7687CCC3F8}" presName="rectComp" presStyleCnt="0"/>
      <dgm:spPr/>
    </dgm:pt>
    <dgm:pt modelId="{14F12C3B-A4B7-47D5-B02E-F2976DCB5F99}" type="pres">
      <dgm:prSet presAssocID="{B44C31CB-DC1E-4671-8B48-4A7687CCC3F8}" presName="bgRect" presStyleLbl="bgShp" presStyleIdx="1" presStyleCnt="3"/>
      <dgm:spPr/>
      <dgm:t>
        <a:bodyPr/>
        <a:lstStyle/>
        <a:p>
          <a:endParaRPr lang="tr-TR"/>
        </a:p>
      </dgm:t>
    </dgm:pt>
    <dgm:pt modelId="{16FC7721-5101-476A-97A5-A9AC86CA59B7}" type="pres">
      <dgm:prSet presAssocID="{B44C31CB-DC1E-4671-8B48-4A7687CCC3F8}" presName="bgRectTx" presStyleLbl="bgShp" presStyleIdx="1" presStyleCnt="3">
        <dgm:presLayoutVars>
          <dgm:bulletEnabled val="1"/>
        </dgm:presLayoutVars>
      </dgm:prSet>
      <dgm:spPr/>
      <dgm:t>
        <a:bodyPr/>
        <a:lstStyle/>
        <a:p>
          <a:endParaRPr lang="tr-TR"/>
        </a:p>
      </dgm:t>
    </dgm:pt>
    <dgm:pt modelId="{F1400910-5F14-4362-B4A6-108D11721C48}" type="pres">
      <dgm:prSet presAssocID="{B44C31CB-DC1E-4671-8B48-4A7687CCC3F8}" presName="spComp" presStyleCnt="0"/>
      <dgm:spPr/>
    </dgm:pt>
    <dgm:pt modelId="{E81E33D8-DFE7-4D36-9419-DABBF507CF61}" type="pres">
      <dgm:prSet presAssocID="{B44C31CB-DC1E-4671-8B48-4A7687CCC3F8}" presName="hSp" presStyleCnt="0"/>
      <dgm:spPr/>
    </dgm:pt>
    <dgm:pt modelId="{10CE9552-0A95-420A-B5D0-7B693ACB9725}" type="pres">
      <dgm:prSet presAssocID="{C69E8D4A-0753-4528-964F-F67B46260854}" presName="rectComp" presStyleCnt="0"/>
      <dgm:spPr/>
    </dgm:pt>
    <dgm:pt modelId="{9CD37B61-324F-4BBC-89B3-CBB80747343B}" type="pres">
      <dgm:prSet presAssocID="{C69E8D4A-0753-4528-964F-F67B46260854}" presName="bgRect" presStyleLbl="bgShp" presStyleIdx="2" presStyleCnt="3"/>
      <dgm:spPr/>
      <dgm:t>
        <a:bodyPr/>
        <a:lstStyle/>
        <a:p>
          <a:endParaRPr lang="tr-TR"/>
        </a:p>
      </dgm:t>
    </dgm:pt>
    <dgm:pt modelId="{A6D8338A-D449-431E-8E07-56442F85AB9E}" type="pres">
      <dgm:prSet presAssocID="{C69E8D4A-0753-4528-964F-F67B46260854}" presName="bgRectTx" presStyleLbl="bgShp" presStyleIdx="2" presStyleCnt="3">
        <dgm:presLayoutVars>
          <dgm:bulletEnabled val="1"/>
        </dgm:presLayoutVars>
      </dgm:prSet>
      <dgm:spPr/>
      <dgm:t>
        <a:bodyPr/>
        <a:lstStyle/>
        <a:p>
          <a:endParaRPr lang="tr-TR"/>
        </a:p>
      </dgm:t>
    </dgm:pt>
  </dgm:ptLst>
  <dgm:cxnLst>
    <dgm:cxn modelId="{A65D3692-5685-4783-B26E-C9215E9AA6EC}" type="presOf" srcId="{014B70F9-3329-4FEC-B3E8-5AC778260355}" destId="{98FBEADB-2F60-4218-8344-CAEB6261C396}" srcOrd="0" destOrd="0" presId="urn:microsoft.com/office/officeart/2005/8/layout/hierarchy5"/>
    <dgm:cxn modelId="{A881969D-ADE0-4943-B2C1-F5D29624A895}" type="presOf" srcId="{6598F6D2-8AB0-4C26-B496-F45E94C2171B}" destId="{FF008186-E561-4239-9541-4193580F56F1}" srcOrd="0" destOrd="0" presId="urn:microsoft.com/office/officeart/2005/8/layout/hierarchy5"/>
    <dgm:cxn modelId="{20CDF57F-91BF-4326-8604-57913B5288A2}" type="presOf" srcId="{F336DE4A-5960-4201-BBA6-1830F7AF0ED4}" destId="{B1CEDEFB-F7C5-4C10-B0A3-FF684965A927}" srcOrd="1" destOrd="0" presId="urn:microsoft.com/office/officeart/2005/8/layout/hierarchy5"/>
    <dgm:cxn modelId="{CB42B3FD-9886-44D1-B08A-2971DE0C8C22}" type="presOf" srcId="{9792FFDB-74D8-4F0A-AAF7-C0A30283159D}" destId="{5D8FDC0F-61F7-4B08-80CD-7A59C1116428}" srcOrd="0" destOrd="0" presId="urn:microsoft.com/office/officeart/2005/8/layout/hierarchy5"/>
    <dgm:cxn modelId="{8D2CBB30-BAE5-4682-A376-D5E2CB96E4C5}" srcId="{6598F6D2-8AB0-4C26-B496-F45E94C2171B}" destId="{EE0A1733-C402-4A51-8AAE-7D059F7DF637}" srcOrd="1" destOrd="0" parTransId="{BCD02E9D-16E7-491B-8C8F-89F7F6E43523}" sibTransId="{BFAD2B8F-7BE5-4B83-9C5B-4BDC15CDEB80}"/>
    <dgm:cxn modelId="{D84D21D9-428A-4547-A3D5-C0474D47ECBE}" type="presOf" srcId="{B44C31CB-DC1E-4671-8B48-4A7687CCC3F8}" destId="{14F12C3B-A4B7-47D5-B02E-F2976DCB5F99}" srcOrd="0" destOrd="0" presId="urn:microsoft.com/office/officeart/2005/8/layout/hierarchy5"/>
    <dgm:cxn modelId="{7D81D0A0-BC31-4497-ADE0-BBF6591EEB0D}" srcId="{014B70F9-3329-4FEC-B3E8-5AC778260355}" destId="{6598F6D2-8AB0-4C26-B496-F45E94C2171B}" srcOrd="0" destOrd="0" parTransId="{66067D67-C93C-46E9-B7E2-849F938A3840}" sibTransId="{DC1ACE26-6182-4F5E-A943-F4FB4305558D}"/>
    <dgm:cxn modelId="{6D69CB51-F836-4C7C-86DB-2F2A91D329EE}" type="presOf" srcId="{B44C31CB-DC1E-4671-8B48-4A7687CCC3F8}" destId="{16FC7721-5101-476A-97A5-A9AC86CA59B7}" srcOrd="1" destOrd="0" presId="urn:microsoft.com/office/officeart/2005/8/layout/hierarchy5"/>
    <dgm:cxn modelId="{0773BAA5-94AD-4AC3-9009-EE1F1AFF4288}" srcId="{EE0A1733-C402-4A51-8AAE-7D059F7DF637}" destId="{9792FFDB-74D8-4F0A-AAF7-C0A30283159D}" srcOrd="1" destOrd="0" parTransId="{E2D5816A-135B-4920-8D1C-2556C6F5E0C1}" sibTransId="{357C5A7D-8D3B-4D90-AA0C-45B37DE1C0A7}"/>
    <dgm:cxn modelId="{76576060-E61E-4B05-8976-89E85C43C7CF}" type="presOf" srcId="{2C73954F-12AD-43D2-9499-7532B31897D8}" destId="{679FDCF0-2CAD-4A81-BECD-BA326E2976FA}" srcOrd="0" destOrd="0" presId="urn:microsoft.com/office/officeart/2005/8/layout/hierarchy5"/>
    <dgm:cxn modelId="{36A50936-01AD-4CFC-A58F-81DD0D1B7603}" srcId="{014B70F9-3329-4FEC-B3E8-5AC778260355}" destId="{7AAE6523-8705-4872-A6B9-D15FDC86119D}" srcOrd="1" destOrd="0" parTransId="{0B168DAF-DF26-4AB8-819E-29E7AFE7A530}" sibTransId="{22C98740-D365-4154-953B-8F1486470D6C}"/>
    <dgm:cxn modelId="{C3906040-81E6-4092-ABDF-011A7DCA0960}" type="presOf" srcId="{59C92702-F69C-4FE6-9EAD-734FC6F32809}" destId="{FFC52E27-3354-4507-B221-8F9F457D8631}" srcOrd="0" destOrd="0" presId="urn:microsoft.com/office/officeart/2005/8/layout/hierarchy5"/>
    <dgm:cxn modelId="{0FCF8AA2-1BEA-4F1A-9023-4411599B1E3A}" type="presOf" srcId="{E2D5816A-135B-4920-8D1C-2556C6F5E0C1}" destId="{85B76858-A4CC-4666-8E92-EBF327240C38}" srcOrd="0" destOrd="0" presId="urn:microsoft.com/office/officeart/2005/8/layout/hierarchy5"/>
    <dgm:cxn modelId="{3B039587-63D7-4961-8F7E-0A12891F8302}" type="presOf" srcId="{7AAE6523-8705-4872-A6B9-D15FDC86119D}" destId="{336C575E-A6DA-4454-956A-3770E1401251}" srcOrd="0" destOrd="0" presId="urn:microsoft.com/office/officeart/2005/8/layout/hierarchy5"/>
    <dgm:cxn modelId="{42A502FE-D7E4-427C-BFA2-57283EDE5957}" srcId="{014B70F9-3329-4FEC-B3E8-5AC778260355}" destId="{C69E8D4A-0753-4528-964F-F67B46260854}" srcOrd="3" destOrd="0" parTransId="{44C36878-3B83-4958-B882-7A4C9A27FAB7}" sibTransId="{80B65667-D16B-4EEC-BB49-822739704F66}"/>
    <dgm:cxn modelId="{D6AA349D-9D7A-406F-9995-04A751CFDCCB}" type="presOf" srcId="{F336DE4A-5960-4201-BBA6-1830F7AF0ED4}" destId="{2392679B-BF65-48CC-8C47-59E5A36FAE6F}" srcOrd="0" destOrd="0" presId="urn:microsoft.com/office/officeart/2005/8/layout/hierarchy5"/>
    <dgm:cxn modelId="{F1C2B6B5-5FC3-4CE2-B78C-ACF3C05DBFE5}" type="presOf" srcId="{C69E8D4A-0753-4528-964F-F67B46260854}" destId="{9CD37B61-324F-4BBC-89B3-CBB80747343B}" srcOrd="0" destOrd="0" presId="urn:microsoft.com/office/officeart/2005/8/layout/hierarchy5"/>
    <dgm:cxn modelId="{3C7D5339-37DF-4090-BF45-B988D5E1716D}" type="presOf" srcId="{EE0A1733-C402-4A51-8AAE-7D059F7DF637}" destId="{22352073-E41E-44B0-BAF4-28B00008A2DB}" srcOrd="0" destOrd="0" presId="urn:microsoft.com/office/officeart/2005/8/layout/hierarchy5"/>
    <dgm:cxn modelId="{B6DA03B0-3251-452A-98EB-D7C3882DCBBC}" srcId="{A08CA821-4CC3-4AB2-8FED-3F43F5DEBFAC}" destId="{6F0E6571-4855-4E50-B6DA-4E95323600F3}" srcOrd="0" destOrd="0" parTransId="{953415A1-665D-47FF-8DC6-89D12D4F659C}" sibTransId="{1501E2A8-5C65-486D-822B-BBF22B0D3BCF}"/>
    <dgm:cxn modelId="{6BE00556-9592-4588-A688-43761FB4E880}" type="presOf" srcId="{1316ECAB-5033-41A6-A1E8-09032D40EB8B}" destId="{0E993AD1-2150-44C4-B1CB-4C315D4BC56F}" srcOrd="1" destOrd="0" presId="urn:microsoft.com/office/officeart/2005/8/layout/hierarchy5"/>
    <dgm:cxn modelId="{1FD14A20-06B9-4E12-9DB7-8F4696C7D4D5}" type="presOf" srcId="{BCD02E9D-16E7-491B-8C8F-89F7F6E43523}" destId="{6DAB384A-90BB-4628-BCF2-2E4A01981F29}" srcOrd="1" destOrd="0" presId="urn:microsoft.com/office/officeart/2005/8/layout/hierarchy5"/>
    <dgm:cxn modelId="{C46DAE56-C558-4892-AA8C-5CBE94814C3E}" type="presOf" srcId="{A08CA821-4CC3-4AB2-8FED-3F43F5DEBFAC}" destId="{31973A43-AF38-410D-B7DA-C8940D4BBED6}" srcOrd="0" destOrd="0" presId="urn:microsoft.com/office/officeart/2005/8/layout/hierarchy5"/>
    <dgm:cxn modelId="{AD638FFF-9AA2-4290-8EC9-B4B0E5B59219}" type="presOf" srcId="{E2D5816A-135B-4920-8D1C-2556C6F5E0C1}" destId="{2B35C2DD-003B-4712-8603-99A0E0366D0E}" srcOrd="1" destOrd="0" presId="urn:microsoft.com/office/officeart/2005/8/layout/hierarchy5"/>
    <dgm:cxn modelId="{4F7939E2-21F5-4641-A9A7-D2D7EC1FF032}" srcId="{014B70F9-3329-4FEC-B3E8-5AC778260355}" destId="{B44C31CB-DC1E-4671-8B48-4A7687CCC3F8}" srcOrd="2" destOrd="0" parTransId="{CC7636E5-FA77-444B-A3FC-011A4EF6A0E9}" sibTransId="{C4392800-3D02-44F1-AC11-9BEC297FE43E}"/>
    <dgm:cxn modelId="{893B58F0-1491-482E-B7C9-13D72FB2B9FC}" srcId="{6598F6D2-8AB0-4C26-B496-F45E94C2171B}" destId="{A08CA821-4CC3-4AB2-8FED-3F43F5DEBFAC}" srcOrd="0" destOrd="0" parTransId="{F336DE4A-5960-4201-BBA6-1830F7AF0ED4}" sibTransId="{7D8D780E-BE81-4002-8156-9B9B61AC725A}"/>
    <dgm:cxn modelId="{ED657237-3BC5-47E3-BF5C-173B312548CE}" type="presOf" srcId="{6F0E6571-4855-4E50-B6DA-4E95323600F3}" destId="{0C2D470C-F521-45B7-9431-AEB339033306}" srcOrd="0" destOrd="0" presId="urn:microsoft.com/office/officeart/2005/8/layout/hierarchy5"/>
    <dgm:cxn modelId="{99AC21FC-AB07-4A6A-9297-F15C32986D7C}" srcId="{EE0A1733-C402-4A51-8AAE-7D059F7DF637}" destId="{3C30C6E4-A469-4EED-96F7-469E096F456C}" srcOrd="0" destOrd="0" parTransId="{59C92702-F69C-4FE6-9EAD-734FC6F32809}" sibTransId="{7B2CFCFA-D108-413F-908C-F9F8DBF06F28}"/>
    <dgm:cxn modelId="{14BCF35C-20DB-49FB-BD6E-57C2CC9DC76B}" type="presOf" srcId="{59C92702-F69C-4FE6-9EAD-734FC6F32809}" destId="{A441E90C-7E97-4D3C-A4D5-499780051BB1}" srcOrd="1" destOrd="0" presId="urn:microsoft.com/office/officeart/2005/8/layout/hierarchy5"/>
    <dgm:cxn modelId="{C0124D63-30C3-4943-BFE5-CD740E53CF4A}" type="presOf" srcId="{C69E8D4A-0753-4528-964F-F67B46260854}" destId="{A6D8338A-D449-431E-8E07-56442F85AB9E}" srcOrd="1" destOrd="0" presId="urn:microsoft.com/office/officeart/2005/8/layout/hierarchy5"/>
    <dgm:cxn modelId="{08582877-F398-449E-BFE4-1865ECFA6674}" type="presOf" srcId="{953415A1-665D-47FF-8DC6-89D12D4F659C}" destId="{5457B0D9-057A-4ED8-99D3-5823BB569F03}" srcOrd="0" destOrd="0" presId="urn:microsoft.com/office/officeart/2005/8/layout/hierarchy5"/>
    <dgm:cxn modelId="{826A47DA-36DB-4F24-86F7-1674B74A568F}" srcId="{A08CA821-4CC3-4AB2-8FED-3F43F5DEBFAC}" destId="{2C73954F-12AD-43D2-9499-7532B31897D8}" srcOrd="1" destOrd="0" parTransId="{1316ECAB-5033-41A6-A1E8-09032D40EB8B}" sibTransId="{FD71F102-4A18-4F05-AE64-3F0610ACE4F7}"/>
    <dgm:cxn modelId="{210E0829-4CBC-47FE-AAC9-0D0015EC2DBA}" type="presOf" srcId="{7AAE6523-8705-4872-A6B9-D15FDC86119D}" destId="{C388FCAC-A07D-4768-8AB8-B6CE772B0904}" srcOrd="1" destOrd="0" presId="urn:microsoft.com/office/officeart/2005/8/layout/hierarchy5"/>
    <dgm:cxn modelId="{31F92FF6-37E0-4B83-AEA5-54C9EA49D14A}" type="presOf" srcId="{BCD02E9D-16E7-491B-8C8F-89F7F6E43523}" destId="{51A19A30-3790-4577-9286-A82ECE148070}" srcOrd="0" destOrd="0" presId="urn:microsoft.com/office/officeart/2005/8/layout/hierarchy5"/>
    <dgm:cxn modelId="{C32575C6-5501-4ED6-AFDC-D060811AF833}" type="presOf" srcId="{3C30C6E4-A469-4EED-96F7-469E096F456C}" destId="{8B24AC04-3370-45EA-A21F-ACC8CE751BFB}" srcOrd="0" destOrd="0" presId="urn:microsoft.com/office/officeart/2005/8/layout/hierarchy5"/>
    <dgm:cxn modelId="{8A4B929C-5BE4-4048-8CA9-443FA2F12958}" type="presOf" srcId="{953415A1-665D-47FF-8DC6-89D12D4F659C}" destId="{9A73E11A-F58E-46C3-B671-AE0C5ABE009E}" srcOrd="1" destOrd="0" presId="urn:microsoft.com/office/officeart/2005/8/layout/hierarchy5"/>
    <dgm:cxn modelId="{58E6DA9B-57EC-4BA7-95F3-B8CD9DEEB410}" type="presOf" srcId="{1316ECAB-5033-41A6-A1E8-09032D40EB8B}" destId="{4980999C-285E-46EF-BAE9-B24FDAE94534}" srcOrd="0" destOrd="0" presId="urn:microsoft.com/office/officeart/2005/8/layout/hierarchy5"/>
    <dgm:cxn modelId="{B30F6E64-4E13-4106-A568-94345D3C42FC}" type="presParOf" srcId="{98FBEADB-2F60-4218-8344-CAEB6261C396}" destId="{B19E14AA-2E90-41CB-8F82-A33F29D8C83F}" srcOrd="0" destOrd="0" presId="urn:microsoft.com/office/officeart/2005/8/layout/hierarchy5"/>
    <dgm:cxn modelId="{9D5D3139-BBE6-4057-B758-963CCA736330}" type="presParOf" srcId="{B19E14AA-2E90-41CB-8F82-A33F29D8C83F}" destId="{ED9E557E-C97B-4C64-BBB2-E7D7A52C778E}" srcOrd="0" destOrd="0" presId="urn:microsoft.com/office/officeart/2005/8/layout/hierarchy5"/>
    <dgm:cxn modelId="{05E18AA8-4D39-405C-93AC-30A9B5D5043E}" type="presParOf" srcId="{B19E14AA-2E90-41CB-8F82-A33F29D8C83F}" destId="{16FC2C2F-0DC8-4191-9260-E78CA80F6319}" srcOrd="1" destOrd="0" presId="urn:microsoft.com/office/officeart/2005/8/layout/hierarchy5"/>
    <dgm:cxn modelId="{850D22C9-7DFD-4CB4-802B-F027A2CA4B5D}" type="presParOf" srcId="{16FC2C2F-0DC8-4191-9260-E78CA80F6319}" destId="{3C0EB9C8-C091-4BEF-922F-7ABB9C677C66}" srcOrd="0" destOrd="0" presId="urn:microsoft.com/office/officeart/2005/8/layout/hierarchy5"/>
    <dgm:cxn modelId="{9809B83D-04EB-44D2-A78B-77EF601125D7}" type="presParOf" srcId="{3C0EB9C8-C091-4BEF-922F-7ABB9C677C66}" destId="{FF008186-E561-4239-9541-4193580F56F1}" srcOrd="0" destOrd="0" presId="urn:microsoft.com/office/officeart/2005/8/layout/hierarchy5"/>
    <dgm:cxn modelId="{99AA5551-E093-4620-9D0B-C9CD5B9A8609}" type="presParOf" srcId="{3C0EB9C8-C091-4BEF-922F-7ABB9C677C66}" destId="{75948340-B543-4103-A953-0322D55C6D6F}" srcOrd="1" destOrd="0" presId="urn:microsoft.com/office/officeart/2005/8/layout/hierarchy5"/>
    <dgm:cxn modelId="{A5481D61-C359-4E0F-B4BF-109BF38FA476}" type="presParOf" srcId="{75948340-B543-4103-A953-0322D55C6D6F}" destId="{2392679B-BF65-48CC-8C47-59E5A36FAE6F}" srcOrd="0" destOrd="0" presId="urn:microsoft.com/office/officeart/2005/8/layout/hierarchy5"/>
    <dgm:cxn modelId="{C6FF0CCE-202C-42B4-9C66-618D87CA5CD5}" type="presParOf" srcId="{2392679B-BF65-48CC-8C47-59E5A36FAE6F}" destId="{B1CEDEFB-F7C5-4C10-B0A3-FF684965A927}" srcOrd="0" destOrd="0" presId="urn:microsoft.com/office/officeart/2005/8/layout/hierarchy5"/>
    <dgm:cxn modelId="{92C66F1C-8191-4192-A500-11895DA2934E}" type="presParOf" srcId="{75948340-B543-4103-A953-0322D55C6D6F}" destId="{23881E86-4196-4F09-AD83-F9EB51CBCF9D}" srcOrd="1" destOrd="0" presId="urn:microsoft.com/office/officeart/2005/8/layout/hierarchy5"/>
    <dgm:cxn modelId="{EE6A551A-2B7F-4960-8ED6-C9C6CD5A4277}" type="presParOf" srcId="{23881E86-4196-4F09-AD83-F9EB51CBCF9D}" destId="{31973A43-AF38-410D-B7DA-C8940D4BBED6}" srcOrd="0" destOrd="0" presId="urn:microsoft.com/office/officeart/2005/8/layout/hierarchy5"/>
    <dgm:cxn modelId="{FDF15AD7-48CA-45E6-8257-BD3955B10D3F}" type="presParOf" srcId="{23881E86-4196-4F09-AD83-F9EB51CBCF9D}" destId="{4ABD97ED-5D1E-4D0F-8786-D2CAD399DF29}" srcOrd="1" destOrd="0" presId="urn:microsoft.com/office/officeart/2005/8/layout/hierarchy5"/>
    <dgm:cxn modelId="{51AA0759-6BE5-49AD-B0F5-26603D2FC458}" type="presParOf" srcId="{4ABD97ED-5D1E-4D0F-8786-D2CAD399DF29}" destId="{5457B0D9-057A-4ED8-99D3-5823BB569F03}" srcOrd="0" destOrd="0" presId="urn:microsoft.com/office/officeart/2005/8/layout/hierarchy5"/>
    <dgm:cxn modelId="{12BF371A-5BE6-40F1-899F-CAAEB8CAF078}" type="presParOf" srcId="{5457B0D9-057A-4ED8-99D3-5823BB569F03}" destId="{9A73E11A-F58E-46C3-B671-AE0C5ABE009E}" srcOrd="0" destOrd="0" presId="urn:microsoft.com/office/officeart/2005/8/layout/hierarchy5"/>
    <dgm:cxn modelId="{70D1CDEC-25B1-4284-B5C8-AF35B8128C3D}" type="presParOf" srcId="{4ABD97ED-5D1E-4D0F-8786-D2CAD399DF29}" destId="{F131040A-E0F0-47C1-AA57-41486709F33C}" srcOrd="1" destOrd="0" presId="urn:microsoft.com/office/officeart/2005/8/layout/hierarchy5"/>
    <dgm:cxn modelId="{CF640C5B-B64C-420C-B780-97E957BFCA38}" type="presParOf" srcId="{F131040A-E0F0-47C1-AA57-41486709F33C}" destId="{0C2D470C-F521-45B7-9431-AEB339033306}" srcOrd="0" destOrd="0" presId="urn:microsoft.com/office/officeart/2005/8/layout/hierarchy5"/>
    <dgm:cxn modelId="{59F5A83A-CFBE-4AA0-9344-C262DC3025C7}" type="presParOf" srcId="{F131040A-E0F0-47C1-AA57-41486709F33C}" destId="{E90F4F20-CA86-4FE3-BFF7-9AEEB4BD6523}" srcOrd="1" destOrd="0" presId="urn:microsoft.com/office/officeart/2005/8/layout/hierarchy5"/>
    <dgm:cxn modelId="{BD7E011A-69DD-4EF5-9D9A-7120FE303373}" type="presParOf" srcId="{4ABD97ED-5D1E-4D0F-8786-D2CAD399DF29}" destId="{4980999C-285E-46EF-BAE9-B24FDAE94534}" srcOrd="2" destOrd="0" presId="urn:microsoft.com/office/officeart/2005/8/layout/hierarchy5"/>
    <dgm:cxn modelId="{C06BCB8E-A476-46C0-8A17-DBA719DFD468}" type="presParOf" srcId="{4980999C-285E-46EF-BAE9-B24FDAE94534}" destId="{0E993AD1-2150-44C4-B1CB-4C315D4BC56F}" srcOrd="0" destOrd="0" presId="urn:microsoft.com/office/officeart/2005/8/layout/hierarchy5"/>
    <dgm:cxn modelId="{F3648D2D-D3AA-426F-9116-2C28F5A44203}" type="presParOf" srcId="{4ABD97ED-5D1E-4D0F-8786-D2CAD399DF29}" destId="{F355317D-175D-4284-9F41-F13A37D6F61B}" srcOrd="3" destOrd="0" presId="urn:microsoft.com/office/officeart/2005/8/layout/hierarchy5"/>
    <dgm:cxn modelId="{FCEB0108-8515-4F5B-94C5-1EFE106A8833}" type="presParOf" srcId="{F355317D-175D-4284-9F41-F13A37D6F61B}" destId="{679FDCF0-2CAD-4A81-BECD-BA326E2976FA}" srcOrd="0" destOrd="0" presId="urn:microsoft.com/office/officeart/2005/8/layout/hierarchy5"/>
    <dgm:cxn modelId="{6BC6ED3E-B7D0-48BF-9931-E322ADF47955}" type="presParOf" srcId="{F355317D-175D-4284-9F41-F13A37D6F61B}" destId="{253958C5-5FBF-4E1F-9F98-35794A5F5D3F}" srcOrd="1" destOrd="0" presId="urn:microsoft.com/office/officeart/2005/8/layout/hierarchy5"/>
    <dgm:cxn modelId="{2F3D75D1-A33D-4F2C-8F31-CA26F51549FB}" type="presParOf" srcId="{75948340-B543-4103-A953-0322D55C6D6F}" destId="{51A19A30-3790-4577-9286-A82ECE148070}" srcOrd="2" destOrd="0" presId="urn:microsoft.com/office/officeart/2005/8/layout/hierarchy5"/>
    <dgm:cxn modelId="{9471441B-48BE-4BA0-91F7-E1DE61267796}" type="presParOf" srcId="{51A19A30-3790-4577-9286-A82ECE148070}" destId="{6DAB384A-90BB-4628-BCF2-2E4A01981F29}" srcOrd="0" destOrd="0" presId="urn:microsoft.com/office/officeart/2005/8/layout/hierarchy5"/>
    <dgm:cxn modelId="{BA164C68-7D03-4FE9-93C0-A9B366F3DBB8}" type="presParOf" srcId="{75948340-B543-4103-A953-0322D55C6D6F}" destId="{546FEBAC-F494-4699-B046-E36062AAF4F3}" srcOrd="3" destOrd="0" presId="urn:microsoft.com/office/officeart/2005/8/layout/hierarchy5"/>
    <dgm:cxn modelId="{3DE09FE2-668E-4495-9C25-06E2592AE2D0}" type="presParOf" srcId="{546FEBAC-F494-4699-B046-E36062AAF4F3}" destId="{22352073-E41E-44B0-BAF4-28B00008A2DB}" srcOrd="0" destOrd="0" presId="urn:microsoft.com/office/officeart/2005/8/layout/hierarchy5"/>
    <dgm:cxn modelId="{BAE5145D-4B9C-4208-AF7E-5D6C80E4DF4F}" type="presParOf" srcId="{546FEBAC-F494-4699-B046-E36062AAF4F3}" destId="{B25724B3-8376-49AF-8000-29314D7CC450}" srcOrd="1" destOrd="0" presId="urn:microsoft.com/office/officeart/2005/8/layout/hierarchy5"/>
    <dgm:cxn modelId="{27049444-E0A3-45E5-B9F4-22ABB7375EBB}" type="presParOf" srcId="{B25724B3-8376-49AF-8000-29314D7CC450}" destId="{FFC52E27-3354-4507-B221-8F9F457D8631}" srcOrd="0" destOrd="0" presId="urn:microsoft.com/office/officeart/2005/8/layout/hierarchy5"/>
    <dgm:cxn modelId="{AC2B6F25-944F-4CB0-B53F-8C9A32DE5126}" type="presParOf" srcId="{FFC52E27-3354-4507-B221-8F9F457D8631}" destId="{A441E90C-7E97-4D3C-A4D5-499780051BB1}" srcOrd="0" destOrd="0" presId="urn:microsoft.com/office/officeart/2005/8/layout/hierarchy5"/>
    <dgm:cxn modelId="{F01D5F8C-4370-4BCB-9DC1-4C50D11A9741}" type="presParOf" srcId="{B25724B3-8376-49AF-8000-29314D7CC450}" destId="{7AAD5A4E-36BD-4806-B7B4-9FB119B27813}" srcOrd="1" destOrd="0" presId="urn:microsoft.com/office/officeart/2005/8/layout/hierarchy5"/>
    <dgm:cxn modelId="{21425982-D41E-4F1C-AD52-1B81DCE244A4}" type="presParOf" srcId="{7AAD5A4E-36BD-4806-B7B4-9FB119B27813}" destId="{8B24AC04-3370-45EA-A21F-ACC8CE751BFB}" srcOrd="0" destOrd="0" presId="urn:microsoft.com/office/officeart/2005/8/layout/hierarchy5"/>
    <dgm:cxn modelId="{A11F9793-D5BF-4345-A12A-0E128BA1585C}" type="presParOf" srcId="{7AAD5A4E-36BD-4806-B7B4-9FB119B27813}" destId="{7611D5F2-AC9A-4BB8-AE2F-CDEE001140CC}" srcOrd="1" destOrd="0" presId="urn:microsoft.com/office/officeart/2005/8/layout/hierarchy5"/>
    <dgm:cxn modelId="{FD9CD6E7-34D1-4850-8456-65CBDD7C3E75}" type="presParOf" srcId="{B25724B3-8376-49AF-8000-29314D7CC450}" destId="{85B76858-A4CC-4666-8E92-EBF327240C38}" srcOrd="2" destOrd="0" presId="urn:microsoft.com/office/officeart/2005/8/layout/hierarchy5"/>
    <dgm:cxn modelId="{4754B39C-6156-445D-8C81-CFB55305FFAB}" type="presParOf" srcId="{85B76858-A4CC-4666-8E92-EBF327240C38}" destId="{2B35C2DD-003B-4712-8603-99A0E0366D0E}" srcOrd="0" destOrd="0" presId="urn:microsoft.com/office/officeart/2005/8/layout/hierarchy5"/>
    <dgm:cxn modelId="{0265E007-DF8B-45EF-BD8D-A06A3F762AEC}" type="presParOf" srcId="{B25724B3-8376-49AF-8000-29314D7CC450}" destId="{AEB468C9-62EA-4140-A197-BCFBCABB109B}" srcOrd="3" destOrd="0" presId="urn:microsoft.com/office/officeart/2005/8/layout/hierarchy5"/>
    <dgm:cxn modelId="{1000AAC4-BC9D-4A2D-869D-C2C186A8B903}" type="presParOf" srcId="{AEB468C9-62EA-4140-A197-BCFBCABB109B}" destId="{5D8FDC0F-61F7-4B08-80CD-7A59C1116428}" srcOrd="0" destOrd="0" presId="urn:microsoft.com/office/officeart/2005/8/layout/hierarchy5"/>
    <dgm:cxn modelId="{B93B5E74-846B-4B85-9DAC-79FC5FC329DB}" type="presParOf" srcId="{AEB468C9-62EA-4140-A197-BCFBCABB109B}" destId="{371435B8-8ED7-4C00-8456-3C362E84E3A0}" srcOrd="1" destOrd="0" presId="urn:microsoft.com/office/officeart/2005/8/layout/hierarchy5"/>
    <dgm:cxn modelId="{C7C74189-FBCD-4430-9A19-955B4DC56A34}" type="presParOf" srcId="{98FBEADB-2F60-4218-8344-CAEB6261C396}" destId="{2B39047B-B582-43F1-9A56-A76DE32DC835}" srcOrd="1" destOrd="0" presId="urn:microsoft.com/office/officeart/2005/8/layout/hierarchy5"/>
    <dgm:cxn modelId="{48D257B4-3F98-43D5-AAFE-CE4BA6271AED}" type="presParOf" srcId="{2B39047B-B582-43F1-9A56-A76DE32DC835}" destId="{898B5292-A640-4360-BC32-D93BA2DB0F0D}" srcOrd="0" destOrd="0" presId="urn:microsoft.com/office/officeart/2005/8/layout/hierarchy5"/>
    <dgm:cxn modelId="{D50AF7A8-4E15-489B-964F-CEB3293AC133}" type="presParOf" srcId="{898B5292-A640-4360-BC32-D93BA2DB0F0D}" destId="{336C575E-A6DA-4454-956A-3770E1401251}" srcOrd="0" destOrd="0" presId="urn:microsoft.com/office/officeart/2005/8/layout/hierarchy5"/>
    <dgm:cxn modelId="{C85300A1-5DCD-4060-AC64-74859172ED9A}" type="presParOf" srcId="{898B5292-A640-4360-BC32-D93BA2DB0F0D}" destId="{C388FCAC-A07D-4768-8AB8-B6CE772B0904}" srcOrd="1" destOrd="0" presId="urn:microsoft.com/office/officeart/2005/8/layout/hierarchy5"/>
    <dgm:cxn modelId="{5B801EAB-1DF5-4220-BA06-DBC620E83A4D}" type="presParOf" srcId="{2B39047B-B582-43F1-9A56-A76DE32DC835}" destId="{83581C60-C4DD-4E13-A16C-0624154CEF30}" srcOrd="1" destOrd="0" presId="urn:microsoft.com/office/officeart/2005/8/layout/hierarchy5"/>
    <dgm:cxn modelId="{A3669581-607C-4977-86F3-5EAD3317835F}" type="presParOf" srcId="{83581C60-C4DD-4E13-A16C-0624154CEF30}" destId="{73B61463-5CFB-4318-8ADA-77D86CD58E5D}" srcOrd="0" destOrd="0" presId="urn:microsoft.com/office/officeart/2005/8/layout/hierarchy5"/>
    <dgm:cxn modelId="{7B748D2B-6D1B-4B08-A15B-483AEF9A7C59}" type="presParOf" srcId="{2B39047B-B582-43F1-9A56-A76DE32DC835}" destId="{D37AF85D-CAD6-4584-B9F6-8420BB23DA15}" srcOrd="2" destOrd="0" presId="urn:microsoft.com/office/officeart/2005/8/layout/hierarchy5"/>
    <dgm:cxn modelId="{340B0AC8-D8CD-495C-89E7-180C4DBE15CD}" type="presParOf" srcId="{D37AF85D-CAD6-4584-B9F6-8420BB23DA15}" destId="{14F12C3B-A4B7-47D5-B02E-F2976DCB5F99}" srcOrd="0" destOrd="0" presId="urn:microsoft.com/office/officeart/2005/8/layout/hierarchy5"/>
    <dgm:cxn modelId="{5782DA66-B24B-48DB-92C7-D156E93C9061}" type="presParOf" srcId="{D37AF85D-CAD6-4584-B9F6-8420BB23DA15}" destId="{16FC7721-5101-476A-97A5-A9AC86CA59B7}" srcOrd="1" destOrd="0" presId="urn:microsoft.com/office/officeart/2005/8/layout/hierarchy5"/>
    <dgm:cxn modelId="{96231ABF-63BC-45AB-8487-15F7400A3B45}" type="presParOf" srcId="{2B39047B-B582-43F1-9A56-A76DE32DC835}" destId="{F1400910-5F14-4362-B4A6-108D11721C48}" srcOrd="3" destOrd="0" presId="urn:microsoft.com/office/officeart/2005/8/layout/hierarchy5"/>
    <dgm:cxn modelId="{C630E39F-F2C3-44E5-AF6C-676DA656140E}" type="presParOf" srcId="{F1400910-5F14-4362-B4A6-108D11721C48}" destId="{E81E33D8-DFE7-4D36-9419-DABBF507CF61}" srcOrd="0" destOrd="0" presId="urn:microsoft.com/office/officeart/2005/8/layout/hierarchy5"/>
    <dgm:cxn modelId="{69A7AFC0-8669-4BD5-AF3F-0430989B2588}" type="presParOf" srcId="{2B39047B-B582-43F1-9A56-A76DE32DC835}" destId="{10CE9552-0A95-420A-B5D0-7B693ACB9725}" srcOrd="4" destOrd="0" presId="urn:microsoft.com/office/officeart/2005/8/layout/hierarchy5"/>
    <dgm:cxn modelId="{D3BFF2F6-69EA-41F3-B13C-8679BAA316CE}" type="presParOf" srcId="{10CE9552-0A95-420A-B5D0-7B693ACB9725}" destId="{9CD37B61-324F-4BBC-89B3-CBB80747343B}" srcOrd="0" destOrd="0" presId="urn:microsoft.com/office/officeart/2005/8/layout/hierarchy5"/>
    <dgm:cxn modelId="{A55C814F-A275-40B7-8A6D-BAEFEC5A7543}" type="presParOf" srcId="{10CE9552-0A95-420A-B5D0-7B693ACB9725}" destId="{A6D8338A-D449-431E-8E07-56442F85AB9E}"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C7D1F-20AC-4B14-9E51-0EED7A46E1AA}">
      <dsp:nvSpPr>
        <dsp:cNvPr id="0" name=""/>
        <dsp:cNvSpPr/>
      </dsp:nvSpPr>
      <dsp:spPr>
        <a:xfrm>
          <a:off x="1274800" y="597"/>
          <a:ext cx="1493190" cy="699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Pazar Duyarlılığı</a:t>
          </a:r>
          <a:endParaRPr lang="tr-TR" sz="1800" b="1" kern="1200" dirty="0">
            <a:solidFill>
              <a:schemeClr val="tx1"/>
            </a:solidFill>
          </a:endParaRPr>
        </a:p>
      </dsp:txBody>
      <dsp:txXfrm>
        <a:off x="1295283" y="21080"/>
        <a:ext cx="1452224" cy="658369"/>
      </dsp:txXfrm>
    </dsp:sp>
    <dsp:sp modelId="{9CA4EB14-E776-424E-B3F8-FD260BF34EEA}">
      <dsp:nvSpPr>
        <dsp:cNvPr id="0" name=""/>
        <dsp:cNvSpPr/>
      </dsp:nvSpPr>
      <dsp:spPr>
        <a:xfrm rot="5400000">
          <a:off x="1890270" y="717416"/>
          <a:ext cx="262250" cy="3147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b="1" kern="1200">
            <a:solidFill>
              <a:schemeClr val="tx1"/>
            </a:solidFill>
          </a:endParaRPr>
        </a:p>
      </dsp:txBody>
      <dsp:txXfrm rot="-5400000">
        <a:off x="1926986" y="743641"/>
        <a:ext cx="188820" cy="183575"/>
      </dsp:txXfrm>
    </dsp:sp>
    <dsp:sp modelId="{C2210CB7-B0BF-40ED-8B04-ED5833C091B4}">
      <dsp:nvSpPr>
        <dsp:cNvPr id="0" name=""/>
        <dsp:cNvSpPr/>
      </dsp:nvSpPr>
      <dsp:spPr>
        <a:xfrm>
          <a:off x="1274800" y="1049600"/>
          <a:ext cx="1493190" cy="699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Süreç</a:t>
          </a:r>
          <a:endParaRPr lang="tr-TR" sz="1800" b="1" kern="1200" dirty="0">
            <a:solidFill>
              <a:schemeClr val="tx1"/>
            </a:solidFill>
          </a:endParaRPr>
        </a:p>
      </dsp:txBody>
      <dsp:txXfrm>
        <a:off x="1295283" y="1070083"/>
        <a:ext cx="1452224" cy="658369"/>
      </dsp:txXfrm>
    </dsp:sp>
    <dsp:sp modelId="{7BD78892-85E1-4A20-B12B-2B8123FBCC19}">
      <dsp:nvSpPr>
        <dsp:cNvPr id="0" name=""/>
        <dsp:cNvSpPr/>
      </dsp:nvSpPr>
      <dsp:spPr>
        <a:xfrm rot="5400000">
          <a:off x="1890270" y="1766419"/>
          <a:ext cx="262250" cy="3147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b="1" kern="1200">
            <a:solidFill>
              <a:schemeClr val="tx1"/>
            </a:solidFill>
          </a:endParaRPr>
        </a:p>
      </dsp:txBody>
      <dsp:txXfrm rot="-5400000">
        <a:off x="1926986" y="1792644"/>
        <a:ext cx="188820" cy="183575"/>
      </dsp:txXfrm>
    </dsp:sp>
    <dsp:sp modelId="{BA2349EE-42BC-4D69-9CAF-16E2A527DC6D}">
      <dsp:nvSpPr>
        <dsp:cNvPr id="0" name=""/>
        <dsp:cNvSpPr/>
      </dsp:nvSpPr>
      <dsp:spPr>
        <a:xfrm>
          <a:off x="1274800" y="2098604"/>
          <a:ext cx="1493190" cy="699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Sanal Bütünleşiklik</a:t>
          </a:r>
          <a:endParaRPr lang="tr-TR" sz="1800" b="1" kern="1200" dirty="0">
            <a:solidFill>
              <a:schemeClr val="tx1"/>
            </a:solidFill>
          </a:endParaRPr>
        </a:p>
      </dsp:txBody>
      <dsp:txXfrm>
        <a:off x="1295283" y="2119087"/>
        <a:ext cx="1452224" cy="658369"/>
      </dsp:txXfrm>
    </dsp:sp>
    <dsp:sp modelId="{8702C9E6-865F-4BD7-B186-222531BD28C0}">
      <dsp:nvSpPr>
        <dsp:cNvPr id="0" name=""/>
        <dsp:cNvSpPr/>
      </dsp:nvSpPr>
      <dsp:spPr>
        <a:xfrm rot="5400000">
          <a:off x="1890270" y="2815423"/>
          <a:ext cx="262250" cy="3147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b="1" kern="1200">
            <a:solidFill>
              <a:schemeClr val="tx1"/>
            </a:solidFill>
          </a:endParaRPr>
        </a:p>
      </dsp:txBody>
      <dsp:txXfrm rot="-5400000">
        <a:off x="1926986" y="2841648"/>
        <a:ext cx="188820" cy="183575"/>
      </dsp:txXfrm>
    </dsp:sp>
    <dsp:sp modelId="{20CC79C0-4E32-4805-A0B3-232496FBD958}">
      <dsp:nvSpPr>
        <dsp:cNvPr id="0" name=""/>
        <dsp:cNvSpPr/>
      </dsp:nvSpPr>
      <dsp:spPr>
        <a:xfrm>
          <a:off x="1274800" y="3147607"/>
          <a:ext cx="1493190" cy="699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Ağ Bütünleşikliği</a:t>
          </a:r>
          <a:endParaRPr lang="tr-TR" sz="1800" b="1" kern="1200" dirty="0">
            <a:solidFill>
              <a:schemeClr val="tx1"/>
            </a:solidFill>
          </a:endParaRPr>
        </a:p>
      </dsp:txBody>
      <dsp:txXfrm>
        <a:off x="1295283" y="3168090"/>
        <a:ext cx="1452224" cy="658369"/>
      </dsp:txXfrm>
    </dsp:sp>
    <dsp:sp modelId="{8D7792E3-2F27-4B17-B6C5-A9E26DD43F10}">
      <dsp:nvSpPr>
        <dsp:cNvPr id="0" name=""/>
        <dsp:cNvSpPr/>
      </dsp:nvSpPr>
      <dsp:spPr>
        <a:xfrm rot="5400000">
          <a:off x="1890270" y="3864426"/>
          <a:ext cx="262250" cy="3147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b="1" kern="1200">
            <a:solidFill>
              <a:schemeClr val="tx1"/>
            </a:solidFill>
          </a:endParaRPr>
        </a:p>
      </dsp:txBody>
      <dsp:txXfrm rot="-5400000">
        <a:off x="1926986" y="3890651"/>
        <a:ext cx="188820" cy="183575"/>
      </dsp:txXfrm>
    </dsp:sp>
    <dsp:sp modelId="{7E536575-8AAC-4B26-8FCC-228D21A66541}">
      <dsp:nvSpPr>
        <dsp:cNvPr id="0" name=""/>
        <dsp:cNvSpPr/>
      </dsp:nvSpPr>
      <dsp:spPr>
        <a:xfrm>
          <a:off x="1274800" y="4196610"/>
          <a:ext cx="1493190" cy="699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Çevik Tedarik Zinciri</a:t>
          </a:r>
          <a:endParaRPr lang="tr-TR" sz="1800" b="1" kern="1200" dirty="0">
            <a:solidFill>
              <a:schemeClr val="tx1"/>
            </a:solidFill>
          </a:endParaRPr>
        </a:p>
      </dsp:txBody>
      <dsp:txXfrm>
        <a:off x="1295283" y="4217093"/>
        <a:ext cx="1452224" cy="658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37B61-324F-4BBC-89B3-CBB80747343B}">
      <dsp:nvSpPr>
        <dsp:cNvPr id="0" name=""/>
        <dsp:cNvSpPr/>
      </dsp:nvSpPr>
      <dsp:spPr>
        <a:xfrm>
          <a:off x="5187948" y="0"/>
          <a:ext cx="1609722" cy="4525963"/>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kern="1200" dirty="0" smtClean="0"/>
            <a:t>Olası Teknikler</a:t>
          </a:r>
          <a:endParaRPr lang="tr-TR" sz="2600" kern="1200" dirty="0"/>
        </a:p>
      </dsp:txBody>
      <dsp:txXfrm>
        <a:off x="5187948" y="0"/>
        <a:ext cx="1609722" cy="1357788"/>
      </dsp:txXfrm>
    </dsp:sp>
    <dsp:sp modelId="{14F12C3B-A4B7-47D5-B02E-F2976DCB5F99}">
      <dsp:nvSpPr>
        <dsp:cNvPr id="0" name=""/>
        <dsp:cNvSpPr/>
      </dsp:nvSpPr>
      <dsp:spPr>
        <a:xfrm>
          <a:off x="3309938" y="0"/>
          <a:ext cx="1609722" cy="4525963"/>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kern="1200" dirty="0" smtClean="0"/>
            <a:t>Güdü</a:t>
          </a:r>
          <a:endParaRPr lang="tr-TR" sz="2600" kern="1200" dirty="0"/>
        </a:p>
      </dsp:txBody>
      <dsp:txXfrm>
        <a:off x="3309938" y="0"/>
        <a:ext cx="1609722" cy="1357788"/>
      </dsp:txXfrm>
    </dsp:sp>
    <dsp:sp modelId="{336C575E-A6DA-4454-956A-3770E1401251}">
      <dsp:nvSpPr>
        <dsp:cNvPr id="0" name=""/>
        <dsp:cNvSpPr/>
      </dsp:nvSpPr>
      <dsp:spPr>
        <a:xfrm>
          <a:off x="1431929" y="0"/>
          <a:ext cx="1609722" cy="4525963"/>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kern="1200" dirty="0" smtClean="0"/>
            <a:t>İşletme</a:t>
          </a:r>
          <a:endParaRPr lang="tr-TR" sz="2600" kern="1200" dirty="0"/>
        </a:p>
      </dsp:txBody>
      <dsp:txXfrm>
        <a:off x="1431929" y="0"/>
        <a:ext cx="1609722" cy="1357788"/>
      </dsp:txXfrm>
    </dsp:sp>
    <dsp:sp modelId="{FF008186-E561-4239-9541-4193580F56F1}">
      <dsp:nvSpPr>
        <dsp:cNvPr id="0" name=""/>
        <dsp:cNvSpPr/>
      </dsp:nvSpPr>
      <dsp:spPr>
        <a:xfrm>
          <a:off x="1566072" y="2515997"/>
          <a:ext cx="1341435" cy="670717"/>
        </a:xfrm>
        <a:prstGeom prst="roundRect">
          <a:avLst>
            <a:gd name="adj" fmla="val 10000"/>
          </a:avLst>
        </a:prstGeom>
        <a:solidFill>
          <a:schemeClr val="accent5">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İşletme</a:t>
          </a:r>
          <a:endParaRPr lang="tr-TR" sz="1200" kern="1200" dirty="0"/>
        </a:p>
      </dsp:txBody>
      <dsp:txXfrm>
        <a:off x="1585717" y="2535642"/>
        <a:ext cx="1302145" cy="631427"/>
      </dsp:txXfrm>
    </dsp:sp>
    <dsp:sp modelId="{2392679B-BF65-48CC-8C47-59E5A36FAE6F}">
      <dsp:nvSpPr>
        <dsp:cNvPr id="0" name=""/>
        <dsp:cNvSpPr/>
      </dsp:nvSpPr>
      <dsp:spPr>
        <a:xfrm rot="18289469">
          <a:off x="2705993" y="2452356"/>
          <a:ext cx="939603" cy="26674"/>
        </a:xfrm>
        <a:custGeom>
          <a:avLst/>
          <a:gdLst/>
          <a:ahLst/>
          <a:cxnLst/>
          <a:rect l="0" t="0" r="0" b="0"/>
          <a:pathLst>
            <a:path>
              <a:moveTo>
                <a:pt x="0" y="13337"/>
              </a:moveTo>
              <a:lnTo>
                <a:pt x="939603" y="1333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152305" y="2442203"/>
        <a:ext cx="46980" cy="46980"/>
      </dsp:txXfrm>
    </dsp:sp>
    <dsp:sp modelId="{31973A43-AF38-410D-B7DA-C8940D4BBED6}">
      <dsp:nvSpPr>
        <dsp:cNvPr id="0" name=""/>
        <dsp:cNvSpPr/>
      </dsp:nvSpPr>
      <dsp:spPr>
        <a:xfrm>
          <a:off x="3444082" y="1744672"/>
          <a:ext cx="1341435" cy="670717"/>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err="1" smtClean="0"/>
            <a:t>Proaktif</a:t>
          </a:r>
          <a:endParaRPr lang="tr-TR" sz="1200" kern="1200" dirty="0" smtClean="0"/>
        </a:p>
        <a:p>
          <a:pPr lvl="0" algn="ctr" defTabSz="533400">
            <a:lnSpc>
              <a:spcPct val="90000"/>
            </a:lnSpc>
            <a:spcBef>
              <a:spcPct val="0"/>
            </a:spcBef>
            <a:spcAft>
              <a:spcPct val="35000"/>
            </a:spcAft>
          </a:pPr>
          <a:r>
            <a:rPr lang="tr-TR" sz="1200" kern="1200" dirty="0" smtClean="0"/>
            <a:t>Bir ihtiyacı karşılamak üzere...</a:t>
          </a:r>
          <a:endParaRPr lang="tr-TR" sz="1200" kern="1200" dirty="0"/>
        </a:p>
      </dsp:txBody>
      <dsp:txXfrm>
        <a:off x="3463727" y="1764317"/>
        <a:ext cx="1302145" cy="631427"/>
      </dsp:txXfrm>
    </dsp:sp>
    <dsp:sp modelId="{5457B0D9-057A-4ED8-99D3-5823BB569F03}">
      <dsp:nvSpPr>
        <dsp:cNvPr id="0" name=""/>
        <dsp:cNvSpPr/>
      </dsp:nvSpPr>
      <dsp:spPr>
        <a:xfrm rot="19457599">
          <a:off x="4723408" y="1873862"/>
          <a:ext cx="660793" cy="26674"/>
        </a:xfrm>
        <a:custGeom>
          <a:avLst/>
          <a:gdLst/>
          <a:ahLst/>
          <a:cxnLst/>
          <a:rect l="0" t="0" r="0" b="0"/>
          <a:pathLst>
            <a:path>
              <a:moveTo>
                <a:pt x="0" y="13337"/>
              </a:moveTo>
              <a:lnTo>
                <a:pt x="660793" y="1333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037284" y="1870680"/>
        <a:ext cx="33039" cy="33039"/>
      </dsp:txXfrm>
    </dsp:sp>
    <dsp:sp modelId="{0C2D470C-F521-45B7-9431-AEB339033306}">
      <dsp:nvSpPr>
        <dsp:cNvPr id="0" name=""/>
        <dsp:cNvSpPr/>
      </dsp:nvSpPr>
      <dsp:spPr>
        <a:xfrm>
          <a:off x="5322091" y="1359009"/>
          <a:ext cx="1341435" cy="670717"/>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Hizmet Kalitesi ya da ‘Açık’ Modeli</a:t>
          </a:r>
          <a:endParaRPr lang="tr-TR" sz="1200" kern="1200" dirty="0"/>
        </a:p>
      </dsp:txBody>
      <dsp:txXfrm>
        <a:off x="5341736" y="1378654"/>
        <a:ext cx="1302145" cy="631427"/>
      </dsp:txXfrm>
    </dsp:sp>
    <dsp:sp modelId="{4980999C-285E-46EF-BAE9-B24FDAE94534}">
      <dsp:nvSpPr>
        <dsp:cNvPr id="0" name=""/>
        <dsp:cNvSpPr/>
      </dsp:nvSpPr>
      <dsp:spPr>
        <a:xfrm rot="2142401">
          <a:off x="4723408" y="2259525"/>
          <a:ext cx="660793" cy="26674"/>
        </a:xfrm>
        <a:custGeom>
          <a:avLst/>
          <a:gdLst/>
          <a:ahLst/>
          <a:cxnLst/>
          <a:rect l="0" t="0" r="0" b="0"/>
          <a:pathLst>
            <a:path>
              <a:moveTo>
                <a:pt x="0" y="13337"/>
              </a:moveTo>
              <a:lnTo>
                <a:pt x="660793" y="1333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037284" y="2256342"/>
        <a:ext cx="33039" cy="33039"/>
      </dsp:txXfrm>
    </dsp:sp>
    <dsp:sp modelId="{679FDCF0-2CAD-4A81-BECD-BA326E2976FA}">
      <dsp:nvSpPr>
        <dsp:cNvPr id="0" name=""/>
        <dsp:cNvSpPr/>
      </dsp:nvSpPr>
      <dsp:spPr>
        <a:xfrm>
          <a:off x="5322091" y="2130335"/>
          <a:ext cx="1341435" cy="670717"/>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SCOR Modeli ya da Kıyaslama</a:t>
          </a:r>
          <a:endParaRPr lang="tr-TR" sz="1200" kern="1200" dirty="0"/>
        </a:p>
      </dsp:txBody>
      <dsp:txXfrm>
        <a:off x="5341736" y="2149980"/>
        <a:ext cx="1302145" cy="631427"/>
      </dsp:txXfrm>
    </dsp:sp>
    <dsp:sp modelId="{51A19A30-3790-4577-9286-A82ECE148070}">
      <dsp:nvSpPr>
        <dsp:cNvPr id="0" name=""/>
        <dsp:cNvSpPr/>
      </dsp:nvSpPr>
      <dsp:spPr>
        <a:xfrm rot="3310531">
          <a:off x="2705993" y="3223681"/>
          <a:ext cx="939603" cy="26674"/>
        </a:xfrm>
        <a:custGeom>
          <a:avLst/>
          <a:gdLst/>
          <a:ahLst/>
          <a:cxnLst/>
          <a:rect l="0" t="0" r="0" b="0"/>
          <a:pathLst>
            <a:path>
              <a:moveTo>
                <a:pt x="0" y="13337"/>
              </a:moveTo>
              <a:lnTo>
                <a:pt x="939603" y="1333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152305" y="3213529"/>
        <a:ext cx="46980" cy="46980"/>
      </dsp:txXfrm>
    </dsp:sp>
    <dsp:sp modelId="{22352073-E41E-44B0-BAF4-28B00008A2DB}">
      <dsp:nvSpPr>
        <dsp:cNvPr id="0" name=""/>
        <dsp:cNvSpPr/>
      </dsp:nvSpPr>
      <dsp:spPr>
        <a:xfrm>
          <a:off x="3444082" y="3287323"/>
          <a:ext cx="1341435" cy="670717"/>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Reaktif</a:t>
          </a:r>
        </a:p>
        <a:p>
          <a:pPr lvl="0" algn="ctr" defTabSz="533400">
            <a:lnSpc>
              <a:spcPct val="90000"/>
            </a:lnSpc>
            <a:spcBef>
              <a:spcPct val="0"/>
            </a:spcBef>
            <a:spcAft>
              <a:spcPct val="35000"/>
            </a:spcAft>
          </a:pPr>
          <a:r>
            <a:rPr lang="tr-TR" sz="1200" kern="1200" dirty="0" smtClean="0"/>
            <a:t>Bir hizmetin kusurlu olması durumunda...</a:t>
          </a:r>
          <a:endParaRPr lang="tr-TR" sz="1200" kern="1200" dirty="0"/>
        </a:p>
      </dsp:txBody>
      <dsp:txXfrm>
        <a:off x="3463727" y="3306968"/>
        <a:ext cx="1302145" cy="631427"/>
      </dsp:txXfrm>
    </dsp:sp>
    <dsp:sp modelId="{FFC52E27-3354-4507-B221-8F9F457D8631}">
      <dsp:nvSpPr>
        <dsp:cNvPr id="0" name=""/>
        <dsp:cNvSpPr/>
      </dsp:nvSpPr>
      <dsp:spPr>
        <a:xfrm rot="19457599">
          <a:off x="4723408" y="3416513"/>
          <a:ext cx="660793" cy="26674"/>
        </a:xfrm>
        <a:custGeom>
          <a:avLst/>
          <a:gdLst/>
          <a:ahLst/>
          <a:cxnLst/>
          <a:rect l="0" t="0" r="0" b="0"/>
          <a:pathLst>
            <a:path>
              <a:moveTo>
                <a:pt x="0" y="13337"/>
              </a:moveTo>
              <a:lnTo>
                <a:pt x="660793" y="1333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037284" y="3413330"/>
        <a:ext cx="33039" cy="33039"/>
      </dsp:txXfrm>
    </dsp:sp>
    <dsp:sp modelId="{8B24AC04-3370-45EA-A21F-ACC8CE751BFB}">
      <dsp:nvSpPr>
        <dsp:cNvPr id="0" name=""/>
        <dsp:cNvSpPr/>
      </dsp:nvSpPr>
      <dsp:spPr>
        <a:xfrm>
          <a:off x="5322091" y="2901660"/>
          <a:ext cx="1341435" cy="670717"/>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Şikayet Analizi</a:t>
          </a:r>
          <a:endParaRPr lang="tr-TR" sz="1200" kern="1200" dirty="0"/>
        </a:p>
      </dsp:txBody>
      <dsp:txXfrm>
        <a:off x="5341736" y="2921305"/>
        <a:ext cx="1302145" cy="631427"/>
      </dsp:txXfrm>
    </dsp:sp>
    <dsp:sp modelId="{85B76858-A4CC-4666-8E92-EBF327240C38}">
      <dsp:nvSpPr>
        <dsp:cNvPr id="0" name=""/>
        <dsp:cNvSpPr/>
      </dsp:nvSpPr>
      <dsp:spPr>
        <a:xfrm rot="2142401">
          <a:off x="4723408" y="3802175"/>
          <a:ext cx="660793" cy="26674"/>
        </a:xfrm>
        <a:custGeom>
          <a:avLst/>
          <a:gdLst/>
          <a:ahLst/>
          <a:cxnLst/>
          <a:rect l="0" t="0" r="0" b="0"/>
          <a:pathLst>
            <a:path>
              <a:moveTo>
                <a:pt x="0" y="13337"/>
              </a:moveTo>
              <a:lnTo>
                <a:pt x="660793" y="1333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037284" y="3798993"/>
        <a:ext cx="33039" cy="33039"/>
      </dsp:txXfrm>
    </dsp:sp>
    <dsp:sp modelId="{5D8FDC0F-61F7-4B08-80CD-7A59C1116428}">
      <dsp:nvSpPr>
        <dsp:cNvPr id="0" name=""/>
        <dsp:cNvSpPr/>
      </dsp:nvSpPr>
      <dsp:spPr>
        <a:xfrm>
          <a:off x="5322091" y="3672985"/>
          <a:ext cx="1341435" cy="670717"/>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Kirtik Olay Tekniği</a:t>
          </a:r>
          <a:endParaRPr lang="tr-TR" sz="1200" kern="1200" dirty="0"/>
        </a:p>
      </dsp:txBody>
      <dsp:txXfrm>
        <a:off x="5341736" y="3692630"/>
        <a:ext cx="1302145" cy="6314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00257" cy="493395"/>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791094" y="0"/>
            <a:ext cx="2900257" cy="493395"/>
          </a:xfrm>
          <a:prstGeom prst="rect">
            <a:avLst/>
          </a:prstGeom>
        </p:spPr>
        <p:txBody>
          <a:bodyPr vert="horz" lIns="91440" tIns="45720" rIns="91440" bIns="45720" rtlCol="0"/>
          <a:lstStyle>
            <a:lvl1pPr algn="r">
              <a:defRPr sz="1200"/>
            </a:lvl1pPr>
          </a:lstStyle>
          <a:p>
            <a:fld id="{86FEA5DD-3B4C-41C5-9C03-E6F2CAF69530}" type="datetimeFigureOut">
              <a:rPr lang="tr-TR" smtClean="0"/>
              <a:pPr/>
              <a:t>16.03.2017</a:t>
            </a:fld>
            <a:endParaRPr lang="tr-TR"/>
          </a:p>
        </p:txBody>
      </p:sp>
      <p:sp>
        <p:nvSpPr>
          <p:cNvPr id="4" name="3 Altbilgi Yer Tutucusu"/>
          <p:cNvSpPr>
            <a:spLocks noGrp="1"/>
          </p:cNvSpPr>
          <p:nvPr>
            <p:ph type="ftr" sz="quarter" idx="2"/>
          </p:nvPr>
        </p:nvSpPr>
        <p:spPr>
          <a:xfrm>
            <a:off x="0" y="9372792"/>
            <a:ext cx="2900257" cy="493395"/>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791094" y="9372792"/>
            <a:ext cx="2900257" cy="493395"/>
          </a:xfrm>
          <a:prstGeom prst="rect">
            <a:avLst/>
          </a:prstGeom>
        </p:spPr>
        <p:txBody>
          <a:bodyPr vert="horz" lIns="91440" tIns="45720" rIns="91440" bIns="45720" rtlCol="0" anchor="b"/>
          <a:lstStyle>
            <a:lvl1pPr algn="r">
              <a:defRPr sz="1200"/>
            </a:lvl1pPr>
          </a:lstStyle>
          <a:p>
            <a:fld id="{B10241A7-47A4-44DD-861C-D277313BF87B}" type="slidenum">
              <a:rPr lang="tr-TR" smtClean="0"/>
              <a:pPr/>
              <a:t>‹#›</a:t>
            </a:fld>
            <a:endParaRPr lang="tr-TR"/>
          </a:p>
        </p:txBody>
      </p:sp>
    </p:spTree>
    <p:extLst>
      <p:ext uri="{BB962C8B-B14F-4D97-AF65-F5344CB8AC3E}">
        <p14:creationId xmlns:p14="http://schemas.microsoft.com/office/powerpoint/2010/main" val="4250696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00257" cy="493395"/>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791094" y="0"/>
            <a:ext cx="2900257" cy="493395"/>
          </a:xfrm>
          <a:prstGeom prst="rect">
            <a:avLst/>
          </a:prstGeom>
        </p:spPr>
        <p:txBody>
          <a:bodyPr vert="horz" lIns="91440" tIns="45720" rIns="91440" bIns="45720" rtlCol="0"/>
          <a:lstStyle>
            <a:lvl1pPr algn="r">
              <a:defRPr sz="1200"/>
            </a:lvl1pPr>
          </a:lstStyle>
          <a:p>
            <a:fld id="{554F0C74-2BBF-4B62-9AC9-75A4DD32D037}" type="datetimeFigureOut">
              <a:rPr lang="tr-TR" smtClean="0"/>
              <a:pPr/>
              <a:t>16.03.2017</a:t>
            </a:fld>
            <a:endParaRPr lang="tr-TR"/>
          </a:p>
        </p:txBody>
      </p:sp>
      <p:sp>
        <p:nvSpPr>
          <p:cNvPr id="4" name="3 Slayt Görüntüsü Yer Tutucusu"/>
          <p:cNvSpPr>
            <a:spLocks noGrp="1" noRot="1" noChangeAspect="1"/>
          </p:cNvSpPr>
          <p:nvPr>
            <p:ph type="sldImg" idx="2"/>
          </p:nvPr>
        </p:nvSpPr>
        <p:spPr>
          <a:xfrm>
            <a:off x="879475" y="739775"/>
            <a:ext cx="4933950"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69290" y="4687253"/>
            <a:ext cx="5354320" cy="444055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72792"/>
            <a:ext cx="2900257" cy="493395"/>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791094" y="9372792"/>
            <a:ext cx="2900257" cy="493395"/>
          </a:xfrm>
          <a:prstGeom prst="rect">
            <a:avLst/>
          </a:prstGeom>
        </p:spPr>
        <p:txBody>
          <a:bodyPr vert="horz" lIns="91440" tIns="45720" rIns="91440" bIns="45720" rtlCol="0" anchor="b"/>
          <a:lstStyle>
            <a:lvl1pPr algn="r">
              <a:defRPr sz="1200"/>
            </a:lvl1pPr>
          </a:lstStyle>
          <a:p>
            <a:fld id="{6F37D402-4D2F-4999-97D8-D5D4D08BAC97}" type="slidenum">
              <a:rPr lang="tr-TR" smtClean="0"/>
              <a:pPr/>
              <a:t>‹#›</a:t>
            </a:fld>
            <a:endParaRPr lang="tr-TR"/>
          </a:p>
        </p:txBody>
      </p:sp>
    </p:spTree>
    <p:extLst>
      <p:ext uri="{BB962C8B-B14F-4D97-AF65-F5344CB8AC3E}">
        <p14:creationId xmlns:p14="http://schemas.microsoft.com/office/powerpoint/2010/main" val="242150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D1B4995-04C6-4270-90E4-FCAD024D3A9A}" type="datetime1">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FDBB203-550C-438D-900E-F2D35A683EF6}" type="datetime1">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6BE8269-D5C3-4C4E-994A-0260A30CB9EF}" type="datetime1">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ECEC7E3-6AD7-4677-8B44-EF7914373A8A}" type="datetime1">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97706E9-5DEE-4A68-86E4-33ADD6ABDE1A}" type="datetime1">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97D1256-62EE-4EFE-B52A-E3CCBFA84C48}" type="datetime1">
              <a:rPr lang="tr-TR" smtClean="0"/>
              <a:pPr/>
              <a:t>16.03.2017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0950CAA-051D-42F0-89DD-E6E1F54B7CA1}" type="datetime1">
              <a:rPr lang="tr-TR" smtClean="0"/>
              <a:pPr/>
              <a:t>16.03.2017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9A91F0C-CF73-4E5C-9665-7B76E92124EC}" type="datetime1">
              <a:rPr lang="tr-TR" smtClean="0"/>
              <a:pPr/>
              <a:t>16.03.2017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C6ADDA9-130E-4ED8-92DA-15E502B58B95}" type="datetime1">
              <a:rPr lang="tr-TR" smtClean="0"/>
              <a:pPr/>
              <a:t>16.03.2017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F03235A-0548-470F-851B-8B76C72F9D5A}" type="datetime1">
              <a:rPr lang="tr-TR" smtClean="0"/>
              <a:pPr/>
              <a:t>16.03.2017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A177D4E-494A-4AE1-B98E-DE2F860DB910}" type="datetime1">
              <a:rPr lang="tr-TR" smtClean="0"/>
              <a:pPr/>
              <a:t>16.03.2017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09A9C6F-DE9D-4E2B-B519-8269CDA0258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846FE-2DE8-431B-9AAF-7F72C7ABB34B}" type="datetime1">
              <a:rPr lang="tr-TR" smtClean="0"/>
              <a:pPr/>
              <a:t>16.03.2017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A9C6F-DE9D-4E2B-B519-8269CDA0258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9" name="8 Metin kutusu"/>
          <p:cNvSpPr txBox="1"/>
          <p:nvPr/>
        </p:nvSpPr>
        <p:spPr>
          <a:xfrm>
            <a:off x="2267744" y="214290"/>
            <a:ext cx="4608511" cy="830997"/>
          </a:xfrm>
          <a:prstGeom prst="rect">
            <a:avLst/>
          </a:prstGeom>
          <a:noFill/>
        </p:spPr>
        <p:txBody>
          <a:bodyPr wrap="square" rtlCol="0">
            <a:spAutoFit/>
          </a:bodyPr>
          <a:lstStyle/>
          <a:p>
            <a:pPr algn="ctr"/>
            <a:r>
              <a:rPr lang="tr-TR" sz="2400" b="1" dirty="0" smtClean="0">
                <a:solidFill>
                  <a:schemeClr val="bg1">
                    <a:lumMod val="85000"/>
                  </a:schemeClr>
                </a:solidFill>
              </a:rPr>
              <a:t>İstanbul Üniversitesi</a:t>
            </a:r>
          </a:p>
          <a:p>
            <a:pPr algn="ctr"/>
            <a:r>
              <a:rPr lang="tr-TR" sz="2400" b="1" dirty="0" smtClean="0">
                <a:solidFill>
                  <a:schemeClr val="bg1">
                    <a:lumMod val="85000"/>
                  </a:schemeClr>
                </a:solidFill>
              </a:rPr>
              <a:t>Ulaştırma ve Lojistik Fakültesi</a:t>
            </a:r>
            <a:endParaRPr lang="tr-TR" sz="2400" b="1" dirty="0">
              <a:solidFill>
                <a:schemeClr val="bg1">
                  <a:lumMod val="85000"/>
                </a:schemeClr>
              </a:solidFill>
            </a:endParaRPr>
          </a:p>
        </p:txBody>
      </p:sp>
      <p:sp>
        <p:nvSpPr>
          <p:cNvPr id="7" name="6 Başlık"/>
          <p:cNvSpPr>
            <a:spLocks noGrp="1"/>
          </p:cNvSpPr>
          <p:nvPr>
            <p:ph type="ctrTitle"/>
          </p:nvPr>
        </p:nvSpPr>
        <p:spPr>
          <a:xfrm>
            <a:off x="685800" y="1916832"/>
            <a:ext cx="7846640" cy="2304256"/>
          </a:xfrm>
        </p:spPr>
        <p:txBody>
          <a:bodyPr>
            <a:normAutofit/>
          </a:bodyPr>
          <a:lstStyle/>
          <a:p>
            <a:r>
              <a:rPr lang="tr-TR" b="1" dirty="0" smtClean="0"/>
              <a:t>MÜŞTERİ HİZMETLERİ VE SİPARİŞ YÖNETİMİ</a:t>
            </a:r>
            <a:endParaRPr lang="tr-TR" b="1" dirty="0"/>
          </a:p>
        </p:txBody>
      </p:sp>
      <p:sp>
        <p:nvSpPr>
          <p:cNvPr id="8" name="7 Alt Başlık"/>
          <p:cNvSpPr>
            <a:spLocks noGrp="1"/>
          </p:cNvSpPr>
          <p:nvPr>
            <p:ph type="subTitle" idx="1"/>
          </p:nvPr>
        </p:nvSpPr>
        <p:spPr/>
        <p:txBody>
          <a:bodyPr anchor="ctr"/>
          <a:lstStyle/>
          <a:p>
            <a:r>
              <a:rPr lang="tr-TR" dirty="0">
                <a:solidFill>
                  <a:schemeClr val="tx1"/>
                </a:solidFill>
              </a:rPr>
              <a:t>Dr. Gültekin Altuntaş</a:t>
            </a:r>
          </a:p>
          <a:p>
            <a:r>
              <a:rPr lang="tr-TR" dirty="0">
                <a:solidFill>
                  <a:schemeClr val="tx1"/>
                </a:solidFill>
              </a:rPr>
              <a:t>Lojistik Yönetimi</a:t>
            </a:r>
          </a:p>
          <a:p>
            <a:r>
              <a:rPr lang="tr-TR">
                <a:solidFill>
                  <a:schemeClr val="tx1"/>
                </a:solidFill>
              </a:rPr>
              <a:t>Ders </a:t>
            </a:r>
            <a:r>
              <a:rPr lang="tr-TR" smtClean="0">
                <a:solidFill>
                  <a:schemeClr val="tx1"/>
                </a:solidFill>
              </a:rPr>
              <a:t>– III</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smtClean="0">
                <a:latin typeface="+mn-lt"/>
                <a:ea typeface="+mn-ea"/>
                <a:cs typeface="+mn-cs"/>
              </a:rPr>
              <a:t>Yaşam Çevrim Kavramı</a:t>
            </a:r>
            <a:br>
              <a:rPr lang="tr-TR" sz="4000" b="1" dirty="0" smtClean="0">
                <a:latin typeface="+mn-lt"/>
                <a:ea typeface="+mn-ea"/>
                <a:cs typeface="+mn-cs"/>
              </a:rPr>
            </a:br>
            <a:r>
              <a:rPr lang="tr-TR" sz="4000" b="1" dirty="0" smtClean="0">
                <a:latin typeface="+mn-lt"/>
                <a:ea typeface="+mn-ea"/>
                <a:cs typeface="+mn-cs"/>
              </a:rPr>
              <a:t>(Ürün Yaşam Eğrisi)</a:t>
            </a:r>
          </a:p>
        </p:txBody>
      </p:sp>
      <p:grpSp>
        <p:nvGrpSpPr>
          <p:cNvPr id="7" name="Grup 6"/>
          <p:cNvGrpSpPr/>
          <p:nvPr/>
        </p:nvGrpSpPr>
        <p:grpSpPr>
          <a:xfrm>
            <a:off x="461963" y="1357313"/>
            <a:ext cx="8213725" cy="4714875"/>
            <a:chOff x="461963" y="1357313"/>
            <a:chExt cx="8213725" cy="4714875"/>
          </a:xfrm>
        </p:grpSpPr>
        <p:sp>
          <p:nvSpPr>
            <p:cNvPr id="8" name="Rectangle 3"/>
            <p:cNvSpPr>
              <a:spLocks noChangeArrowheads="1"/>
            </p:cNvSpPr>
            <p:nvPr/>
          </p:nvSpPr>
          <p:spPr bwMode="auto">
            <a:xfrm>
              <a:off x="461963" y="1357313"/>
              <a:ext cx="82137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65125" indent="-255588"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eaLnBrk="1" hangingPunct="1">
                <a:lnSpc>
                  <a:spcPct val="80000"/>
                </a:lnSpc>
                <a:spcBef>
                  <a:spcPts val="400"/>
                </a:spcBef>
                <a:buClr>
                  <a:schemeClr val="accent1"/>
                </a:buClr>
                <a:buSzPct val="68000"/>
                <a:buFont typeface="Wingdings 3" panose="05040102010807070707" pitchFamily="18" charset="2"/>
                <a:buChar char=""/>
              </a:pPr>
              <a:r>
                <a:rPr lang="tr-TR" altLang="tr-TR" sz="2800" dirty="0">
                  <a:solidFill>
                    <a:schemeClr val="tx2"/>
                  </a:solidFill>
                </a:rPr>
                <a:t>Ürün yaşam eğrisi, her ürün için farklıdır:</a:t>
              </a:r>
              <a:endParaRPr lang="tr-TR" altLang="tr-TR" sz="2500" dirty="0">
                <a:solidFill>
                  <a:schemeClr val="tx2"/>
                </a:solidFill>
                <a:sym typeface="Wingdings" panose="05000000000000000000" pitchFamily="2" charset="2"/>
              </a:endParaRPr>
            </a:p>
          </p:txBody>
        </p:sp>
        <p:sp>
          <p:nvSpPr>
            <p:cNvPr id="9" name="Line 4"/>
            <p:cNvSpPr>
              <a:spLocks noChangeShapeType="1"/>
            </p:cNvSpPr>
            <p:nvPr/>
          </p:nvSpPr>
          <p:spPr bwMode="auto">
            <a:xfrm>
              <a:off x="2124075" y="2541588"/>
              <a:ext cx="0" cy="3059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Line 6"/>
            <p:cNvSpPr>
              <a:spLocks noChangeShapeType="1"/>
            </p:cNvSpPr>
            <p:nvPr/>
          </p:nvSpPr>
          <p:spPr bwMode="auto">
            <a:xfrm>
              <a:off x="2124075" y="5589588"/>
              <a:ext cx="5795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3" name="Line 8"/>
            <p:cNvSpPr>
              <a:spLocks noChangeShapeType="1"/>
            </p:cNvSpPr>
            <p:nvPr/>
          </p:nvSpPr>
          <p:spPr bwMode="auto">
            <a:xfrm>
              <a:off x="3203575" y="2997200"/>
              <a:ext cx="0" cy="25923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14" name="Line 9"/>
            <p:cNvSpPr>
              <a:spLocks noChangeShapeType="1"/>
            </p:cNvSpPr>
            <p:nvPr/>
          </p:nvSpPr>
          <p:spPr bwMode="auto">
            <a:xfrm>
              <a:off x="4427538" y="2997200"/>
              <a:ext cx="0" cy="25923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15" name="Line 11"/>
            <p:cNvSpPr>
              <a:spLocks noChangeShapeType="1"/>
            </p:cNvSpPr>
            <p:nvPr/>
          </p:nvSpPr>
          <p:spPr bwMode="auto">
            <a:xfrm>
              <a:off x="5580063" y="2997200"/>
              <a:ext cx="0" cy="25923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16" name="Text Box 13"/>
            <p:cNvSpPr txBox="1">
              <a:spLocks noChangeArrowheads="1"/>
            </p:cNvSpPr>
            <p:nvPr/>
          </p:nvSpPr>
          <p:spPr bwMode="auto">
            <a:xfrm>
              <a:off x="2195513" y="2636838"/>
              <a:ext cx="1008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tr-TR" altLang="tr-TR" sz="1600"/>
                <a:t>Tanıtma</a:t>
              </a:r>
            </a:p>
          </p:txBody>
        </p:sp>
        <p:sp>
          <p:nvSpPr>
            <p:cNvPr id="17" name="Text Box 14"/>
            <p:cNvSpPr txBox="1">
              <a:spLocks noChangeArrowheads="1"/>
            </p:cNvSpPr>
            <p:nvPr/>
          </p:nvSpPr>
          <p:spPr bwMode="auto">
            <a:xfrm>
              <a:off x="3308350" y="2636838"/>
              <a:ext cx="1008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tr-TR" altLang="tr-TR" sz="1600"/>
                <a:t>Gelişme</a:t>
              </a:r>
            </a:p>
          </p:txBody>
        </p:sp>
        <p:sp>
          <p:nvSpPr>
            <p:cNvPr id="18" name="Text Box 15"/>
            <p:cNvSpPr txBox="1">
              <a:spLocks noChangeArrowheads="1"/>
            </p:cNvSpPr>
            <p:nvPr/>
          </p:nvSpPr>
          <p:spPr bwMode="auto">
            <a:xfrm>
              <a:off x="4432300" y="2636838"/>
              <a:ext cx="1150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tr-TR" altLang="tr-TR" sz="1600"/>
                <a:t>Olgunluk</a:t>
              </a:r>
            </a:p>
          </p:txBody>
        </p:sp>
        <p:sp>
          <p:nvSpPr>
            <p:cNvPr id="19" name="Text Box 16"/>
            <p:cNvSpPr txBox="1">
              <a:spLocks noChangeArrowheads="1"/>
            </p:cNvSpPr>
            <p:nvPr/>
          </p:nvSpPr>
          <p:spPr bwMode="auto">
            <a:xfrm>
              <a:off x="5597525" y="2636838"/>
              <a:ext cx="1150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tr-TR" altLang="tr-TR" sz="1600"/>
                <a:t>Gerileme</a:t>
              </a:r>
            </a:p>
          </p:txBody>
        </p:sp>
        <p:sp>
          <p:nvSpPr>
            <p:cNvPr id="20" name="Text Box 17"/>
            <p:cNvSpPr txBox="1">
              <a:spLocks noChangeArrowheads="1"/>
            </p:cNvSpPr>
            <p:nvPr/>
          </p:nvSpPr>
          <p:spPr bwMode="auto">
            <a:xfrm>
              <a:off x="900113" y="2852738"/>
              <a:ext cx="1150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tr-TR" altLang="tr-TR"/>
                <a:t>Satış ve Kârlar</a:t>
              </a:r>
            </a:p>
          </p:txBody>
        </p:sp>
        <p:sp>
          <p:nvSpPr>
            <p:cNvPr id="21" name="Freeform 19"/>
            <p:cNvSpPr>
              <a:spLocks/>
            </p:cNvSpPr>
            <p:nvPr/>
          </p:nvSpPr>
          <p:spPr bwMode="auto">
            <a:xfrm>
              <a:off x="2124075" y="3405188"/>
              <a:ext cx="4895850" cy="1392237"/>
            </a:xfrm>
            <a:custGeom>
              <a:avLst/>
              <a:gdLst>
                <a:gd name="T0" fmla="*/ 0 w 3084"/>
                <a:gd name="T1" fmla="*/ 2147483647 h 877"/>
                <a:gd name="T2" fmla="*/ 2147483647 w 3084"/>
                <a:gd name="T3" fmla="*/ 2147483647 h 877"/>
                <a:gd name="T4" fmla="*/ 2147483647 w 3084"/>
                <a:gd name="T5" fmla="*/ 2147483647 h 877"/>
                <a:gd name="T6" fmla="*/ 0 60000 65536"/>
                <a:gd name="T7" fmla="*/ 0 60000 65536"/>
                <a:gd name="T8" fmla="*/ 0 60000 65536"/>
                <a:gd name="T9" fmla="*/ 0 w 3084"/>
                <a:gd name="T10" fmla="*/ 0 h 877"/>
                <a:gd name="T11" fmla="*/ 3084 w 3084"/>
                <a:gd name="T12" fmla="*/ 877 h 877"/>
              </a:gdLst>
              <a:ahLst/>
              <a:cxnLst>
                <a:cxn ang="T6">
                  <a:pos x="T0" y="T1"/>
                </a:cxn>
                <a:cxn ang="T7">
                  <a:pos x="T2" y="T3"/>
                </a:cxn>
                <a:cxn ang="T8">
                  <a:pos x="T4" y="T5"/>
                </a:cxn>
              </a:cxnLst>
              <a:rect l="T9" t="T10" r="T11" b="T12"/>
              <a:pathLst>
                <a:path w="3084" h="877">
                  <a:moveTo>
                    <a:pt x="0" y="877"/>
                  </a:moveTo>
                  <a:cubicBezTo>
                    <a:pt x="627" y="498"/>
                    <a:pt x="1255" y="120"/>
                    <a:pt x="1769" y="60"/>
                  </a:cubicBezTo>
                  <a:cubicBezTo>
                    <a:pt x="2283" y="0"/>
                    <a:pt x="2865" y="431"/>
                    <a:pt x="3084" y="51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 name="Freeform 21"/>
            <p:cNvSpPr>
              <a:spLocks/>
            </p:cNvSpPr>
            <p:nvPr/>
          </p:nvSpPr>
          <p:spPr bwMode="auto">
            <a:xfrm>
              <a:off x="2627313" y="4976813"/>
              <a:ext cx="4105275" cy="612775"/>
            </a:xfrm>
            <a:custGeom>
              <a:avLst/>
              <a:gdLst>
                <a:gd name="T0" fmla="*/ 0 w 2586"/>
                <a:gd name="T1" fmla="*/ 2147483647 h 386"/>
                <a:gd name="T2" fmla="*/ 2147483647 w 2586"/>
                <a:gd name="T3" fmla="*/ 2147483647 h 386"/>
                <a:gd name="T4" fmla="*/ 2147483647 w 2586"/>
                <a:gd name="T5" fmla="*/ 2147483647 h 386"/>
                <a:gd name="T6" fmla="*/ 0 60000 65536"/>
                <a:gd name="T7" fmla="*/ 0 60000 65536"/>
                <a:gd name="T8" fmla="*/ 0 60000 65536"/>
                <a:gd name="T9" fmla="*/ 0 w 2586"/>
                <a:gd name="T10" fmla="*/ 0 h 386"/>
                <a:gd name="T11" fmla="*/ 2586 w 2586"/>
                <a:gd name="T12" fmla="*/ 386 h 386"/>
              </a:gdLst>
              <a:ahLst/>
              <a:cxnLst>
                <a:cxn ang="T6">
                  <a:pos x="T0" y="T1"/>
                </a:cxn>
                <a:cxn ang="T7">
                  <a:pos x="T2" y="T3"/>
                </a:cxn>
                <a:cxn ang="T8">
                  <a:pos x="T4" y="T5"/>
                </a:cxn>
              </a:cxnLst>
              <a:rect l="T9" t="T10" r="T11" b="T12"/>
              <a:pathLst>
                <a:path w="2586" h="386">
                  <a:moveTo>
                    <a:pt x="0" y="386"/>
                  </a:moveTo>
                  <a:cubicBezTo>
                    <a:pt x="419" y="216"/>
                    <a:pt x="839" y="46"/>
                    <a:pt x="1270" y="23"/>
                  </a:cubicBezTo>
                  <a:cubicBezTo>
                    <a:pt x="1701" y="0"/>
                    <a:pt x="2367" y="205"/>
                    <a:pt x="2586" y="25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 name="Text Box 22"/>
            <p:cNvSpPr txBox="1">
              <a:spLocks noChangeArrowheads="1"/>
            </p:cNvSpPr>
            <p:nvPr/>
          </p:nvSpPr>
          <p:spPr bwMode="auto">
            <a:xfrm>
              <a:off x="7019925" y="4149725"/>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tr-TR" altLang="tr-TR"/>
                <a:t>Satış</a:t>
              </a:r>
            </a:p>
          </p:txBody>
        </p:sp>
        <p:sp>
          <p:nvSpPr>
            <p:cNvPr id="24" name="Text Box 23"/>
            <p:cNvSpPr txBox="1">
              <a:spLocks noChangeArrowheads="1"/>
            </p:cNvSpPr>
            <p:nvPr/>
          </p:nvSpPr>
          <p:spPr bwMode="auto">
            <a:xfrm>
              <a:off x="6804025" y="515778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tr-TR" altLang="tr-TR"/>
                <a:t>Kâr</a:t>
              </a:r>
            </a:p>
          </p:txBody>
        </p:sp>
        <p:sp>
          <p:nvSpPr>
            <p:cNvPr id="25" name="Text Box 24"/>
            <p:cNvSpPr txBox="1">
              <a:spLocks noChangeArrowheads="1"/>
            </p:cNvSpPr>
            <p:nvPr/>
          </p:nvSpPr>
          <p:spPr bwMode="auto">
            <a:xfrm>
              <a:off x="6443663" y="5705475"/>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tr-TR" altLang="tr-TR"/>
                <a:t>Süre</a:t>
              </a:r>
            </a:p>
          </p:txBody>
        </p:sp>
      </p:grpSp>
    </p:spTree>
    <p:extLst>
      <p:ext uri="{BB962C8B-B14F-4D97-AF65-F5344CB8AC3E}">
        <p14:creationId xmlns:p14="http://schemas.microsoft.com/office/powerpoint/2010/main" val="3434008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smtClean="0">
                <a:latin typeface="+mn-lt"/>
                <a:ea typeface="+mn-ea"/>
                <a:cs typeface="+mn-cs"/>
              </a:rPr>
              <a:t>Yaşam Çevrim Kavramı</a:t>
            </a:r>
            <a:br>
              <a:rPr lang="tr-TR" sz="4000" b="1" dirty="0" smtClean="0">
                <a:latin typeface="+mn-lt"/>
                <a:ea typeface="+mn-ea"/>
                <a:cs typeface="+mn-cs"/>
              </a:rPr>
            </a:br>
            <a:r>
              <a:rPr lang="tr-TR" sz="4000" b="1" dirty="0" smtClean="0">
                <a:latin typeface="+mn-lt"/>
                <a:ea typeface="+mn-ea"/>
                <a:cs typeface="+mn-cs"/>
              </a:rPr>
              <a:t>(Ürün Yaşam Eğrisi)</a:t>
            </a:r>
          </a:p>
        </p:txBody>
      </p:sp>
      <p:sp>
        <p:nvSpPr>
          <p:cNvPr id="8" name="Rectangle 3"/>
          <p:cNvSpPr>
            <a:spLocks noChangeArrowheads="1"/>
          </p:cNvSpPr>
          <p:nvPr/>
        </p:nvSpPr>
        <p:spPr bwMode="auto">
          <a:xfrm>
            <a:off x="461963" y="1357313"/>
            <a:ext cx="82137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65125" indent="-255588"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eaLnBrk="1" hangingPunct="1">
              <a:lnSpc>
                <a:spcPct val="80000"/>
              </a:lnSpc>
              <a:spcBef>
                <a:spcPts val="400"/>
              </a:spcBef>
              <a:buClr>
                <a:schemeClr val="accent1"/>
              </a:buClr>
              <a:buSzPct val="68000"/>
              <a:buFont typeface="Wingdings 3" panose="05040102010807070707" pitchFamily="18" charset="2"/>
              <a:buChar char=""/>
            </a:pPr>
            <a:r>
              <a:rPr lang="tr-TR" altLang="tr-TR" sz="2800" dirty="0">
                <a:solidFill>
                  <a:schemeClr val="tx2"/>
                </a:solidFill>
              </a:rPr>
              <a:t>Ürün yaşam eğrisi, her ürün için farklıdır:</a:t>
            </a:r>
            <a:endParaRPr lang="tr-TR" altLang="tr-TR" sz="2500" dirty="0">
              <a:solidFill>
                <a:schemeClr val="tx2"/>
              </a:solidFill>
              <a:sym typeface="Wingdings" panose="05000000000000000000" pitchFamily="2" charset="2"/>
            </a:endParaRPr>
          </a:p>
        </p:txBody>
      </p:sp>
      <p:grpSp>
        <p:nvGrpSpPr>
          <p:cNvPr id="26" name="Grup 25"/>
          <p:cNvGrpSpPr/>
          <p:nvPr/>
        </p:nvGrpSpPr>
        <p:grpSpPr>
          <a:xfrm>
            <a:off x="1258888" y="2374900"/>
            <a:ext cx="6337300" cy="4125913"/>
            <a:chOff x="1258888" y="2374900"/>
            <a:chExt cx="6337300" cy="4125913"/>
          </a:xfrm>
        </p:grpSpPr>
        <p:sp>
          <p:nvSpPr>
            <p:cNvPr id="27" name="Line 20"/>
            <p:cNvSpPr>
              <a:spLocks noChangeShapeType="1"/>
            </p:cNvSpPr>
            <p:nvPr/>
          </p:nvSpPr>
          <p:spPr bwMode="auto">
            <a:xfrm>
              <a:off x="1763713" y="2374900"/>
              <a:ext cx="0" cy="37449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8" name="Line 21"/>
            <p:cNvSpPr>
              <a:spLocks noChangeShapeType="1"/>
            </p:cNvSpPr>
            <p:nvPr/>
          </p:nvSpPr>
          <p:spPr bwMode="auto">
            <a:xfrm>
              <a:off x="1763713" y="6119813"/>
              <a:ext cx="58324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9" name="Text Box 22"/>
            <p:cNvSpPr txBox="1">
              <a:spLocks noChangeArrowheads="1"/>
            </p:cNvSpPr>
            <p:nvPr/>
          </p:nvSpPr>
          <p:spPr bwMode="auto">
            <a:xfrm rot="16200000">
              <a:off x="1075531" y="3855245"/>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a:t>Satış </a:t>
              </a:r>
            </a:p>
          </p:txBody>
        </p:sp>
        <p:sp>
          <p:nvSpPr>
            <p:cNvPr id="30" name="Freeform 23"/>
            <p:cNvSpPr>
              <a:spLocks/>
            </p:cNvSpPr>
            <p:nvPr/>
          </p:nvSpPr>
          <p:spPr bwMode="auto">
            <a:xfrm>
              <a:off x="1763713" y="2659063"/>
              <a:ext cx="2520950" cy="3443287"/>
            </a:xfrm>
            <a:custGeom>
              <a:avLst/>
              <a:gdLst>
                <a:gd name="T0" fmla="*/ 0 w 1588"/>
                <a:gd name="T1" fmla="*/ 2147483647 h 2169"/>
                <a:gd name="T2" fmla="*/ 2147483647 w 1588"/>
                <a:gd name="T3" fmla="*/ 2147483647 h 2169"/>
                <a:gd name="T4" fmla="*/ 2147483647 w 1588"/>
                <a:gd name="T5" fmla="*/ 2147483647 h 2169"/>
                <a:gd name="T6" fmla="*/ 0 60000 65536"/>
                <a:gd name="T7" fmla="*/ 0 60000 65536"/>
                <a:gd name="T8" fmla="*/ 0 60000 65536"/>
                <a:gd name="T9" fmla="*/ 0 w 1588"/>
                <a:gd name="T10" fmla="*/ 0 h 2169"/>
                <a:gd name="T11" fmla="*/ 1588 w 1588"/>
                <a:gd name="T12" fmla="*/ 2169 h 2169"/>
              </a:gdLst>
              <a:ahLst/>
              <a:cxnLst>
                <a:cxn ang="T6">
                  <a:pos x="T0" y="T1"/>
                </a:cxn>
                <a:cxn ang="T7">
                  <a:pos x="T2" y="T3"/>
                </a:cxn>
                <a:cxn ang="T8">
                  <a:pos x="T4" y="T5"/>
                </a:cxn>
              </a:cxnLst>
              <a:rect l="T9" t="T10" r="T11" b="T12"/>
              <a:pathLst>
                <a:path w="1588" h="2169">
                  <a:moveTo>
                    <a:pt x="0" y="2169"/>
                  </a:moveTo>
                  <a:cubicBezTo>
                    <a:pt x="162" y="1258"/>
                    <a:pt x="325" y="348"/>
                    <a:pt x="590" y="174"/>
                  </a:cubicBezTo>
                  <a:cubicBezTo>
                    <a:pt x="855" y="0"/>
                    <a:pt x="1221" y="563"/>
                    <a:pt x="1588" y="1126"/>
                  </a:cubicBezTo>
                </a:path>
              </a:pathLst>
            </a:cu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1" name="Freeform 24"/>
            <p:cNvSpPr>
              <a:spLocks/>
            </p:cNvSpPr>
            <p:nvPr/>
          </p:nvSpPr>
          <p:spPr bwMode="auto">
            <a:xfrm>
              <a:off x="1763713" y="2782888"/>
              <a:ext cx="5545137" cy="3336925"/>
            </a:xfrm>
            <a:custGeom>
              <a:avLst/>
              <a:gdLst>
                <a:gd name="T0" fmla="*/ 0 w 3448"/>
                <a:gd name="T1" fmla="*/ 2147483647 h 2102"/>
                <a:gd name="T2" fmla="*/ 2147483647 w 3448"/>
                <a:gd name="T3" fmla="*/ 2147483647 h 2102"/>
                <a:gd name="T4" fmla="*/ 2147483647 w 3448"/>
                <a:gd name="T5" fmla="*/ 2147483647 h 2102"/>
                <a:gd name="T6" fmla="*/ 0 60000 65536"/>
                <a:gd name="T7" fmla="*/ 0 60000 65536"/>
                <a:gd name="T8" fmla="*/ 0 60000 65536"/>
                <a:gd name="T9" fmla="*/ 0 w 3448"/>
                <a:gd name="T10" fmla="*/ 0 h 2102"/>
                <a:gd name="T11" fmla="*/ 3448 w 3448"/>
                <a:gd name="T12" fmla="*/ 2102 h 2102"/>
              </a:gdLst>
              <a:ahLst/>
              <a:cxnLst>
                <a:cxn ang="T6">
                  <a:pos x="T0" y="T1"/>
                </a:cxn>
                <a:cxn ang="T7">
                  <a:pos x="T2" y="T3"/>
                </a:cxn>
                <a:cxn ang="T8">
                  <a:pos x="T4" y="T5"/>
                </a:cxn>
              </a:cxnLst>
              <a:rect l="T9" t="T10" r="T11" b="T12"/>
              <a:pathLst>
                <a:path w="3448" h="2102">
                  <a:moveTo>
                    <a:pt x="0" y="2102"/>
                  </a:moveTo>
                  <a:cubicBezTo>
                    <a:pt x="665" y="1338"/>
                    <a:pt x="1330" y="574"/>
                    <a:pt x="1905" y="287"/>
                  </a:cubicBezTo>
                  <a:cubicBezTo>
                    <a:pt x="2480" y="0"/>
                    <a:pt x="2964" y="189"/>
                    <a:pt x="3448" y="378"/>
                  </a:cubicBezTo>
                </a:path>
              </a:pathLst>
            </a:cu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2" name="Freeform 25"/>
            <p:cNvSpPr>
              <a:spLocks/>
            </p:cNvSpPr>
            <p:nvPr/>
          </p:nvSpPr>
          <p:spPr bwMode="auto">
            <a:xfrm>
              <a:off x="1763713" y="4087813"/>
              <a:ext cx="5665787" cy="2014537"/>
            </a:xfrm>
            <a:custGeom>
              <a:avLst/>
              <a:gdLst>
                <a:gd name="T0" fmla="*/ 0 w 4627"/>
                <a:gd name="T1" fmla="*/ 2147483647 h 1269"/>
                <a:gd name="T2" fmla="*/ 2147483647 w 4627"/>
                <a:gd name="T3" fmla="*/ 2147483647 h 1269"/>
                <a:gd name="T4" fmla="*/ 2147483647 w 4627"/>
                <a:gd name="T5" fmla="*/ 2147483647 h 1269"/>
                <a:gd name="T6" fmla="*/ 0 60000 65536"/>
                <a:gd name="T7" fmla="*/ 0 60000 65536"/>
                <a:gd name="T8" fmla="*/ 0 60000 65536"/>
                <a:gd name="T9" fmla="*/ 0 w 4627"/>
                <a:gd name="T10" fmla="*/ 0 h 1269"/>
                <a:gd name="T11" fmla="*/ 4627 w 4627"/>
                <a:gd name="T12" fmla="*/ 1269 h 1269"/>
              </a:gdLst>
              <a:ahLst/>
              <a:cxnLst>
                <a:cxn ang="T6">
                  <a:pos x="T0" y="T1"/>
                </a:cxn>
                <a:cxn ang="T7">
                  <a:pos x="T2" y="T3"/>
                </a:cxn>
                <a:cxn ang="T8">
                  <a:pos x="T4" y="T5"/>
                </a:cxn>
              </a:cxnLst>
              <a:rect l="T9" t="T10" r="T11" b="T12"/>
              <a:pathLst>
                <a:path w="4627" h="1269">
                  <a:moveTo>
                    <a:pt x="0" y="1269"/>
                  </a:moveTo>
                  <a:cubicBezTo>
                    <a:pt x="1451" y="815"/>
                    <a:pt x="2903" y="362"/>
                    <a:pt x="3674" y="181"/>
                  </a:cubicBezTo>
                  <a:cubicBezTo>
                    <a:pt x="4445" y="0"/>
                    <a:pt x="4483" y="181"/>
                    <a:pt x="4627" y="18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3" name="Text Box 26"/>
            <p:cNvSpPr txBox="1">
              <a:spLocks noChangeArrowheads="1"/>
            </p:cNvSpPr>
            <p:nvPr/>
          </p:nvSpPr>
          <p:spPr bwMode="auto">
            <a:xfrm>
              <a:off x="6567488" y="6134100"/>
              <a:ext cx="873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a:t>Zaman</a:t>
              </a:r>
            </a:p>
          </p:txBody>
        </p:sp>
      </p:grpSp>
    </p:spTree>
    <p:extLst>
      <p:ext uri="{BB962C8B-B14F-4D97-AF65-F5344CB8AC3E}">
        <p14:creationId xmlns:p14="http://schemas.microsoft.com/office/powerpoint/2010/main" val="3199339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smtClean="0">
                <a:latin typeface="+mn-lt"/>
                <a:ea typeface="+mn-ea"/>
                <a:cs typeface="+mn-cs"/>
              </a:rPr>
              <a:t>Yaşam Çevrim Kavramı</a:t>
            </a:r>
            <a:br>
              <a:rPr lang="tr-TR" sz="4000" b="1" dirty="0" smtClean="0">
                <a:latin typeface="+mn-lt"/>
                <a:ea typeface="+mn-ea"/>
                <a:cs typeface="+mn-cs"/>
              </a:rPr>
            </a:br>
            <a:r>
              <a:rPr lang="tr-TR" sz="4000" b="1" dirty="0" smtClean="0">
                <a:latin typeface="+mn-lt"/>
                <a:ea typeface="+mn-ea"/>
                <a:cs typeface="+mn-cs"/>
              </a:rPr>
              <a:t>(Ürün Yaşam Eğrisi)</a:t>
            </a:r>
          </a:p>
        </p:txBody>
      </p:sp>
      <p:grpSp>
        <p:nvGrpSpPr>
          <p:cNvPr id="14" name="Grup 13"/>
          <p:cNvGrpSpPr/>
          <p:nvPr/>
        </p:nvGrpSpPr>
        <p:grpSpPr>
          <a:xfrm>
            <a:off x="395288" y="1916832"/>
            <a:ext cx="8224837" cy="4545881"/>
            <a:chOff x="395288" y="1844675"/>
            <a:chExt cx="8224837" cy="4618038"/>
          </a:xfrm>
        </p:grpSpPr>
        <p:sp>
          <p:nvSpPr>
            <p:cNvPr id="15" name="Line 10"/>
            <p:cNvSpPr>
              <a:spLocks noChangeShapeType="1"/>
            </p:cNvSpPr>
            <p:nvPr/>
          </p:nvSpPr>
          <p:spPr bwMode="auto">
            <a:xfrm>
              <a:off x="1763713" y="1844675"/>
              <a:ext cx="0" cy="37449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6" name="Line 11"/>
            <p:cNvSpPr>
              <a:spLocks noChangeShapeType="1"/>
            </p:cNvSpPr>
            <p:nvPr/>
          </p:nvSpPr>
          <p:spPr bwMode="auto">
            <a:xfrm>
              <a:off x="1763713" y="5589588"/>
              <a:ext cx="58324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7" name="Freeform 12"/>
            <p:cNvSpPr>
              <a:spLocks/>
            </p:cNvSpPr>
            <p:nvPr/>
          </p:nvSpPr>
          <p:spPr bwMode="auto">
            <a:xfrm>
              <a:off x="1763713" y="2189163"/>
              <a:ext cx="5400675" cy="3382962"/>
            </a:xfrm>
            <a:custGeom>
              <a:avLst/>
              <a:gdLst>
                <a:gd name="T0" fmla="*/ 0 w 3402"/>
                <a:gd name="T1" fmla="*/ 2147483647 h 2131"/>
                <a:gd name="T2" fmla="*/ 2147483647 w 3402"/>
                <a:gd name="T3" fmla="*/ 2147483647 h 2131"/>
                <a:gd name="T4" fmla="*/ 2147483647 w 3402"/>
                <a:gd name="T5" fmla="*/ 2147483647 h 2131"/>
                <a:gd name="T6" fmla="*/ 2147483647 w 3402"/>
                <a:gd name="T7" fmla="*/ 2147483647 h 2131"/>
                <a:gd name="T8" fmla="*/ 0 60000 65536"/>
                <a:gd name="T9" fmla="*/ 0 60000 65536"/>
                <a:gd name="T10" fmla="*/ 0 60000 65536"/>
                <a:gd name="T11" fmla="*/ 0 60000 65536"/>
                <a:gd name="T12" fmla="*/ 0 w 3402"/>
                <a:gd name="T13" fmla="*/ 0 h 2131"/>
                <a:gd name="T14" fmla="*/ 3402 w 3402"/>
                <a:gd name="T15" fmla="*/ 2131 h 2131"/>
              </a:gdLst>
              <a:ahLst/>
              <a:cxnLst>
                <a:cxn ang="T8">
                  <a:pos x="T0" y="T1"/>
                </a:cxn>
                <a:cxn ang="T9">
                  <a:pos x="T2" y="T3"/>
                </a:cxn>
                <a:cxn ang="T10">
                  <a:pos x="T4" y="T5"/>
                </a:cxn>
                <a:cxn ang="T11">
                  <a:pos x="T6" y="T7"/>
                </a:cxn>
              </a:cxnLst>
              <a:rect l="T12" t="T13" r="T14" b="T15"/>
              <a:pathLst>
                <a:path w="3402" h="2131">
                  <a:moveTo>
                    <a:pt x="0" y="2131"/>
                  </a:moveTo>
                  <a:cubicBezTo>
                    <a:pt x="378" y="1821"/>
                    <a:pt x="756" y="1511"/>
                    <a:pt x="1043" y="1179"/>
                  </a:cubicBezTo>
                  <a:cubicBezTo>
                    <a:pt x="1330" y="847"/>
                    <a:pt x="1331" y="272"/>
                    <a:pt x="1724" y="136"/>
                  </a:cubicBezTo>
                  <a:cubicBezTo>
                    <a:pt x="2117" y="0"/>
                    <a:pt x="3122" y="324"/>
                    <a:pt x="3402" y="362"/>
                  </a:cubicBezTo>
                </a:path>
              </a:pathLst>
            </a:cu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8" name="Line 13"/>
            <p:cNvSpPr>
              <a:spLocks noChangeShapeType="1"/>
            </p:cNvSpPr>
            <p:nvPr/>
          </p:nvSpPr>
          <p:spPr bwMode="auto">
            <a:xfrm>
              <a:off x="3203575" y="54451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 name="Line 14"/>
            <p:cNvSpPr>
              <a:spLocks noChangeShapeType="1"/>
            </p:cNvSpPr>
            <p:nvPr/>
          </p:nvSpPr>
          <p:spPr bwMode="auto">
            <a:xfrm>
              <a:off x="4356100" y="54451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0" name="Line 15"/>
            <p:cNvSpPr>
              <a:spLocks noChangeShapeType="1"/>
            </p:cNvSpPr>
            <p:nvPr/>
          </p:nvSpPr>
          <p:spPr bwMode="auto">
            <a:xfrm>
              <a:off x="5508625" y="54451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21" name="Line 16"/>
            <p:cNvSpPr>
              <a:spLocks noChangeShapeType="1"/>
            </p:cNvSpPr>
            <p:nvPr/>
          </p:nvSpPr>
          <p:spPr bwMode="auto">
            <a:xfrm flipV="1">
              <a:off x="3203575" y="1916113"/>
              <a:ext cx="0" cy="37449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22" name="Line 17"/>
            <p:cNvSpPr>
              <a:spLocks noChangeShapeType="1"/>
            </p:cNvSpPr>
            <p:nvPr/>
          </p:nvSpPr>
          <p:spPr bwMode="auto">
            <a:xfrm flipV="1">
              <a:off x="4356100" y="1916113"/>
              <a:ext cx="0" cy="37449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23" name="Line 18"/>
            <p:cNvSpPr>
              <a:spLocks noChangeShapeType="1"/>
            </p:cNvSpPr>
            <p:nvPr/>
          </p:nvSpPr>
          <p:spPr bwMode="auto">
            <a:xfrm flipV="1">
              <a:off x="5508625" y="1844675"/>
              <a:ext cx="0" cy="37449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24" name="Freeform 19"/>
            <p:cNvSpPr>
              <a:spLocks/>
            </p:cNvSpPr>
            <p:nvPr/>
          </p:nvSpPr>
          <p:spPr bwMode="auto">
            <a:xfrm>
              <a:off x="1763713" y="2540000"/>
              <a:ext cx="5616575" cy="2976563"/>
            </a:xfrm>
            <a:custGeom>
              <a:avLst/>
              <a:gdLst>
                <a:gd name="T0" fmla="*/ 0 w 3538"/>
                <a:gd name="T1" fmla="*/ 2147483647 h 1875"/>
                <a:gd name="T2" fmla="*/ 2147483647 w 3538"/>
                <a:gd name="T3" fmla="*/ 2147483647 h 1875"/>
                <a:gd name="T4" fmla="*/ 2147483647 w 3538"/>
                <a:gd name="T5" fmla="*/ 2147483647 h 1875"/>
                <a:gd name="T6" fmla="*/ 2147483647 w 3538"/>
                <a:gd name="T7" fmla="*/ 2147483647 h 1875"/>
                <a:gd name="T8" fmla="*/ 0 60000 65536"/>
                <a:gd name="T9" fmla="*/ 0 60000 65536"/>
                <a:gd name="T10" fmla="*/ 0 60000 65536"/>
                <a:gd name="T11" fmla="*/ 0 60000 65536"/>
                <a:gd name="T12" fmla="*/ 0 w 3538"/>
                <a:gd name="T13" fmla="*/ 0 h 1875"/>
                <a:gd name="T14" fmla="*/ 3538 w 3538"/>
                <a:gd name="T15" fmla="*/ 1875 h 1875"/>
              </a:gdLst>
              <a:ahLst/>
              <a:cxnLst>
                <a:cxn ang="T8">
                  <a:pos x="T0" y="T1"/>
                </a:cxn>
                <a:cxn ang="T9">
                  <a:pos x="T2" y="T3"/>
                </a:cxn>
                <a:cxn ang="T10">
                  <a:pos x="T4" y="T5"/>
                </a:cxn>
                <a:cxn ang="T11">
                  <a:pos x="T6" y="T7"/>
                </a:cxn>
              </a:cxnLst>
              <a:rect l="T12" t="T13" r="T14" b="T15"/>
              <a:pathLst>
                <a:path w="3538" h="1875">
                  <a:moveTo>
                    <a:pt x="0" y="1875"/>
                  </a:moveTo>
                  <a:cubicBezTo>
                    <a:pt x="75" y="1043"/>
                    <a:pt x="151" y="212"/>
                    <a:pt x="544" y="106"/>
                  </a:cubicBezTo>
                  <a:cubicBezTo>
                    <a:pt x="937" y="0"/>
                    <a:pt x="1860" y="1021"/>
                    <a:pt x="2359" y="1240"/>
                  </a:cubicBezTo>
                  <a:cubicBezTo>
                    <a:pt x="2858" y="1459"/>
                    <a:pt x="3342" y="1392"/>
                    <a:pt x="3538" y="1422"/>
                  </a:cubicBezTo>
                </a:path>
              </a:pathLst>
            </a:custGeom>
            <a:noFill/>
            <a:ln w="9525">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 name="Freeform 20"/>
            <p:cNvSpPr>
              <a:spLocks/>
            </p:cNvSpPr>
            <p:nvPr/>
          </p:nvSpPr>
          <p:spPr bwMode="auto">
            <a:xfrm>
              <a:off x="1763713" y="3044825"/>
              <a:ext cx="5688012" cy="3300413"/>
            </a:xfrm>
            <a:custGeom>
              <a:avLst/>
              <a:gdLst>
                <a:gd name="T0" fmla="*/ 0 w 3583"/>
                <a:gd name="T1" fmla="*/ 2147483647 h 2079"/>
                <a:gd name="T2" fmla="*/ 2147483647 w 3583"/>
                <a:gd name="T3" fmla="*/ 2147483647 h 2079"/>
                <a:gd name="T4" fmla="*/ 2147483647 w 3583"/>
                <a:gd name="T5" fmla="*/ 2147483647 h 2079"/>
                <a:gd name="T6" fmla="*/ 2147483647 w 3583"/>
                <a:gd name="T7" fmla="*/ 2147483647 h 2079"/>
                <a:gd name="T8" fmla="*/ 2147483647 w 3583"/>
                <a:gd name="T9" fmla="*/ 2147483647 h 2079"/>
                <a:gd name="T10" fmla="*/ 0 60000 65536"/>
                <a:gd name="T11" fmla="*/ 0 60000 65536"/>
                <a:gd name="T12" fmla="*/ 0 60000 65536"/>
                <a:gd name="T13" fmla="*/ 0 60000 65536"/>
                <a:gd name="T14" fmla="*/ 0 60000 65536"/>
                <a:gd name="T15" fmla="*/ 0 w 3583"/>
                <a:gd name="T16" fmla="*/ 0 h 2079"/>
                <a:gd name="T17" fmla="*/ 3583 w 3583"/>
                <a:gd name="T18" fmla="*/ 2079 h 2079"/>
              </a:gdLst>
              <a:ahLst/>
              <a:cxnLst>
                <a:cxn ang="T10">
                  <a:pos x="T0" y="T1"/>
                </a:cxn>
                <a:cxn ang="T11">
                  <a:pos x="T2" y="T3"/>
                </a:cxn>
                <a:cxn ang="T12">
                  <a:pos x="T4" y="T5"/>
                </a:cxn>
                <a:cxn ang="T13">
                  <a:pos x="T6" y="T7"/>
                </a:cxn>
                <a:cxn ang="T14">
                  <a:pos x="T8" y="T9"/>
                </a:cxn>
              </a:cxnLst>
              <a:rect l="T15" t="T16" r="T17" b="T18"/>
              <a:pathLst>
                <a:path w="3583" h="2079">
                  <a:moveTo>
                    <a:pt x="0" y="1603"/>
                  </a:moveTo>
                  <a:cubicBezTo>
                    <a:pt x="15" y="1841"/>
                    <a:pt x="30" y="2079"/>
                    <a:pt x="363" y="1920"/>
                  </a:cubicBezTo>
                  <a:cubicBezTo>
                    <a:pt x="696" y="1761"/>
                    <a:pt x="1603" y="967"/>
                    <a:pt x="1996" y="650"/>
                  </a:cubicBezTo>
                  <a:cubicBezTo>
                    <a:pt x="2389" y="333"/>
                    <a:pt x="2458" y="30"/>
                    <a:pt x="2722" y="15"/>
                  </a:cubicBezTo>
                  <a:cubicBezTo>
                    <a:pt x="2986" y="0"/>
                    <a:pt x="3439" y="469"/>
                    <a:pt x="3583" y="560"/>
                  </a:cubicBezTo>
                </a:path>
              </a:pathLst>
            </a:custGeom>
            <a:noFill/>
            <a:ln w="9525">
              <a:solidFill>
                <a:srgbClr val="FF33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4" name="Text Box 21"/>
            <p:cNvSpPr txBox="1">
              <a:spLocks noChangeArrowheads="1"/>
            </p:cNvSpPr>
            <p:nvPr/>
          </p:nvSpPr>
          <p:spPr bwMode="auto">
            <a:xfrm rot="16200000">
              <a:off x="21431" y="3602151"/>
              <a:ext cx="2701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a:t>Satış, Maliyet, Nakit Akışı</a:t>
              </a:r>
            </a:p>
          </p:txBody>
        </p:sp>
        <p:sp>
          <p:nvSpPr>
            <p:cNvPr id="35" name="Text Box 22"/>
            <p:cNvSpPr txBox="1">
              <a:spLocks noChangeArrowheads="1"/>
            </p:cNvSpPr>
            <p:nvPr/>
          </p:nvSpPr>
          <p:spPr bwMode="auto">
            <a:xfrm>
              <a:off x="2041525" y="6092825"/>
              <a:ext cx="110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a:t>Tanıtma</a:t>
              </a:r>
            </a:p>
          </p:txBody>
        </p:sp>
        <p:sp>
          <p:nvSpPr>
            <p:cNvPr id="36" name="Text Box 23"/>
            <p:cNvSpPr txBox="1">
              <a:spLocks noChangeArrowheads="1"/>
            </p:cNvSpPr>
            <p:nvPr/>
          </p:nvSpPr>
          <p:spPr bwMode="auto">
            <a:xfrm>
              <a:off x="3276600" y="6092825"/>
              <a:ext cx="111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a:t>Gelişme</a:t>
              </a:r>
            </a:p>
          </p:txBody>
        </p:sp>
        <p:sp>
          <p:nvSpPr>
            <p:cNvPr id="37" name="Text Box 24"/>
            <p:cNvSpPr txBox="1">
              <a:spLocks noChangeArrowheads="1"/>
            </p:cNvSpPr>
            <p:nvPr/>
          </p:nvSpPr>
          <p:spPr bwMode="auto">
            <a:xfrm>
              <a:off x="4427538" y="6092825"/>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a:t>Olgunluk</a:t>
              </a:r>
            </a:p>
          </p:txBody>
        </p:sp>
        <p:sp>
          <p:nvSpPr>
            <p:cNvPr id="38" name="Text Box 25"/>
            <p:cNvSpPr txBox="1">
              <a:spLocks noChangeArrowheads="1"/>
            </p:cNvSpPr>
            <p:nvPr/>
          </p:nvSpPr>
          <p:spPr bwMode="auto">
            <a:xfrm>
              <a:off x="5700713" y="6092825"/>
              <a:ext cx="122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a:t>Gerileme</a:t>
              </a:r>
            </a:p>
          </p:txBody>
        </p:sp>
        <p:sp>
          <p:nvSpPr>
            <p:cNvPr id="39" name="Text Box 26"/>
            <p:cNvSpPr txBox="1">
              <a:spLocks noChangeArrowheads="1"/>
            </p:cNvSpPr>
            <p:nvPr/>
          </p:nvSpPr>
          <p:spPr bwMode="auto">
            <a:xfrm>
              <a:off x="7359650" y="4502150"/>
              <a:ext cx="12604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z="1400" b="1"/>
                <a:t>Geliştirme/ </a:t>
              </a:r>
            </a:p>
            <a:p>
              <a:pPr eaLnBrk="1" hangingPunct="1"/>
              <a:r>
                <a:rPr lang="tr-TR" altLang="tr-TR" sz="1400" b="1"/>
                <a:t>Üretim</a:t>
              </a:r>
            </a:p>
            <a:p>
              <a:pPr eaLnBrk="1" hangingPunct="1"/>
              <a:r>
                <a:rPr lang="tr-TR" altLang="tr-TR" sz="1400" b="1"/>
                <a:t>Maliyeti</a:t>
              </a:r>
            </a:p>
          </p:txBody>
        </p:sp>
        <p:sp>
          <p:nvSpPr>
            <p:cNvPr id="40" name="Text Box 27"/>
            <p:cNvSpPr txBox="1">
              <a:spLocks noChangeArrowheads="1"/>
            </p:cNvSpPr>
            <p:nvPr/>
          </p:nvSpPr>
          <p:spPr bwMode="auto">
            <a:xfrm>
              <a:off x="7380288" y="3573463"/>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z="1400" b="1"/>
                <a:t>Nakit Akışı</a:t>
              </a:r>
            </a:p>
          </p:txBody>
        </p:sp>
        <p:sp>
          <p:nvSpPr>
            <p:cNvPr id="41" name="Text Box 28"/>
            <p:cNvSpPr txBox="1">
              <a:spLocks noChangeArrowheads="1"/>
            </p:cNvSpPr>
            <p:nvPr/>
          </p:nvSpPr>
          <p:spPr bwMode="auto">
            <a:xfrm>
              <a:off x="7092950" y="2349500"/>
              <a:ext cx="1154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z="1400" b="1"/>
                <a:t>Satış Geliri</a:t>
              </a:r>
            </a:p>
          </p:txBody>
        </p:sp>
        <p:sp>
          <p:nvSpPr>
            <p:cNvPr id="42" name="Text Box 29"/>
            <p:cNvSpPr txBox="1">
              <a:spLocks noChangeArrowheads="1"/>
            </p:cNvSpPr>
            <p:nvPr/>
          </p:nvSpPr>
          <p:spPr bwMode="auto">
            <a:xfrm>
              <a:off x="395288" y="5661025"/>
              <a:ext cx="12017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z="1000"/>
                <a:t>Negatif Nakit Akışı</a:t>
              </a:r>
            </a:p>
          </p:txBody>
        </p:sp>
        <p:sp>
          <p:nvSpPr>
            <p:cNvPr id="43" name="Text Box 30"/>
            <p:cNvSpPr txBox="1">
              <a:spLocks noChangeArrowheads="1"/>
            </p:cNvSpPr>
            <p:nvPr/>
          </p:nvSpPr>
          <p:spPr bwMode="auto">
            <a:xfrm>
              <a:off x="3286125" y="4286250"/>
              <a:ext cx="803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z="1000"/>
                <a:t> Nakit Akışı</a:t>
              </a:r>
            </a:p>
          </p:txBody>
        </p:sp>
        <p:sp>
          <p:nvSpPr>
            <p:cNvPr id="44" name="Text Box 31"/>
            <p:cNvSpPr txBox="1">
              <a:spLocks noChangeArrowheads="1"/>
            </p:cNvSpPr>
            <p:nvPr/>
          </p:nvSpPr>
          <p:spPr bwMode="auto">
            <a:xfrm>
              <a:off x="5724525" y="4005263"/>
              <a:ext cx="404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z="1000"/>
                <a:t>Kâr</a:t>
              </a:r>
            </a:p>
          </p:txBody>
        </p:sp>
        <p:sp>
          <p:nvSpPr>
            <p:cNvPr id="45" name="Line 32"/>
            <p:cNvSpPr>
              <a:spLocks noChangeShapeType="1"/>
            </p:cNvSpPr>
            <p:nvPr/>
          </p:nvSpPr>
          <p:spPr bwMode="auto">
            <a:xfrm>
              <a:off x="3714750" y="4572000"/>
              <a:ext cx="2159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6" name="Line 33"/>
            <p:cNvSpPr>
              <a:spLocks noChangeShapeType="1"/>
            </p:cNvSpPr>
            <p:nvPr/>
          </p:nvSpPr>
          <p:spPr bwMode="auto">
            <a:xfrm>
              <a:off x="1619250" y="5805488"/>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spTree>
    <p:extLst>
      <p:ext uri="{BB962C8B-B14F-4D97-AF65-F5344CB8AC3E}">
        <p14:creationId xmlns:p14="http://schemas.microsoft.com/office/powerpoint/2010/main" val="2275915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a:t>Yaşam Çevrim Kavramı</a:t>
            </a:r>
            <a:br>
              <a:rPr lang="tr-TR" sz="4000" b="1" dirty="0"/>
            </a:br>
            <a:r>
              <a:rPr lang="tr-TR" sz="4000" b="1" dirty="0"/>
              <a:t>(Ürün Yaşam Eğrisi</a:t>
            </a:r>
            <a:r>
              <a:rPr lang="tr-TR" sz="4000" b="1" dirty="0" smtClean="0"/>
              <a:t>) ve Lojistik İlişkisi</a:t>
            </a:r>
            <a:endParaRPr lang="tr-TR" sz="4000" b="1" dirty="0" smtClean="0">
              <a:latin typeface="+mn-lt"/>
              <a:ea typeface="+mn-ea"/>
              <a:cs typeface="+mn-cs"/>
            </a:endParaRPr>
          </a:p>
        </p:txBody>
      </p:sp>
      <p:sp>
        <p:nvSpPr>
          <p:cNvPr id="11" name="10 İçerik Yer Tutucusu"/>
          <p:cNvSpPr>
            <a:spLocks noGrp="1"/>
          </p:cNvSpPr>
          <p:nvPr>
            <p:ph idx="1"/>
          </p:nvPr>
        </p:nvSpPr>
        <p:spPr/>
        <p:txBody>
          <a:bodyPr anchor="ctr">
            <a:normAutofit lnSpcReduction="10000"/>
          </a:bodyPr>
          <a:lstStyle/>
          <a:p>
            <a:pPr algn="just">
              <a:lnSpc>
                <a:spcPct val="90000"/>
              </a:lnSpc>
            </a:pPr>
            <a:r>
              <a:rPr lang="tr-TR" altLang="tr-TR" sz="2400" dirty="0"/>
              <a:t>Tanıtma Aşaması:</a:t>
            </a:r>
          </a:p>
          <a:p>
            <a:pPr algn="just">
              <a:lnSpc>
                <a:spcPct val="90000"/>
              </a:lnSpc>
            </a:pPr>
            <a:endParaRPr lang="tr-TR" altLang="tr-TR" sz="2400" dirty="0"/>
          </a:p>
          <a:p>
            <a:pPr lvl="1" algn="just">
              <a:lnSpc>
                <a:spcPct val="90000"/>
              </a:lnSpc>
            </a:pPr>
            <a:r>
              <a:rPr lang="tr-TR" altLang="tr-TR" sz="2000" dirty="0"/>
              <a:t>Yüksek Ulaşılabilirlik</a:t>
            </a:r>
          </a:p>
          <a:p>
            <a:pPr lvl="1" algn="just">
              <a:lnSpc>
                <a:spcPct val="90000"/>
              </a:lnSpc>
            </a:pPr>
            <a:r>
              <a:rPr lang="tr-TR" altLang="tr-TR" sz="2000" dirty="0"/>
              <a:t>Yüksek Lojistik Esneklik</a:t>
            </a:r>
          </a:p>
          <a:p>
            <a:pPr lvl="1" algn="just">
              <a:lnSpc>
                <a:spcPct val="90000"/>
              </a:lnSpc>
            </a:pPr>
            <a:endParaRPr lang="tr-TR" altLang="tr-TR" sz="2000" dirty="0"/>
          </a:p>
          <a:p>
            <a:pPr lvl="1" algn="just">
              <a:lnSpc>
                <a:spcPct val="90000"/>
              </a:lnSpc>
            </a:pPr>
            <a:r>
              <a:rPr lang="tr-TR" altLang="tr-TR" sz="2000" dirty="0"/>
              <a:t>Yüksek miktarda stok tutulur.</a:t>
            </a:r>
          </a:p>
          <a:p>
            <a:pPr lvl="1" algn="just">
              <a:lnSpc>
                <a:spcPct val="90000"/>
              </a:lnSpc>
            </a:pPr>
            <a:r>
              <a:rPr lang="tr-TR" altLang="tr-TR" sz="2000" dirty="0"/>
              <a:t>Geçmişe yönelik veri olmaması nedeniyle geleceğe yönelik tahmin yapılması zordur.</a:t>
            </a:r>
          </a:p>
          <a:p>
            <a:pPr lvl="1" algn="just">
              <a:lnSpc>
                <a:spcPct val="90000"/>
              </a:lnSpc>
            </a:pPr>
            <a:r>
              <a:rPr lang="tr-TR" altLang="tr-TR" sz="2000" dirty="0"/>
              <a:t>Depolama yapabilmek için perakendecilere, toptancılara ve depo sahiplerine yönelik ek maliyetlere katlanılır.</a:t>
            </a:r>
          </a:p>
          <a:p>
            <a:pPr lvl="1" algn="just">
              <a:lnSpc>
                <a:spcPct val="90000"/>
              </a:lnSpc>
            </a:pPr>
            <a:r>
              <a:rPr lang="tr-TR" altLang="tr-TR" sz="2000" dirty="0"/>
              <a:t>Pazar payı az olduğundan, taşıma miktarı az ve düzensizdir.</a:t>
            </a:r>
          </a:p>
          <a:p>
            <a:pPr lvl="1" algn="just">
              <a:lnSpc>
                <a:spcPct val="90000"/>
              </a:lnSpc>
            </a:pPr>
            <a:endParaRPr lang="tr-TR" altLang="tr-TR" sz="2000" dirty="0"/>
          </a:p>
          <a:p>
            <a:pPr lvl="1" algn="just">
              <a:lnSpc>
                <a:spcPct val="90000"/>
              </a:lnSpc>
            </a:pPr>
            <a:r>
              <a:rPr lang="tr-TR" altLang="tr-TR" sz="2000" dirty="0"/>
              <a:t>Bütünsel pazarlama açısından lojistik en önemli ve maliyeti en yüksek yetkinliklerden birisidir. </a:t>
            </a:r>
          </a:p>
        </p:txBody>
      </p:sp>
    </p:spTree>
    <p:extLst>
      <p:ext uri="{BB962C8B-B14F-4D97-AF65-F5344CB8AC3E}">
        <p14:creationId xmlns:p14="http://schemas.microsoft.com/office/powerpoint/2010/main" val="1119128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a:t>Yaşam Çevrim Kavramı</a:t>
            </a:r>
            <a:br>
              <a:rPr lang="tr-TR" sz="4000" b="1" dirty="0"/>
            </a:br>
            <a:r>
              <a:rPr lang="tr-TR" sz="4000" b="1" dirty="0"/>
              <a:t>(Ürün Yaşam Eğrisi</a:t>
            </a:r>
            <a:r>
              <a:rPr lang="tr-TR" sz="4000" b="1" dirty="0" smtClean="0"/>
              <a:t>) ve Lojistik İlişkisi</a:t>
            </a:r>
            <a:endParaRPr lang="tr-TR" sz="4000" b="1" dirty="0" smtClean="0">
              <a:latin typeface="+mn-lt"/>
              <a:ea typeface="+mn-ea"/>
              <a:cs typeface="+mn-cs"/>
            </a:endParaRPr>
          </a:p>
        </p:txBody>
      </p:sp>
      <p:sp>
        <p:nvSpPr>
          <p:cNvPr id="11" name="10 İçerik Yer Tutucusu"/>
          <p:cNvSpPr>
            <a:spLocks noGrp="1"/>
          </p:cNvSpPr>
          <p:nvPr>
            <p:ph idx="1"/>
          </p:nvPr>
        </p:nvSpPr>
        <p:spPr/>
        <p:txBody>
          <a:bodyPr anchor="ctr">
            <a:normAutofit lnSpcReduction="10000"/>
          </a:bodyPr>
          <a:lstStyle/>
          <a:p>
            <a:pPr algn="just">
              <a:lnSpc>
                <a:spcPct val="90000"/>
              </a:lnSpc>
            </a:pPr>
            <a:r>
              <a:rPr lang="tr-TR" altLang="tr-TR" sz="2400" dirty="0"/>
              <a:t>Tanıtma Aşaması:</a:t>
            </a:r>
          </a:p>
          <a:p>
            <a:pPr algn="just">
              <a:lnSpc>
                <a:spcPct val="90000"/>
              </a:lnSpc>
            </a:pPr>
            <a:endParaRPr lang="tr-TR" altLang="tr-TR" sz="2400" dirty="0"/>
          </a:p>
          <a:p>
            <a:pPr lvl="1" algn="just">
              <a:lnSpc>
                <a:spcPct val="90000"/>
              </a:lnSpc>
            </a:pPr>
            <a:r>
              <a:rPr lang="tr-TR" altLang="tr-TR" sz="2000" dirty="0"/>
              <a:t>Geçmiş büyüme ürün hattı önceliklidir.</a:t>
            </a:r>
          </a:p>
          <a:p>
            <a:pPr lvl="1" algn="just">
              <a:lnSpc>
                <a:spcPct val="90000"/>
              </a:lnSpc>
            </a:pPr>
            <a:r>
              <a:rPr lang="tr-TR" altLang="tr-TR" sz="2000" dirty="0"/>
              <a:t>Geleceğe yönelik büyüme yeni ürün/hizmet tasarımı gerektirir.</a:t>
            </a:r>
          </a:p>
          <a:p>
            <a:pPr lvl="1" algn="just">
              <a:lnSpc>
                <a:spcPct val="90000"/>
              </a:lnSpc>
            </a:pPr>
            <a:endParaRPr lang="tr-TR" altLang="tr-TR" sz="2000" dirty="0"/>
          </a:p>
          <a:p>
            <a:pPr lvl="1" algn="just">
              <a:lnSpc>
                <a:spcPct val="90000"/>
              </a:lnSpc>
            </a:pPr>
            <a:r>
              <a:rPr lang="tr-TR" altLang="tr-TR" sz="2000" dirty="0"/>
              <a:t>Lojistik işletmeleri açısından bu durum, lojistik sistemlerin, geliştirilecek yeni ürün/hizmetleri taşımaya hizmet edecek biçimde yeni taşıma, depolama, paketleme, vb. araçlar açısından tasarlanmasını zorunlu kılar. Örneğin, soğuk taşıma yapabilen araçlar, </a:t>
            </a:r>
          </a:p>
          <a:p>
            <a:pPr lvl="1" algn="just">
              <a:lnSpc>
                <a:spcPct val="90000"/>
              </a:lnSpc>
            </a:pPr>
            <a:endParaRPr lang="tr-TR" altLang="tr-TR" sz="2000" dirty="0"/>
          </a:p>
          <a:p>
            <a:pPr lvl="1" algn="just">
              <a:lnSpc>
                <a:spcPct val="90000"/>
              </a:lnSpc>
            </a:pPr>
            <a:r>
              <a:rPr lang="tr-TR" altLang="tr-TR" sz="2000" dirty="0"/>
              <a:t>Farklı pazarlara farklı dağıtım kanalları ile giriş, taşıma konsolidasyonu açısından önemlidir.</a:t>
            </a:r>
          </a:p>
          <a:p>
            <a:pPr lvl="1" algn="just">
              <a:lnSpc>
                <a:spcPct val="90000"/>
              </a:lnSpc>
            </a:pPr>
            <a:endParaRPr lang="tr-TR" altLang="tr-TR" sz="2000" dirty="0"/>
          </a:p>
          <a:p>
            <a:pPr lvl="1" algn="just">
              <a:lnSpc>
                <a:spcPct val="90000"/>
              </a:lnSpc>
            </a:pPr>
            <a:r>
              <a:rPr lang="tr-TR" altLang="tr-TR" sz="2000" dirty="0"/>
              <a:t>Yeni ürünlerin çok azı başarılı olur ve lojistik maliyetlerin geri döndürülememesi büyük problemler yaratır.</a:t>
            </a:r>
          </a:p>
        </p:txBody>
      </p:sp>
    </p:spTree>
    <p:extLst>
      <p:ext uri="{BB962C8B-B14F-4D97-AF65-F5344CB8AC3E}">
        <p14:creationId xmlns:p14="http://schemas.microsoft.com/office/powerpoint/2010/main" val="476122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a:t>Yaşam Çevrim Kavramı</a:t>
            </a:r>
            <a:br>
              <a:rPr lang="tr-TR" sz="4000" b="1" dirty="0"/>
            </a:br>
            <a:r>
              <a:rPr lang="tr-TR" sz="4000" b="1" dirty="0"/>
              <a:t>(Ürün Yaşam Eğrisi</a:t>
            </a:r>
            <a:r>
              <a:rPr lang="tr-TR" sz="4000" b="1" dirty="0" smtClean="0"/>
              <a:t>) ve Lojistik İlişkisi</a:t>
            </a:r>
            <a:endParaRPr lang="tr-TR" sz="4000" b="1" dirty="0" smtClean="0">
              <a:latin typeface="+mn-lt"/>
              <a:ea typeface="+mn-ea"/>
              <a:cs typeface="+mn-cs"/>
            </a:endParaRPr>
          </a:p>
        </p:txBody>
      </p:sp>
      <p:sp>
        <p:nvSpPr>
          <p:cNvPr id="11" name="10 İçerik Yer Tutucusu"/>
          <p:cNvSpPr>
            <a:spLocks noGrp="1"/>
          </p:cNvSpPr>
          <p:nvPr>
            <p:ph idx="1"/>
          </p:nvPr>
        </p:nvSpPr>
        <p:spPr/>
        <p:txBody>
          <a:bodyPr anchor="ctr">
            <a:normAutofit lnSpcReduction="10000"/>
          </a:bodyPr>
          <a:lstStyle/>
          <a:p>
            <a:pPr algn="just">
              <a:lnSpc>
                <a:spcPct val="90000"/>
              </a:lnSpc>
            </a:pPr>
            <a:r>
              <a:rPr lang="tr-TR" altLang="tr-TR" sz="2400" dirty="0"/>
              <a:t>Büyüme Aşaması:</a:t>
            </a:r>
          </a:p>
          <a:p>
            <a:pPr algn="just">
              <a:lnSpc>
                <a:spcPct val="90000"/>
              </a:lnSpc>
            </a:pPr>
            <a:endParaRPr lang="tr-TR" altLang="tr-TR" sz="2400" dirty="0"/>
          </a:p>
          <a:p>
            <a:pPr lvl="1" algn="just">
              <a:lnSpc>
                <a:spcPct val="90000"/>
              </a:lnSpc>
            </a:pPr>
            <a:r>
              <a:rPr lang="tr-TR" altLang="tr-TR" sz="2000" dirty="0"/>
              <a:t>Satışlar tahmin edilebilir biçime gelir.</a:t>
            </a:r>
          </a:p>
          <a:p>
            <a:pPr lvl="1" algn="just">
              <a:lnSpc>
                <a:spcPct val="90000"/>
              </a:lnSpc>
            </a:pPr>
            <a:r>
              <a:rPr lang="tr-TR" altLang="tr-TR" sz="2000" dirty="0"/>
              <a:t>Lojistik bakış açısı, ‘neye mal olursa </a:t>
            </a:r>
            <a:r>
              <a:rPr lang="tr-TR" altLang="tr-TR" sz="2000" dirty="0" err="1"/>
              <a:t>olsundan</a:t>
            </a:r>
            <a:r>
              <a:rPr lang="tr-TR" altLang="tr-TR" sz="2000" dirty="0"/>
              <a:t>’, daha dengeli bir hizmet/maliyete doğru kayar.</a:t>
            </a:r>
          </a:p>
          <a:p>
            <a:pPr lvl="1" algn="just">
              <a:lnSpc>
                <a:spcPct val="90000"/>
              </a:lnSpc>
            </a:pPr>
            <a:endParaRPr lang="tr-TR" altLang="tr-TR" sz="2000" dirty="0"/>
          </a:p>
          <a:p>
            <a:pPr lvl="1" algn="just">
              <a:lnSpc>
                <a:spcPct val="90000"/>
              </a:lnSpc>
            </a:pPr>
            <a:r>
              <a:rPr lang="tr-TR" altLang="tr-TR" sz="2000" dirty="0"/>
              <a:t>Müşteri hizmetleri kâr projeksiyonu odaklı hale gelir.</a:t>
            </a:r>
          </a:p>
          <a:p>
            <a:pPr lvl="1" algn="just">
              <a:lnSpc>
                <a:spcPct val="90000"/>
              </a:lnSpc>
            </a:pPr>
            <a:r>
              <a:rPr lang="tr-TR" altLang="tr-TR" sz="2000" dirty="0"/>
              <a:t>Amaç, en kısa sürede, </a:t>
            </a:r>
            <a:r>
              <a:rPr lang="tr-TR" altLang="tr-TR" sz="2000" dirty="0" err="1"/>
              <a:t>başabaş</a:t>
            </a:r>
            <a:r>
              <a:rPr lang="tr-TR" altLang="tr-TR" sz="2000" dirty="0"/>
              <a:t> noktasını yakalamak ve pazarı büyütmektir.</a:t>
            </a:r>
          </a:p>
          <a:p>
            <a:pPr lvl="1" algn="just">
              <a:lnSpc>
                <a:spcPct val="90000"/>
              </a:lnSpc>
            </a:pPr>
            <a:endParaRPr lang="tr-TR" altLang="tr-TR" sz="2000" dirty="0"/>
          </a:p>
          <a:p>
            <a:pPr lvl="1" algn="just">
              <a:lnSpc>
                <a:spcPct val="90000"/>
              </a:lnSpc>
            </a:pPr>
            <a:r>
              <a:rPr lang="tr-TR" altLang="tr-TR" sz="2000" dirty="0"/>
              <a:t>Kanal sayısı az ve açıkça belirtilebilir biçime döner.</a:t>
            </a:r>
          </a:p>
          <a:p>
            <a:pPr lvl="1" algn="just">
              <a:lnSpc>
                <a:spcPct val="90000"/>
              </a:lnSpc>
            </a:pPr>
            <a:endParaRPr lang="tr-TR" altLang="tr-TR" sz="2000" dirty="0"/>
          </a:p>
          <a:p>
            <a:pPr lvl="1" algn="just">
              <a:lnSpc>
                <a:spcPct val="90000"/>
              </a:lnSpc>
            </a:pPr>
            <a:r>
              <a:rPr lang="tr-TR" altLang="tr-TR" sz="2000" dirty="0"/>
              <a:t>Lojistik açısından, taşıma miktar olarak çok, konsolidasyon nedeniyle frekans olarak az ve özel hale gelir.</a:t>
            </a:r>
          </a:p>
        </p:txBody>
      </p:sp>
    </p:spTree>
    <p:extLst>
      <p:ext uri="{BB962C8B-B14F-4D97-AF65-F5344CB8AC3E}">
        <p14:creationId xmlns:p14="http://schemas.microsoft.com/office/powerpoint/2010/main" val="2575508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a:t>Yaşam Çevrim Kavramı</a:t>
            </a:r>
            <a:br>
              <a:rPr lang="tr-TR" sz="4000" b="1" dirty="0"/>
            </a:br>
            <a:r>
              <a:rPr lang="tr-TR" sz="4000" b="1" dirty="0"/>
              <a:t>(Ürün Yaşam Eğrisi</a:t>
            </a:r>
            <a:r>
              <a:rPr lang="tr-TR" sz="4000" b="1" dirty="0" smtClean="0"/>
              <a:t>) ve Lojistik İlişkisi</a:t>
            </a:r>
            <a:endParaRPr lang="tr-TR" sz="4000" b="1" dirty="0" smtClean="0">
              <a:latin typeface="+mn-lt"/>
              <a:ea typeface="+mn-ea"/>
              <a:cs typeface="+mn-cs"/>
            </a:endParaRPr>
          </a:p>
        </p:txBody>
      </p:sp>
      <p:sp>
        <p:nvSpPr>
          <p:cNvPr id="11" name="10 İçerik Yer Tutucusu"/>
          <p:cNvSpPr>
            <a:spLocks noGrp="1"/>
          </p:cNvSpPr>
          <p:nvPr>
            <p:ph idx="1"/>
          </p:nvPr>
        </p:nvSpPr>
        <p:spPr/>
        <p:txBody>
          <a:bodyPr anchor="ctr">
            <a:normAutofit fontScale="92500"/>
          </a:bodyPr>
          <a:lstStyle/>
          <a:p>
            <a:pPr algn="just">
              <a:lnSpc>
                <a:spcPct val="90000"/>
              </a:lnSpc>
            </a:pPr>
            <a:r>
              <a:rPr lang="tr-TR" altLang="tr-TR" sz="2400" dirty="0"/>
              <a:t>Olgunluk Aşaması:</a:t>
            </a:r>
          </a:p>
          <a:p>
            <a:pPr algn="just">
              <a:lnSpc>
                <a:spcPct val="90000"/>
              </a:lnSpc>
            </a:pPr>
            <a:endParaRPr lang="tr-TR" altLang="tr-TR" sz="2400" dirty="0"/>
          </a:p>
          <a:p>
            <a:pPr lvl="1" algn="just">
              <a:lnSpc>
                <a:spcPct val="90000"/>
              </a:lnSpc>
            </a:pPr>
            <a:r>
              <a:rPr lang="tr-TR" altLang="tr-TR" sz="2000" dirty="0"/>
              <a:t>Yoğun rekabet</a:t>
            </a:r>
          </a:p>
          <a:p>
            <a:pPr lvl="1" algn="just">
              <a:lnSpc>
                <a:spcPct val="90000"/>
              </a:lnSpc>
            </a:pPr>
            <a:r>
              <a:rPr lang="tr-TR" altLang="tr-TR" sz="2000" dirty="0" err="1"/>
              <a:t>İkâme</a:t>
            </a:r>
            <a:r>
              <a:rPr lang="tr-TR" altLang="tr-TR" sz="2000" dirty="0"/>
              <a:t> tehlikesi</a:t>
            </a:r>
          </a:p>
          <a:p>
            <a:pPr lvl="1" algn="just">
              <a:lnSpc>
                <a:spcPct val="90000"/>
              </a:lnSpc>
            </a:pPr>
            <a:r>
              <a:rPr lang="tr-TR" altLang="tr-TR" sz="2000" dirty="0"/>
              <a:t>Fiyat ve hizmet düzeltmesi</a:t>
            </a:r>
          </a:p>
          <a:p>
            <a:pPr lvl="1" algn="just">
              <a:lnSpc>
                <a:spcPct val="90000"/>
              </a:lnSpc>
            </a:pPr>
            <a:r>
              <a:rPr lang="tr-TR" altLang="tr-TR" sz="2000" dirty="0"/>
              <a:t>Müşteri bağlılığı gereksinimi</a:t>
            </a:r>
          </a:p>
          <a:p>
            <a:pPr lvl="1" algn="just">
              <a:lnSpc>
                <a:spcPct val="90000"/>
              </a:lnSpc>
            </a:pPr>
            <a:endParaRPr lang="tr-TR" altLang="tr-TR" sz="2000" dirty="0"/>
          </a:p>
          <a:p>
            <a:pPr lvl="1" algn="just">
              <a:lnSpc>
                <a:spcPct val="90000"/>
              </a:lnSpc>
            </a:pPr>
            <a:r>
              <a:rPr lang="tr-TR" altLang="tr-TR" sz="2000" dirty="0"/>
              <a:t>Bu aşamada lojistik hayli seçici ve karmaşık hale gelir. Örneğin, küçük el aletleri üreticisi bir işletme, hem perakendeci, hem toptancı, hem internet üzerinde e-satıcı, hem de zincir mağaza ile uğraşmak zorunda kalabilir. </a:t>
            </a:r>
          </a:p>
          <a:p>
            <a:pPr lvl="1" algn="just">
              <a:lnSpc>
                <a:spcPct val="90000"/>
              </a:lnSpc>
            </a:pPr>
            <a:endParaRPr lang="tr-TR" altLang="tr-TR" sz="2000" dirty="0"/>
          </a:p>
          <a:p>
            <a:pPr lvl="1" algn="just">
              <a:lnSpc>
                <a:spcPct val="90000"/>
              </a:lnSpc>
            </a:pPr>
            <a:r>
              <a:rPr lang="tr-TR" altLang="tr-TR" sz="2000" dirty="0"/>
              <a:t>Çok katlı lojistik faaliyet...</a:t>
            </a:r>
          </a:p>
          <a:p>
            <a:pPr lvl="1" algn="just">
              <a:lnSpc>
                <a:spcPct val="90000"/>
              </a:lnSpc>
            </a:pPr>
            <a:r>
              <a:rPr lang="tr-TR" altLang="tr-TR" sz="2000" dirty="0"/>
              <a:t>Tek bir noktaya az hacim ile teslimat... </a:t>
            </a:r>
          </a:p>
          <a:p>
            <a:pPr lvl="1" algn="just">
              <a:lnSpc>
                <a:spcPct val="90000"/>
              </a:lnSpc>
            </a:pPr>
            <a:r>
              <a:rPr lang="tr-TR" altLang="tr-TR" sz="2000" dirty="0"/>
              <a:t>Tipik sonuç, birim başına daha yüksek maliyet!</a:t>
            </a:r>
          </a:p>
        </p:txBody>
      </p:sp>
    </p:spTree>
    <p:extLst>
      <p:ext uri="{BB962C8B-B14F-4D97-AF65-F5344CB8AC3E}">
        <p14:creationId xmlns:p14="http://schemas.microsoft.com/office/powerpoint/2010/main" val="3614615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a:t>Yaşam Çevrim Kavramı</a:t>
            </a:r>
            <a:br>
              <a:rPr lang="tr-TR" sz="4000" b="1" dirty="0"/>
            </a:br>
            <a:r>
              <a:rPr lang="tr-TR" sz="4000" b="1" dirty="0"/>
              <a:t>(Ürün Yaşam Eğrisi</a:t>
            </a:r>
            <a:r>
              <a:rPr lang="tr-TR" sz="4000" b="1" dirty="0" smtClean="0"/>
              <a:t>) ve Lojistik İlişkisi</a:t>
            </a:r>
            <a:endParaRPr lang="tr-TR" sz="4000" b="1" dirty="0" smtClean="0">
              <a:latin typeface="+mn-lt"/>
              <a:ea typeface="+mn-ea"/>
              <a:cs typeface="+mn-cs"/>
            </a:endParaRPr>
          </a:p>
        </p:txBody>
      </p:sp>
      <p:sp>
        <p:nvSpPr>
          <p:cNvPr id="11" name="10 İçerik Yer Tutucusu"/>
          <p:cNvSpPr>
            <a:spLocks noGrp="1"/>
          </p:cNvSpPr>
          <p:nvPr>
            <p:ph idx="1"/>
          </p:nvPr>
        </p:nvSpPr>
        <p:spPr/>
        <p:txBody>
          <a:bodyPr anchor="ctr">
            <a:normAutofit/>
          </a:bodyPr>
          <a:lstStyle/>
          <a:p>
            <a:pPr algn="just">
              <a:lnSpc>
                <a:spcPct val="90000"/>
              </a:lnSpc>
            </a:pPr>
            <a:r>
              <a:rPr lang="tr-TR" altLang="tr-TR" sz="2400" dirty="0"/>
              <a:t>Gerileme Aşaması:</a:t>
            </a:r>
          </a:p>
          <a:p>
            <a:pPr lvl="1" algn="just">
              <a:lnSpc>
                <a:spcPct val="90000"/>
              </a:lnSpc>
            </a:pPr>
            <a:endParaRPr lang="tr-TR" altLang="tr-TR" sz="2000" dirty="0"/>
          </a:p>
          <a:p>
            <a:pPr lvl="1" algn="just">
              <a:lnSpc>
                <a:spcPct val="90000"/>
              </a:lnSpc>
            </a:pPr>
            <a:r>
              <a:rPr lang="tr-TR" altLang="tr-TR" sz="2000" dirty="0"/>
              <a:t>Yönetsel açıdan dağıtım kısıtlanır.</a:t>
            </a:r>
          </a:p>
          <a:p>
            <a:pPr lvl="1" algn="just">
              <a:lnSpc>
                <a:spcPct val="90000"/>
              </a:lnSpc>
            </a:pPr>
            <a:endParaRPr lang="tr-TR" altLang="tr-TR" sz="2000" dirty="0"/>
          </a:p>
          <a:p>
            <a:pPr lvl="1" algn="just">
              <a:lnSpc>
                <a:spcPct val="90000"/>
              </a:lnSpc>
            </a:pPr>
            <a:r>
              <a:rPr lang="tr-TR" altLang="tr-TR" sz="2000" dirty="0"/>
              <a:t>En az maliyetten çok en az risk önemli hale gelir.</a:t>
            </a:r>
          </a:p>
          <a:p>
            <a:pPr lvl="1" algn="just">
              <a:lnSpc>
                <a:spcPct val="90000"/>
              </a:lnSpc>
            </a:pPr>
            <a:endParaRPr lang="tr-TR" altLang="tr-TR" sz="2000" dirty="0"/>
          </a:p>
          <a:p>
            <a:pPr lvl="1" algn="just">
              <a:lnSpc>
                <a:spcPct val="90000"/>
              </a:lnSpc>
            </a:pPr>
            <a:endParaRPr lang="tr-TR" altLang="tr-TR" sz="2000" dirty="0"/>
          </a:p>
          <a:p>
            <a:pPr algn="just">
              <a:lnSpc>
                <a:spcPct val="90000"/>
              </a:lnSpc>
            </a:pPr>
            <a:r>
              <a:rPr lang="tr-TR" altLang="tr-TR" sz="2400" dirty="0"/>
              <a:t>Görüldüğü gibi, lojistik operasyonlar stratejik olarak pazar ve rekabet koşulları doğrultusunda düzenlenmelidir.</a:t>
            </a:r>
          </a:p>
        </p:txBody>
      </p:sp>
    </p:spTree>
    <p:extLst>
      <p:ext uri="{BB962C8B-B14F-4D97-AF65-F5344CB8AC3E}">
        <p14:creationId xmlns:p14="http://schemas.microsoft.com/office/powerpoint/2010/main" val="657376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smtClean="0">
                <a:latin typeface="+mn-lt"/>
                <a:ea typeface="+mn-ea"/>
                <a:cs typeface="+mn-cs"/>
              </a:rPr>
              <a:t>Lojistik Hizmetler /</a:t>
            </a:r>
            <a:br>
              <a:rPr lang="tr-TR" sz="4000" b="1" dirty="0" smtClean="0">
                <a:latin typeface="+mn-lt"/>
                <a:ea typeface="+mn-ea"/>
                <a:cs typeface="+mn-cs"/>
              </a:rPr>
            </a:br>
            <a:r>
              <a:rPr lang="tr-TR" sz="4000" b="1" dirty="0" smtClean="0">
                <a:latin typeface="+mn-lt"/>
                <a:ea typeface="+mn-ea"/>
                <a:cs typeface="+mn-cs"/>
              </a:rPr>
              <a:t>Müşteri İlişkileri</a:t>
            </a:r>
            <a:endParaRPr lang="tr-TR" sz="4000" b="1" dirty="0">
              <a:latin typeface="+mn-lt"/>
              <a:ea typeface="+mn-ea"/>
              <a:cs typeface="+mn-cs"/>
            </a:endParaRPr>
          </a:p>
        </p:txBody>
      </p:sp>
      <p:sp>
        <p:nvSpPr>
          <p:cNvPr id="11" name="10 İçerik Yer Tutucusu"/>
          <p:cNvSpPr>
            <a:spLocks noGrp="1"/>
          </p:cNvSpPr>
          <p:nvPr>
            <p:ph idx="1"/>
          </p:nvPr>
        </p:nvSpPr>
        <p:spPr>
          <a:xfrm>
            <a:off x="395536" y="1916832"/>
            <a:ext cx="8291264" cy="4209331"/>
          </a:xfrm>
        </p:spPr>
        <p:txBody>
          <a:bodyPr anchor="ctr">
            <a:normAutofit fontScale="92500" lnSpcReduction="10000"/>
          </a:bodyPr>
          <a:lstStyle/>
          <a:p>
            <a:pPr algn="just"/>
            <a:r>
              <a:rPr lang="tr-TR" dirty="0" smtClean="0"/>
              <a:t>Birincil lojistik faaliyetler,</a:t>
            </a:r>
          </a:p>
          <a:p>
            <a:pPr lvl="1" algn="just"/>
            <a:r>
              <a:rPr lang="tr-TR" dirty="0" smtClean="0"/>
              <a:t>Taşıma,</a:t>
            </a:r>
          </a:p>
          <a:p>
            <a:pPr lvl="1" algn="just"/>
            <a:r>
              <a:rPr lang="tr-TR" dirty="0" smtClean="0"/>
              <a:t>Depolama,</a:t>
            </a:r>
          </a:p>
          <a:p>
            <a:pPr lvl="1" algn="just"/>
            <a:r>
              <a:rPr lang="tr-TR" dirty="0" smtClean="0"/>
              <a:t>Envanter yönetimi ve</a:t>
            </a:r>
          </a:p>
          <a:p>
            <a:pPr lvl="1" algn="just"/>
            <a:r>
              <a:rPr lang="tr-TR" dirty="0" smtClean="0"/>
              <a:t>Sipariş işlemedir.</a:t>
            </a:r>
          </a:p>
          <a:p>
            <a:pPr algn="just"/>
            <a:endParaRPr lang="tr-TR" dirty="0" smtClean="0"/>
          </a:p>
          <a:p>
            <a:pPr algn="just"/>
            <a:r>
              <a:rPr lang="tr-TR" dirty="0" smtClean="0"/>
              <a:t>Peki, müşteri hizmetleri nerede devreye girer?</a:t>
            </a:r>
          </a:p>
          <a:p>
            <a:pPr lvl="1" algn="just"/>
            <a:r>
              <a:rPr lang="tr-TR" dirty="0" smtClean="0"/>
              <a:t>Sipariş?</a:t>
            </a:r>
          </a:p>
          <a:p>
            <a:pPr lvl="1" algn="just"/>
            <a:r>
              <a:rPr lang="tr-TR" dirty="0" smtClean="0"/>
              <a:t>Teslim alma?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smtClean="0">
                <a:latin typeface="+mn-lt"/>
                <a:ea typeface="+mn-ea"/>
                <a:cs typeface="+mn-cs"/>
              </a:rPr>
              <a:t>Lojistik Hizmetler /</a:t>
            </a:r>
            <a:br>
              <a:rPr lang="tr-TR" sz="4000" b="1" dirty="0" smtClean="0">
                <a:latin typeface="+mn-lt"/>
                <a:ea typeface="+mn-ea"/>
                <a:cs typeface="+mn-cs"/>
              </a:rPr>
            </a:br>
            <a:r>
              <a:rPr lang="tr-TR" sz="4000" b="1" dirty="0" smtClean="0">
                <a:latin typeface="+mn-lt"/>
                <a:ea typeface="+mn-ea"/>
                <a:cs typeface="+mn-cs"/>
              </a:rPr>
              <a:t>Müşteri İlişkileri</a:t>
            </a:r>
          </a:p>
        </p:txBody>
      </p:sp>
      <p:sp>
        <p:nvSpPr>
          <p:cNvPr id="11" name="10 İçerik Yer Tutucusu"/>
          <p:cNvSpPr>
            <a:spLocks noGrp="1"/>
          </p:cNvSpPr>
          <p:nvPr>
            <p:ph idx="1"/>
          </p:nvPr>
        </p:nvSpPr>
        <p:spPr>
          <a:xfrm>
            <a:off x="539552" y="1916832"/>
            <a:ext cx="8147248" cy="4209331"/>
          </a:xfrm>
        </p:spPr>
        <p:txBody>
          <a:bodyPr anchor="ctr">
            <a:normAutofit fontScale="77500" lnSpcReduction="20000"/>
          </a:bodyPr>
          <a:lstStyle/>
          <a:p>
            <a:pPr algn="just"/>
            <a:r>
              <a:rPr lang="tr-TR" dirty="0" smtClean="0"/>
              <a:t>Kârı en çoklama?</a:t>
            </a:r>
          </a:p>
          <a:p>
            <a:pPr algn="just"/>
            <a:r>
              <a:rPr lang="tr-TR" dirty="0" smtClean="0"/>
              <a:t>Lojistik maliyetleri en </a:t>
            </a:r>
            <a:r>
              <a:rPr lang="tr-TR" dirty="0" err="1" smtClean="0"/>
              <a:t>azlama</a:t>
            </a:r>
            <a:r>
              <a:rPr lang="tr-TR" dirty="0" smtClean="0"/>
              <a:t>?</a:t>
            </a:r>
          </a:p>
          <a:p>
            <a:pPr lvl="1" algn="just"/>
            <a:r>
              <a:rPr lang="tr-TR" dirty="0" smtClean="0"/>
              <a:t>Envanter, depolama, taşıma, bilgi/sipariş işleme...</a:t>
            </a:r>
          </a:p>
          <a:p>
            <a:pPr lvl="1" algn="just"/>
            <a:endParaRPr lang="tr-TR" dirty="0" smtClean="0"/>
          </a:p>
          <a:p>
            <a:pPr algn="just"/>
            <a:r>
              <a:rPr lang="tr-TR" dirty="0" smtClean="0"/>
              <a:t>Kârı en çoklamak ve maliyetleri en </a:t>
            </a:r>
            <a:r>
              <a:rPr lang="tr-TR" dirty="0" err="1" smtClean="0"/>
              <a:t>azlamak</a:t>
            </a:r>
            <a:r>
              <a:rPr lang="tr-TR" dirty="0" smtClean="0"/>
              <a:t>, hem de hizmet düzeyini sabit tutarak, hatta yükselterek?</a:t>
            </a:r>
          </a:p>
          <a:p>
            <a:pPr algn="just"/>
            <a:endParaRPr lang="tr-TR" dirty="0" smtClean="0"/>
          </a:p>
          <a:p>
            <a:pPr lvl="1" algn="just"/>
            <a:r>
              <a:rPr lang="tr-TR" dirty="0" smtClean="0"/>
              <a:t>Bu bir ‘</a:t>
            </a:r>
            <a:r>
              <a:rPr lang="tr-TR" dirty="0" err="1" smtClean="0"/>
              <a:t>Mission</a:t>
            </a:r>
            <a:r>
              <a:rPr lang="tr-TR" dirty="0" smtClean="0"/>
              <a:t> </a:t>
            </a:r>
            <a:r>
              <a:rPr lang="tr-TR" dirty="0" err="1" smtClean="0"/>
              <a:t>Impossible</a:t>
            </a:r>
            <a:r>
              <a:rPr lang="tr-TR" dirty="0" smtClean="0"/>
              <a:t>’ mi?</a:t>
            </a:r>
          </a:p>
          <a:p>
            <a:pPr algn="just"/>
            <a:endParaRPr lang="tr-TR" dirty="0" smtClean="0"/>
          </a:p>
          <a:p>
            <a:pPr algn="just"/>
            <a:r>
              <a:rPr lang="tr-TR" dirty="0" smtClean="0"/>
              <a:t>Üstüne, tedarik zinciri boyunca bu kadar taraf söz konusuyken?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4000" b="1" dirty="0" smtClean="0">
                <a:latin typeface="+mn-lt"/>
                <a:ea typeface="+mn-ea"/>
                <a:cs typeface="+mn-cs"/>
              </a:rPr>
              <a:t>Giriş</a:t>
            </a:r>
          </a:p>
        </p:txBody>
      </p:sp>
      <p:sp>
        <p:nvSpPr>
          <p:cNvPr id="11" name="10 İçerik Yer Tutucusu"/>
          <p:cNvSpPr>
            <a:spLocks noGrp="1"/>
          </p:cNvSpPr>
          <p:nvPr>
            <p:ph idx="1"/>
          </p:nvPr>
        </p:nvSpPr>
        <p:spPr/>
        <p:txBody>
          <a:bodyPr anchor="ctr">
            <a:normAutofit fontScale="70000" lnSpcReduction="20000"/>
          </a:bodyPr>
          <a:lstStyle/>
          <a:p>
            <a:pPr algn="just"/>
            <a:r>
              <a:rPr lang="tr-TR" dirty="0" smtClean="0"/>
              <a:t>Lojistik sözcüğü köken olarak askeri bir geçmişe sahiptir. Bu nedenle ve «müşteri hizmetleri» kavramı ile özdeşleştirmek pek de kolay değildir!</a:t>
            </a:r>
          </a:p>
          <a:p>
            <a:pPr algn="just"/>
            <a:endParaRPr lang="tr-TR" dirty="0" smtClean="0"/>
          </a:p>
          <a:p>
            <a:pPr algn="just"/>
            <a:r>
              <a:rPr lang="tr-TR" dirty="0" smtClean="0"/>
              <a:t>Dahası, müşteri hizmetleri, bir şirketin işletme lojistiği ve pazarlama karmasının, bir başka deyişle, «fiziksel dağıtım» ya da «yer» unsurunun bir çıktısıdır. </a:t>
            </a:r>
          </a:p>
          <a:p>
            <a:pPr algn="just"/>
            <a:endParaRPr lang="tr-TR" dirty="0" smtClean="0"/>
          </a:p>
          <a:p>
            <a:pPr algn="just"/>
            <a:r>
              <a:rPr lang="tr-TR" dirty="0" smtClean="0"/>
              <a:t>Bu nedenle, müşteri hizmetleri, lojistik eylemleri ile pazarlamanın talep oluşturma süreci arasındaki </a:t>
            </a:r>
            <a:r>
              <a:rPr lang="tr-TR" dirty="0" err="1" smtClean="0"/>
              <a:t>arayüzü</a:t>
            </a:r>
            <a:r>
              <a:rPr lang="tr-TR" dirty="0" smtClean="0"/>
              <a:t> oluşturur.</a:t>
            </a:r>
          </a:p>
          <a:p>
            <a:pPr algn="just"/>
            <a:endParaRPr lang="tr-TR" dirty="0" smtClean="0"/>
          </a:p>
          <a:p>
            <a:pPr algn="just"/>
            <a:r>
              <a:rPr lang="tr-TR" dirty="0" smtClean="0"/>
              <a:t>Ek olarak da, bir lojistik sistemin müşterileri için zaman ve yer faydası yaratmak adına ne kadar iyi çalıştığının bir ifadesidir. </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16510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4000" b="1" dirty="0" smtClean="0">
                <a:latin typeface="+mn-lt"/>
                <a:ea typeface="+mn-ea"/>
                <a:cs typeface="+mn-cs"/>
              </a:rPr>
              <a:t>Çevik Tedarik Zinciri</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6333323"/>
              </p:ext>
            </p:extLst>
          </p:nvPr>
        </p:nvGraphicFramePr>
        <p:xfrm>
          <a:off x="457200" y="1700808"/>
          <a:ext cx="4042792"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Metin kutusu"/>
          <p:cNvSpPr txBox="1"/>
          <p:nvPr/>
        </p:nvSpPr>
        <p:spPr>
          <a:xfrm>
            <a:off x="3779912" y="2708920"/>
            <a:ext cx="4716016" cy="2246769"/>
          </a:xfrm>
          <a:prstGeom prst="rect">
            <a:avLst/>
          </a:prstGeom>
          <a:noFill/>
        </p:spPr>
        <p:txBody>
          <a:bodyPr wrap="square" rtlCol="0">
            <a:spAutoFit/>
          </a:bodyPr>
          <a:lstStyle/>
          <a:p>
            <a:r>
              <a:rPr lang="tr-TR" sz="2800" dirty="0" smtClean="0"/>
              <a:t>Müşteri isteklerine hızlı cevap</a:t>
            </a:r>
          </a:p>
          <a:p>
            <a:endParaRPr lang="tr-TR" sz="2800" dirty="0" smtClean="0"/>
          </a:p>
          <a:p>
            <a:r>
              <a:rPr lang="tr-TR" sz="2800" dirty="0" smtClean="0"/>
              <a:t>Yönetişim süreçleri kontrolü</a:t>
            </a:r>
          </a:p>
          <a:p>
            <a:endParaRPr lang="tr-TR" sz="2800" dirty="0" smtClean="0"/>
          </a:p>
          <a:p>
            <a:r>
              <a:rPr lang="tr-TR" sz="2800" dirty="0" smtClean="0"/>
              <a:t>Müşteri hizmetlerinin ölçümü</a:t>
            </a:r>
            <a:endParaRPr lang="tr-T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Autofit/>
          </a:bodyPr>
          <a:lstStyle/>
          <a:p>
            <a:r>
              <a:rPr lang="tr-TR" sz="3600" b="1" dirty="0" smtClean="0"/>
              <a:t>Lojistik Müşteri Hizmetlerinin </a:t>
            </a:r>
            <a:br>
              <a:rPr lang="tr-TR" sz="3600" b="1" dirty="0" smtClean="0"/>
            </a:br>
            <a:r>
              <a:rPr lang="tr-TR" sz="3600" b="1" dirty="0" smtClean="0"/>
              <a:t>Unsurları</a:t>
            </a:r>
            <a:endParaRPr lang="tr-TR" sz="3600" b="1" dirty="0" smtClean="0">
              <a:latin typeface="+mn-lt"/>
              <a:ea typeface="+mn-ea"/>
              <a:cs typeface="+mn-cs"/>
            </a:endParaRPr>
          </a:p>
        </p:txBody>
      </p:sp>
      <p:sp>
        <p:nvSpPr>
          <p:cNvPr id="11" name="10 İçerik Yer Tutucusu"/>
          <p:cNvSpPr>
            <a:spLocks noGrp="1"/>
          </p:cNvSpPr>
          <p:nvPr>
            <p:ph idx="1"/>
          </p:nvPr>
        </p:nvSpPr>
        <p:spPr/>
        <p:txBody>
          <a:bodyPr anchor="ctr">
            <a:normAutofit fontScale="70000" lnSpcReduction="20000"/>
          </a:bodyPr>
          <a:lstStyle/>
          <a:p>
            <a:pPr algn="just"/>
            <a:r>
              <a:rPr lang="tr-TR" b="1" dirty="0" smtClean="0"/>
              <a:t>İşlem öncesi: </a:t>
            </a:r>
            <a:r>
              <a:rPr lang="tr-TR" dirty="0" smtClean="0"/>
              <a:t>Gerçek işlem yapılmadan önceki müşteri hizmetleri unsurlarıdır.</a:t>
            </a:r>
          </a:p>
          <a:p>
            <a:pPr lvl="1" algn="just"/>
            <a:r>
              <a:rPr lang="tr-TR" dirty="0" smtClean="0"/>
              <a:t>Yazılı müşteri hizmetleri politikası, örgütsel yapı, sipariş yöntemi, tek bir iletişim noktası, sipariş verilecek personelin erişilebilirliği, sipariş büyüklüğüne ilişkin kısıtlar, sistem esnekliği...</a:t>
            </a:r>
          </a:p>
          <a:p>
            <a:pPr algn="just"/>
            <a:r>
              <a:rPr lang="tr-TR" b="1" dirty="0" smtClean="0"/>
              <a:t>İşlem sırası</a:t>
            </a:r>
          </a:p>
          <a:p>
            <a:pPr lvl="1" algn="just"/>
            <a:r>
              <a:rPr lang="tr-TR" dirty="0" smtClean="0"/>
              <a:t>Malın durumu, stok varlığı, sipariş hazırlığı, hizmet/sipariş çevrim süresi, teslim seçenekleri, teslim süresi, teslim güvenirliği, tüm siparişin teslim edilebilirliği, sipariş durumu bilgisi...</a:t>
            </a:r>
          </a:p>
          <a:p>
            <a:pPr algn="just"/>
            <a:r>
              <a:rPr lang="tr-TR" b="1" dirty="0" smtClean="0"/>
              <a:t>İşlem sonrası: </a:t>
            </a:r>
            <a:r>
              <a:rPr lang="tr-TR" dirty="0" smtClean="0"/>
              <a:t>Gerçek işlemin bitişi ile birlikte ortaya çıkışına yönelik unsurlardır.</a:t>
            </a:r>
          </a:p>
          <a:p>
            <a:pPr lvl="1" algn="just"/>
            <a:r>
              <a:rPr lang="tr-TR" dirty="0" smtClean="0"/>
              <a:t>Faturalama prosedürü, faturalama doğruluğu, ürün izleme/garanti, iade politikası, yedek parça temin edilebilirliği, geri dönüş süresi, müşteri şikayet ve prosedürleri...</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Autofit/>
          </a:bodyPr>
          <a:lstStyle/>
          <a:p>
            <a:r>
              <a:rPr lang="tr-TR" sz="3600" b="1" dirty="0" smtClean="0"/>
              <a:t>Lojistik Müşteri Hizmetlerinin</a:t>
            </a:r>
            <a:br>
              <a:rPr lang="tr-TR" sz="3600" b="1" dirty="0" smtClean="0"/>
            </a:br>
            <a:r>
              <a:rPr lang="tr-TR" sz="3600" b="1" dirty="0" smtClean="0"/>
              <a:t>Unsurları</a:t>
            </a:r>
            <a:endParaRPr lang="tr-TR" sz="3600" b="1" dirty="0" smtClean="0">
              <a:latin typeface="+mn-lt"/>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62826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Autofit/>
          </a:bodyPr>
          <a:lstStyle/>
          <a:p>
            <a:r>
              <a:rPr lang="tr-TR" sz="3600" b="1" dirty="0" smtClean="0"/>
              <a:t>Lojistik Müşteri Hizmetlerinin</a:t>
            </a:r>
            <a:br>
              <a:rPr lang="tr-TR" sz="3600" b="1" dirty="0" smtClean="0"/>
            </a:br>
            <a:r>
              <a:rPr lang="tr-TR" sz="3600" b="1" dirty="0" smtClean="0"/>
              <a:t>Unsurları</a:t>
            </a:r>
            <a:endParaRPr lang="tr-TR" sz="3600" b="1" dirty="0" smtClean="0">
              <a:latin typeface="+mn-lt"/>
              <a:ea typeface="+mn-ea"/>
              <a:cs typeface="+mn-cs"/>
            </a:endParaRPr>
          </a:p>
        </p:txBody>
      </p:sp>
      <p:sp>
        <p:nvSpPr>
          <p:cNvPr id="11" name="10 İçerik Yer Tutucusu"/>
          <p:cNvSpPr>
            <a:spLocks noGrp="1"/>
          </p:cNvSpPr>
          <p:nvPr>
            <p:ph idx="1"/>
          </p:nvPr>
        </p:nvSpPr>
        <p:spPr/>
        <p:txBody>
          <a:bodyPr anchor="ctr">
            <a:normAutofit fontScale="85000" lnSpcReduction="20000"/>
          </a:bodyPr>
          <a:lstStyle/>
          <a:p>
            <a:pPr algn="just"/>
            <a:r>
              <a:rPr lang="tr-TR" b="1" dirty="0" smtClean="0"/>
              <a:t>Stratejiler</a:t>
            </a:r>
          </a:p>
          <a:p>
            <a:pPr lvl="1" algn="just"/>
            <a:r>
              <a:rPr lang="tr-TR" b="1" dirty="0" smtClean="0"/>
              <a:t>Reaktif teknikler</a:t>
            </a:r>
            <a:endParaRPr lang="tr-TR" dirty="0" smtClean="0"/>
          </a:p>
          <a:p>
            <a:pPr lvl="2" algn="just"/>
            <a:r>
              <a:rPr lang="tr-TR" dirty="0" smtClean="0"/>
              <a:t>Şikayet dinleme </a:t>
            </a:r>
            <a:r>
              <a:rPr lang="tr-TR" dirty="0" smtClean="0">
                <a:sym typeface="Wingdings" panose="05000000000000000000" pitchFamily="2" charset="2"/>
              </a:rPr>
              <a:t> ‘Gerçeklik Dakikaları’</a:t>
            </a:r>
          </a:p>
          <a:p>
            <a:pPr lvl="2" algn="just"/>
            <a:r>
              <a:rPr lang="tr-TR" dirty="0" smtClean="0">
                <a:sym typeface="Wingdings" panose="05000000000000000000" pitchFamily="2" charset="2"/>
              </a:rPr>
              <a:t>Kritik olay yöntemi  Eğitim, ekipman tasarımı, operasyon prosedürleri, performans kriterlerinin ölçümü</a:t>
            </a:r>
            <a:endParaRPr lang="tr-TR" dirty="0" smtClean="0"/>
          </a:p>
          <a:p>
            <a:pPr lvl="1" algn="just"/>
            <a:r>
              <a:rPr lang="tr-TR" b="1" dirty="0" err="1" smtClean="0"/>
              <a:t>Proaktif</a:t>
            </a:r>
            <a:r>
              <a:rPr lang="tr-TR" b="1" dirty="0" smtClean="0"/>
              <a:t> teknikler</a:t>
            </a:r>
          </a:p>
          <a:p>
            <a:pPr lvl="2" algn="just"/>
            <a:r>
              <a:rPr lang="tr-TR" dirty="0" smtClean="0"/>
              <a:t>Tedarik Zinciri Konseyi’nin Tedarik Zinciri Operasyonu Referansları (SCOR) Modeli</a:t>
            </a:r>
          </a:p>
          <a:p>
            <a:pPr lvl="3" algn="just"/>
            <a:r>
              <a:rPr lang="tr-TR" dirty="0" smtClean="0"/>
              <a:t>Güvenilirlik</a:t>
            </a:r>
          </a:p>
          <a:p>
            <a:pPr lvl="3" algn="just"/>
            <a:r>
              <a:rPr lang="tr-TR" dirty="0" smtClean="0"/>
              <a:t>Hizmette isteklilik</a:t>
            </a:r>
          </a:p>
          <a:p>
            <a:pPr lvl="3" algn="just"/>
            <a:r>
              <a:rPr lang="tr-TR" dirty="0" smtClean="0"/>
              <a:t>Çeviklik</a:t>
            </a:r>
          </a:p>
          <a:p>
            <a:pPr lvl="3" algn="just"/>
            <a:r>
              <a:rPr lang="tr-TR" dirty="0" smtClean="0"/>
              <a:t>Toplam maliyet</a:t>
            </a:r>
          </a:p>
          <a:p>
            <a:pPr lvl="3" algn="just"/>
            <a:r>
              <a:rPr lang="tr-TR" dirty="0" smtClean="0"/>
              <a:t>Varlıklar</a:t>
            </a:r>
          </a:p>
          <a:p>
            <a:pPr lvl="2" algn="just"/>
            <a:r>
              <a:rPr lang="tr-TR" dirty="0" smtClean="0"/>
              <a:t>Kıyaslama </a:t>
            </a:r>
            <a:r>
              <a:rPr lang="tr-TR" dirty="0" smtClean="0">
                <a:sym typeface="Wingdings" panose="05000000000000000000" pitchFamily="2" charset="2"/>
              </a:rPr>
              <a:t> Stratejik, finansal ve operasyonel karşılaştırma</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Autofit/>
          </a:bodyPr>
          <a:lstStyle/>
          <a:p>
            <a:r>
              <a:rPr lang="tr-TR" sz="3600" b="1" dirty="0" smtClean="0"/>
              <a:t>Lojistik Müşteri Hizmetlerinin</a:t>
            </a:r>
            <a:br>
              <a:rPr lang="tr-TR" sz="3600" b="1" dirty="0" smtClean="0"/>
            </a:br>
            <a:r>
              <a:rPr lang="tr-TR" sz="3600" b="1" dirty="0" smtClean="0"/>
              <a:t>Unsurları</a:t>
            </a:r>
            <a:endParaRPr lang="tr-TR" sz="3600" b="1" dirty="0" smtClean="0">
              <a:latin typeface="+mn-lt"/>
              <a:ea typeface="+mn-ea"/>
              <a:cs typeface="+mn-cs"/>
            </a:endParaRPr>
          </a:p>
        </p:txBody>
      </p:sp>
      <p:sp>
        <p:nvSpPr>
          <p:cNvPr id="11" name="10 İçerik Yer Tutucusu"/>
          <p:cNvSpPr>
            <a:spLocks noGrp="1"/>
          </p:cNvSpPr>
          <p:nvPr>
            <p:ph idx="1"/>
          </p:nvPr>
        </p:nvSpPr>
        <p:spPr/>
        <p:txBody>
          <a:bodyPr anchor="ctr"/>
          <a:lstStyle/>
          <a:p>
            <a:pPr algn="just"/>
            <a:r>
              <a:rPr lang="tr-TR" b="1" dirty="0" smtClean="0"/>
              <a:t>Stratejiler</a:t>
            </a:r>
          </a:p>
          <a:p>
            <a:pPr lvl="1" algn="just"/>
            <a:r>
              <a:rPr lang="tr-TR" b="1" dirty="0" smtClean="0"/>
              <a:t>Hizmet kalitesi modeli</a:t>
            </a:r>
            <a:endParaRPr lang="tr-TR" dirty="0" smtClean="0"/>
          </a:p>
          <a:p>
            <a:pPr lvl="2" algn="just"/>
            <a:r>
              <a:rPr lang="tr-TR" dirty="0" smtClean="0"/>
              <a:t>Beklentiler</a:t>
            </a:r>
          </a:p>
          <a:p>
            <a:pPr lvl="2" algn="just"/>
            <a:r>
              <a:rPr lang="tr-TR" dirty="0" smtClean="0"/>
              <a:t>Gerçekleşmeler</a:t>
            </a:r>
          </a:p>
          <a:p>
            <a:pPr lvl="2" algn="just"/>
            <a:r>
              <a:rPr lang="tr-TR" dirty="0" smtClean="0"/>
              <a:t>Aradaki fark?</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Autofit/>
          </a:bodyPr>
          <a:lstStyle/>
          <a:p>
            <a:r>
              <a:rPr lang="tr-TR" sz="3600" b="1" dirty="0" smtClean="0"/>
              <a:t>Lojistik Müşteri Hizmetlerinin</a:t>
            </a:r>
            <a:br>
              <a:rPr lang="tr-TR" sz="3600" b="1" dirty="0" smtClean="0"/>
            </a:br>
            <a:r>
              <a:rPr lang="tr-TR" sz="3600" b="1" dirty="0" smtClean="0"/>
              <a:t>Unsurları</a:t>
            </a:r>
            <a:endParaRPr lang="tr-TR" sz="3600" b="1" dirty="0" smtClean="0">
              <a:latin typeface="+mn-lt"/>
              <a:ea typeface="+mn-ea"/>
              <a:cs typeface="+mn-cs"/>
            </a:endParaRPr>
          </a:p>
        </p:txBody>
      </p:sp>
      <p:pic>
        <p:nvPicPr>
          <p:cNvPr id="7" name="Picture 2"/>
          <p:cNvPicPr>
            <a:picLocks noGrp="1" noChangeAspect="1" noChangeArrowheads="1"/>
          </p:cNvPicPr>
          <p:nvPr>
            <p:ph idx="1"/>
          </p:nvPr>
        </p:nvPicPr>
        <p:blipFill>
          <a:blip r:embed="rId4" cstate="print"/>
          <a:srcRect l="42844" t="35634" r="18692" b="21409"/>
          <a:stretch>
            <a:fillRect/>
          </a:stretch>
        </p:blipFill>
        <p:spPr bwMode="auto">
          <a:xfrm>
            <a:off x="827584" y="1700808"/>
            <a:ext cx="7454161" cy="4680520"/>
          </a:xfrm>
          <a:prstGeom prst="rect">
            <a:avLst/>
          </a:prstGeom>
          <a:noFill/>
          <a:ln w="9525">
            <a:noFill/>
            <a:miter lim="800000"/>
            <a:headEnd/>
            <a:tailEnd/>
          </a:ln>
        </p:spPr>
      </p:pic>
    </p:spTree>
    <p:extLst>
      <p:ext uri="{BB962C8B-B14F-4D97-AF65-F5344CB8AC3E}">
        <p14:creationId xmlns:p14="http://schemas.microsoft.com/office/powerpoint/2010/main" val="3194243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Autofit/>
          </a:bodyPr>
          <a:lstStyle/>
          <a:p>
            <a:r>
              <a:rPr lang="tr-TR" sz="3600" b="1" dirty="0" smtClean="0"/>
              <a:t>Müşteri Hizmetlerinin</a:t>
            </a:r>
            <a:br>
              <a:rPr lang="tr-TR" sz="3600" b="1" dirty="0" smtClean="0"/>
            </a:br>
            <a:r>
              <a:rPr lang="tr-TR" sz="3600" b="1" dirty="0" smtClean="0"/>
              <a:t>Çok İşlevli Boyutları</a:t>
            </a:r>
            <a:endParaRPr lang="tr-TR" sz="3600" b="1" dirty="0" smtClean="0">
              <a:latin typeface="+mn-lt"/>
              <a:ea typeface="+mn-ea"/>
              <a:cs typeface="+mn-cs"/>
            </a:endParaRPr>
          </a:p>
        </p:txBody>
      </p:sp>
      <p:sp>
        <p:nvSpPr>
          <p:cNvPr id="11" name="10 İçerik Yer Tutucusu"/>
          <p:cNvSpPr>
            <a:spLocks noGrp="1"/>
          </p:cNvSpPr>
          <p:nvPr>
            <p:ph idx="1"/>
          </p:nvPr>
        </p:nvSpPr>
        <p:spPr/>
        <p:txBody>
          <a:bodyPr anchor="ctr">
            <a:normAutofit fontScale="92500" lnSpcReduction="20000"/>
          </a:bodyPr>
          <a:lstStyle/>
          <a:p>
            <a:pPr algn="just"/>
            <a:r>
              <a:rPr lang="tr-TR" sz="2800" b="1" dirty="0" smtClean="0"/>
              <a:t>Zaman</a:t>
            </a:r>
          </a:p>
          <a:p>
            <a:pPr lvl="1" algn="just"/>
            <a:r>
              <a:rPr lang="tr-TR" sz="2400" dirty="0" smtClean="0"/>
              <a:t>Sıklıkla sipariş karşılama çevrim süresi</a:t>
            </a:r>
          </a:p>
          <a:p>
            <a:pPr algn="just"/>
            <a:r>
              <a:rPr lang="tr-TR" sz="2800" b="1" dirty="0" smtClean="0"/>
              <a:t>Güvenilebilirlik</a:t>
            </a:r>
          </a:p>
          <a:p>
            <a:pPr lvl="1" algn="just"/>
            <a:r>
              <a:rPr lang="tr-TR" sz="2400" dirty="0" smtClean="0"/>
              <a:t>Doğru, zarar görmemiş siparişlerin kesin teslim sürelerinin garanti edilebilirliği</a:t>
            </a:r>
          </a:p>
          <a:p>
            <a:pPr algn="just"/>
            <a:r>
              <a:rPr lang="tr-TR" sz="2800" b="1" dirty="0" smtClean="0"/>
              <a:t>İletişim</a:t>
            </a:r>
          </a:p>
          <a:p>
            <a:pPr lvl="1" algn="just"/>
            <a:r>
              <a:rPr lang="tr-TR" sz="2400" dirty="0" smtClean="0"/>
              <a:t>Sipariş alma kolaylığı, cevap sorgulayabilirlik</a:t>
            </a:r>
          </a:p>
          <a:p>
            <a:pPr algn="just"/>
            <a:r>
              <a:rPr lang="tr-TR" sz="2800" b="1" dirty="0" smtClean="0"/>
              <a:t>Esneklik</a:t>
            </a:r>
          </a:p>
          <a:p>
            <a:pPr lvl="1" algn="just"/>
            <a:r>
              <a:rPr lang="tr-TR" sz="2400" dirty="0" smtClean="0"/>
              <a:t>Müşterinin değişen istek ve ihtiyaçlarını tanımlayabilme ve cevap verebilme</a:t>
            </a:r>
          </a:p>
          <a:p>
            <a:pPr algn="just"/>
            <a:r>
              <a:rPr lang="tr-TR" b="1" dirty="0"/>
              <a:t>Ulaşılabilirlik</a:t>
            </a:r>
          </a:p>
          <a:p>
            <a:pPr lvl="1" algn="just">
              <a:lnSpc>
                <a:spcPct val="90000"/>
              </a:lnSpc>
            </a:pPr>
            <a:r>
              <a:rPr lang="tr-TR" altLang="tr-TR" sz="2400" dirty="0"/>
              <a:t>Bir müşteri tarafından arzu edildiğinde stokta bulundurabilme </a:t>
            </a:r>
            <a:r>
              <a:rPr lang="tr-TR" altLang="tr-TR" sz="2400" dirty="0" smtClean="0"/>
              <a:t>yeteneği</a:t>
            </a:r>
            <a:endParaRPr lang="tr-T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Autofit/>
          </a:bodyPr>
          <a:lstStyle/>
          <a:p>
            <a:r>
              <a:rPr lang="tr-TR" sz="3600" b="1" dirty="0" smtClean="0"/>
              <a:t>Mükemmel Sipariş</a:t>
            </a:r>
            <a:endParaRPr lang="tr-TR" sz="3600" b="1" dirty="0" smtClean="0">
              <a:latin typeface="+mn-lt"/>
              <a:ea typeface="+mn-ea"/>
              <a:cs typeface="+mn-cs"/>
            </a:endParaRPr>
          </a:p>
        </p:txBody>
      </p:sp>
      <p:sp>
        <p:nvSpPr>
          <p:cNvPr id="11" name="10 İçerik Yer Tutucusu"/>
          <p:cNvSpPr>
            <a:spLocks noGrp="1"/>
          </p:cNvSpPr>
          <p:nvPr>
            <p:ph idx="1"/>
          </p:nvPr>
        </p:nvSpPr>
        <p:spPr/>
        <p:txBody>
          <a:bodyPr anchor="ctr">
            <a:normAutofit fontScale="92500" lnSpcReduction="10000"/>
          </a:bodyPr>
          <a:lstStyle/>
          <a:p>
            <a:pPr algn="just">
              <a:lnSpc>
                <a:spcPct val="90000"/>
              </a:lnSpc>
            </a:pPr>
            <a:r>
              <a:rPr lang="tr-TR" altLang="tr-TR" sz="2800" dirty="0"/>
              <a:t>Lojistik hizmet açısından en üst düzey kalite, </a:t>
            </a:r>
            <a:r>
              <a:rPr lang="tr-TR" altLang="tr-TR" sz="2800" dirty="0" err="1"/>
              <a:t>herşeyi</a:t>
            </a:r>
            <a:r>
              <a:rPr lang="tr-TR" altLang="tr-TR" sz="2800" dirty="0"/>
              <a:t> ilk seferde ve doğru bir biçimde yapmaktır.</a:t>
            </a:r>
          </a:p>
          <a:p>
            <a:pPr algn="just">
              <a:lnSpc>
                <a:spcPct val="90000"/>
              </a:lnSpc>
            </a:pPr>
            <a:endParaRPr lang="tr-TR" altLang="tr-TR" sz="2800" dirty="0"/>
          </a:p>
          <a:p>
            <a:pPr lvl="1" algn="just">
              <a:lnSpc>
                <a:spcPct val="90000"/>
              </a:lnSpc>
            </a:pPr>
            <a:r>
              <a:rPr lang="tr-TR" altLang="tr-TR" sz="2400" dirty="0" smtClean="0"/>
              <a:t>Zaman</a:t>
            </a:r>
          </a:p>
          <a:p>
            <a:pPr lvl="1" algn="just">
              <a:lnSpc>
                <a:spcPct val="90000"/>
              </a:lnSpc>
            </a:pPr>
            <a:r>
              <a:rPr lang="tr-TR" altLang="tr-TR" sz="2400" dirty="0" smtClean="0"/>
              <a:t>Güvenilebilirlik</a:t>
            </a:r>
          </a:p>
          <a:p>
            <a:pPr lvl="1" algn="just">
              <a:lnSpc>
                <a:spcPct val="90000"/>
              </a:lnSpc>
            </a:pPr>
            <a:r>
              <a:rPr lang="tr-TR" altLang="tr-TR" sz="2400" dirty="0" smtClean="0"/>
              <a:t>İletişim</a:t>
            </a:r>
          </a:p>
          <a:p>
            <a:pPr lvl="1" algn="just">
              <a:lnSpc>
                <a:spcPct val="90000"/>
              </a:lnSpc>
            </a:pPr>
            <a:r>
              <a:rPr lang="tr-TR" altLang="tr-TR" sz="2400" dirty="0" smtClean="0"/>
              <a:t>Esneklik</a:t>
            </a:r>
          </a:p>
          <a:p>
            <a:pPr lvl="1" algn="just">
              <a:lnSpc>
                <a:spcPct val="90000"/>
              </a:lnSpc>
            </a:pPr>
            <a:r>
              <a:rPr lang="tr-TR" altLang="tr-TR" sz="2400" dirty="0" smtClean="0"/>
              <a:t>Ulaşılabilirlik ile </a:t>
            </a:r>
            <a:r>
              <a:rPr lang="tr-TR" altLang="tr-TR" sz="2400" dirty="0"/>
              <a:t>doğru orantılıdır.</a:t>
            </a:r>
          </a:p>
          <a:p>
            <a:pPr lvl="1" algn="just">
              <a:lnSpc>
                <a:spcPct val="90000"/>
              </a:lnSpc>
            </a:pPr>
            <a:endParaRPr lang="tr-TR" altLang="tr-TR" sz="2400" dirty="0"/>
          </a:p>
          <a:p>
            <a:pPr lvl="1" algn="just">
              <a:lnSpc>
                <a:spcPct val="90000"/>
              </a:lnSpc>
            </a:pPr>
            <a:r>
              <a:rPr lang="tr-TR" altLang="tr-TR" sz="2400" dirty="0"/>
              <a:t>Örneğin, 3M’nin ‘Platinum </a:t>
            </a:r>
            <a:r>
              <a:rPr lang="tr-TR" altLang="tr-TR" sz="2400" dirty="0" err="1"/>
              <a:t>Club’u</a:t>
            </a:r>
            <a:r>
              <a:rPr lang="tr-TR" altLang="tr-TR" sz="2400" dirty="0"/>
              <a:t>.</a:t>
            </a:r>
          </a:p>
          <a:p>
            <a:pPr lvl="1" algn="just">
              <a:lnSpc>
                <a:spcPct val="90000"/>
              </a:lnSpc>
            </a:pPr>
            <a:endParaRPr lang="tr-TR" altLang="tr-TR" sz="2400" dirty="0"/>
          </a:p>
          <a:p>
            <a:pPr lvl="1" algn="just">
              <a:lnSpc>
                <a:spcPct val="90000"/>
              </a:lnSpc>
            </a:pPr>
            <a:r>
              <a:rPr lang="tr-TR" altLang="tr-TR" sz="2400" dirty="0"/>
              <a:t>Sıfır hatalı hizmet</a:t>
            </a:r>
            <a:r>
              <a:rPr lang="tr-TR" altLang="tr-TR" sz="2400" dirty="0" smtClean="0"/>
              <a:t>!</a:t>
            </a:r>
            <a:endParaRPr lang="tr-TR" altLang="tr-TR" dirty="0"/>
          </a:p>
        </p:txBody>
      </p:sp>
    </p:spTree>
    <p:extLst>
      <p:ext uri="{BB962C8B-B14F-4D97-AF65-F5344CB8AC3E}">
        <p14:creationId xmlns:p14="http://schemas.microsoft.com/office/powerpoint/2010/main" val="1388797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4000" b="1" dirty="0" smtClean="0">
                <a:latin typeface="+mn-lt"/>
                <a:ea typeface="+mn-ea"/>
                <a:cs typeface="+mn-cs"/>
              </a:rPr>
              <a:t>7R</a:t>
            </a:r>
          </a:p>
        </p:txBody>
      </p:sp>
      <p:sp>
        <p:nvSpPr>
          <p:cNvPr id="11" name="10 İçerik Yer Tutucusu"/>
          <p:cNvSpPr>
            <a:spLocks noGrp="1"/>
          </p:cNvSpPr>
          <p:nvPr>
            <p:ph idx="1"/>
          </p:nvPr>
        </p:nvSpPr>
        <p:spPr/>
        <p:txBody>
          <a:bodyPr anchor="ctr">
            <a:normAutofit/>
          </a:bodyPr>
          <a:lstStyle/>
          <a:p>
            <a:r>
              <a:rPr lang="tr-TR" dirty="0" smtClean="0"/>
              <a:t>Doğru ürün</a:t>
            </a:r>
          </a:p>
          <a:p>
            <a:r>
              <a:rPr lang="tr-TR" dirty="0" smtClean="0"/>
              <a:t>Doğru miktar</a:t>
            </a:r>
          </a:p>
          <a:p>
            <a:r>
              <a:rPr lang="tr-TR" dirty="0" smtClean="0"/>
              <a:t>Doğru zaman</a:t>
            </a:r>
          </a:p>
          <a:p>
            <a:r>
              <a:rPr lang="tr-TR" dirty="0" smtClean="0"/>
              <a:t>Doğru fiyat</a:t>
            </a:r>
          </a:p>
          <a:p>
            <a:r>
              <a:rPr lang="tr-TR" dirty="0" smtClean="0"/>
              <a:t>Doğru yer</a:t>
            </a:r>
          </a:p>
          <a:p>
            <a:r>
              <a:rPr lang="tr-TR" dirty="0" smtClean="0"/>
              <a:t>Doğru koşul</a:t>
            </a:r>
          </a:p>
          <a:p>
            <a:r>
              <a:rPr lang="tr-TR" dirty="0" smtClean="0"/>
              <a:t>Doğru bilgi</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3600" b="1" smtClean="0">
                <a:latin typeface="+mn-lt"/>
                <a:ea typeface="+mn-ea"/>
                <a:cs typeface="+mn-cs"/>
              </a:rPr>
              <a:t>Sipariş Yönetimi</a:t>
            </a:r>
            <a:endParaRPr lang="tr-TR" sz="3600" b="1" dirty="0" smtClean="0">
              <a:latin typeface="+mn-lt"/>
              <a:ea typeface="+mn-ea"/>
              <a:cs typeface="+mn-cs"/>
            </a:endParaRPr>
          </a:p>
        </p:txBody>
      </p:sp>
      <p:sp>
        <p:nvSpPr>
          <p:cNvPr id="11" name="10 İçerik Yer Tutucusu"/>
          <p:cNvSpPr>
            <a:spLocks noGrp="1"/>
          </p:cNvSpPr>
          <p:nvPr>
            <p:ph idx="1"/>
          </p:nvPr>
        </p:nvSpPr>
        <p:spPr/>
        <p:txBody>
          <a:bodyPr anchor="ctr"/>
          <a:lstStyle/>
          <a:p>
            <a:r>
              <a:rPr lang="tr-TR" dirty="0" smtClean="0"/>
              <a:t>Sipariş planlama</a:t>
            </a:r>
          </a:p>
          <a:p>
            <a:r>
              <a:rPr lang="tr-TR" dirty="0" smtClean="0"/>
              <a:t>Sipariş iletimi</a:t>
            </a:r>
          </a:p>
          <a:p>
            <a:r>
              <a:rPr lang="tr-TR" dirty="0" smtClean="0"/>
              <a:t>Sipariş işleme</a:t>
            </a:r>
          </a:p>
          <a:p>
            <a:r>
              <a:rPr lang="tr-TR" dirty="0" smtClean="0"/>
              <a:t>Sipariş toplama ve birleştirme</a:t>
            </a:r>
          </a:p>
          <a:p>
            <a:r>
              <a:rPr lang="tr-TR" dirty="0" smtClean="0"/>
              <a:t>Sipariş teslimi</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4000" b="1" dirty="0" smtClean="0">
                <a:latin typeface="+mn-lt"/>
                <a:ea typeface="+mn-ea"/>
                <a:cs typeface="+mn-cs"/>
              </a:rPr>
              <a:t>Giriş</a:t>
            </a:r>
          </a:p>
        </p:txBody>
      </p:sp>
      <p:sp>
        <p:nvSpPr>
          <p:cNvPr id="11" name="10 İçerik Yer Tutucusu"/>
          <p:cNvSpPr>
            <a:spLocks noGrp="1"/>
          </p:cNvSpPr>
          <p:nvPr>
            <p:ph idx="1"/>
          </p:nvPr>
        </p:nvSpPr>
        <p:spPr/>
        <p:txBody>
          <a:bodyPr anchor="ctr">
            <a:normAutofit fontScale="77500" lnSpcReduction="20000"/>
          </a:bodyPr>
          <a:lstStyle/>
          <a:p>
            <a:pPr algn="just"/>
            <a:r>
              <a:rPr lang="tr-TR" dirty="0" smtClean="0"/>
              <a:t>Lojistik müşteri hizmetleri, bir alıcı, bir satıcı ve üçüncü bir taraf arasında geçen bir süreçtir. Süreç, değişime konu olan mal ya da hizmete katma değer eklenmesi ile sonuçlanır! Bir başka deyişle, değişim sürecine katılan her bir tarafın elde edilen katma değeri paylaşarak, başlangıçtaki durumundan daha iyiye gittiği bir durumu anlatır. </a:t>
            </a:r>
          </a:p>
          <a:p>
            <a:pPr algn="just"/>
            <a:endParaRPr lang="tr-TR" dirty="0" smtClean="0"/>
          </a:p>
          <a:p>
            <a:pPr algn="just"/>
            <a:r>
              <a:rPr lang="tr-TR" dirty="0" smtClean="0"/>
              <a:t>Hizmeti, maldan ayıran dört temel unsur söz konusudur:</a:t>
            </a:r>
          </a:p>
          <a:p>
            <a:pPr algn="just"/>
            <a:endParaRPr lang="tr-TR" dirty="0" smtClean="0"/>
          </a:p>
          <a:p>
            <a:pPr lvl="1" algn="just"/>
            <a:r>
              <a:rPr lang="tr-TR" dirty="0" smtClean="0"/>
              <a:t>Somutluk,</a:t>
            </a:r>
          </a:p>
          <a:p>
            <a:pPr lvl="1" algn="just"/>
            <a:r>
              <a:rPr lang="tr-TR" dirty="0" smtClean="0"/>
              <a:t>Üretim ve tüketimin birbirinden ayrıştırılamaması,</a:t>
            </a:r>
          </a:p>
          <a:p>
            <a:pPr lvl="1" algn="just"/>
            <a:r>
              <a:rPr lang="tr-TR" dirty="0" smtClean="0"/>
              <a:t>Heterojenlik ya da tutarsızlık,</a:t>
            </a:r>
          </a:p>
          <a:p>
            <a:pPr lvl="1" algn="just"/>
            <a:r>
              <a:rPr lang="tr-TR" dirty="0" smtClean="0"/>
              <a:t>Bozulabilirlik.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3600" b="1" dirty="0" smtClean="0">
                <a:latin typeface="+mn-lt"/>
                <a:ea typeface="+mn-ea"/>
                <a:cs typeface="+mn-cs"/>
              </a:rPr>
              <a:t>Sipariş Planlama</a:t>
            </a:r>
          </a:p>
        </p:txBody>
      </p:sp>
      <p:sp>
        <p:nvSpPr>
          <p:cNvPr id="11" name="10 İçerik Yer Tutucusu"/>
          <p:cNvSpPr>
            <a:spLocks noGrp="1"/>
          </p:cNvSpPr>
          <p:nvPr>
            <p:ph idx="1"/>
          </p:nvPr>
        </p:nvSpPr>
        <p:spPr/>
        <p:txBody>
          <a:bodyPr anchor="ctr"/>
          <a:lstStyle/>
          <a:p>
            <a:r>
              <a:rPr lang="tr-TR" dirty="0" smtClean="0"/>
              <a:t>İş yükünü hafifletmek ve dengelemek</a:t>
            </a:r>
          </a:p>
          <a:p>
            <a:r>
              <a:rPr lang="tr-TR" dirty="0" smtClean="0"/>
              <a:t>Müşterinin sipariş verecekleri zaman tahmin etmek</a:t>
            </a:r>
          </a:p>
          <a:p>
            <a:r>
              <a:rPr lang="tr-TR" dirty="0" smtClean="0"/>
              <a:t>Talep dalgalanmalarını kontrol edebilmek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3600" b="1" dirty="0" smtClean="0">
                <a:latin typeface="+mn-lt"/>
                <a:ea typeface="+mn-ea"/>
                <a:cs typeface="+mn-cs"/>
              </a:rPr>
              <a:t>Sipariş İletimi</a:t>
            </a:r>
          </a:p>
        </p:txBody>
      </p:sp>
      <p:sp>
        <p:nvSpPr>
          <p:cNvPr id="11" name="10 İçerik Yer Tutucusu"/>
          <p:cNvSpPr>
            <a:spLocks noGrp="1"/>
          </p:cNvSpPr>
          <p:nvPr>
            <p:ph idx="1"/>
          </p:nvPr>
        </p:nvSpPr>
        <p:spPr/>
        <p:txBody>
          <a:bodyPr anchor="ctr"/>
          <a:lstStyle/>
          <a:p>
            <a:r>
              <a:rPr lang="tr-TR" dirty="0" smtClean="0"/>
              <a:t>Siparişin müşteri tarafından verilmesi ve satıcı tarafından alınması süreci</a:t>
            </a:r>
          </a:p>
          <a:p>
            <a:pPr lvl="1"/>
            <a:r>
              <a:rPr lang="tr-TR" dirty="0" smtClean="0"/>
              <a:t>Siparişler de internet kullanımının artışı</a:t>
            </a:r>
          </a:p>
          <a:p>
            <a:pPr lvl="1"/>
            <a:r>
              <a:rPr lang="tr-TR" dirty="0" smtClean="0"/>
              <a:t>Posta yolu ile gönderimler</a:t>
            </a:r>
          </a:p>
          <a:p>
            <a:pPr lvl="1"/>
            <a:r>
              <a:rPr lang="tr-TR" dirty="0" smtClean="0"/>
              <a:t>Çeşitli yazılımları kullanma zorunluluğu</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3600" b="1" dirty="0" smtClean="0">
                <a:latin typeface="+mn-lt"/>
                <a:ea typeface="+mn-ea"/>
                <a:cs typeface="+mn-cs"/>
              </a:rPr>
              <a:t>Sipariş İşleme</a:t>
            </a:r>
          </a:p>
        </p:txBody>
      </p:sp>
      <p:sp>
        <p:nvSpPr>
          <p:cNvPr id="11" name="10 İçerik Yer Tutucusu"/>
          <p:cNvSpPr>
            <a:spLocks noGrp="1"/>
          </p:cNvSpPr>
          <p:nvPr>
            <p:ph idx="1"/>
          </p:nvPr>
        </p:nvSpPr>
        <p:spPr>
          <a:xfrm>
            <a:off x="467544" y="1988840"/>
            <a:ext cx="8219256" cy="4137323"/>
          </a:xfrm>
        </p:spPr>
        <p:txBody>
          <a:bodyPr anchor="ctr"/>
          <a:lstStyle/>
          <a:p>
            <a:pPr algn="just"/>
            <a:r>
              <a:rPr lang="tr-TR" dirty="0" smtClean="0"/>
              <a:t>Sipariş bilgisinin eksiksiz ve doğru olması</a:t>
            </a:r>
          </a:p>
          <a:p>
            <a:pPr algn="just"/>
            <a:r>
              <a:rPr lang="tr-TR" dirty="0" smtClean="0"/>
              <a:t>Müşterinin ödeme durumu</a:t>
            </a:r>
            <a:r>
              <a:rPr lang="tr-TR" dirty="0"/>
              <a:t> </a:t>
            </a:r>
            <a:r>
              <a:rPr lang="tr-TR" dirty="0" smtClean="0"/>
              <a:t>kontrolü</a:t>
            </a:r>
          </a:p>
          <a:p>
            <a:pPr algn="just"/>
            <a:r>
              <a:rPr lang="tr-TR" dirty="0" smtClean="0"/>
              <a:t>Sipariş girişi</a:t>
            </a:r>
          </a:p>
          <a:p>
            <a:pPr algn="just"/>
            <a:r>
              <a:rPr lang="tr-TR" dirty="0" smtClean="0"/>
              <a:t>Satışı gerçekleştirme</a:t>
            </a:r>
          </a:p>
          <a:p>
            <a:pPr algn="just"/>
            <a:r>
              <a:rPr lang="tr-TR" dirty="0" smtClean="0"/>
              <a:t>Muhasebe bölümü kayıtları</a:t>
            </a:r>
          </a:p>
          <a:p>
            <a:pPr algn="just"/>
            <a:r>
              <a:rPr lang="tr-TR" dirty="0" smtClean="0"/>
              <a:t>Envanter departmanının ürün gönderimini sağlaması</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3600" b="1" dirty="0" smtClean="0">
                <a:latin typeface="+mn-lt"/>
                <a:ea typeface="+mn-ea"/>
                <a:cs typeface="+mn-cs"/>
              </a:rPr>
              <a:t>Sipariş Toplama ve Birleştirme</a:t>
            </a:r>
          </a:p>
        </p:txBody>
      </p:sp>
      <p:sp>
        <p:nvSpPr>
          <p:cNvPr id="11" name="10 İçerik Yer Tutucusu"/>
          <p:cNvSpPr>
            <a:spLocks noGrp="1"/>
          </p:cNvSpPr>
          <p:nvPr>
            <p:ph idx="1"/>
          </p:nvPr>
        </p:nvSpPr>
        <p:spPr/>
        <p:txBody>
          <a:bodyPr anchor="ctr"/>
          <a:lstStyle/>
          <a:p>
            <a:pPr algn="just">
              <a:buNone/>
            </a:pPr>
            <a:r>
              <a:rPr lang="tr-TR" b="1" dirty="0" smtClean="0"/>
              <a:t>Sipariş alındıktan sonra çeşitli kontroller yapılır: </a:t>
            </a:r>
          </a:p>
          <a:p>
            <a:pPr algn="just"/>
            <a:r>
              <a:rPr lang="tr-TR" dirty="0" smtClean="0"/>
              <a:t>Stokta istenen miktarda ürün var mı?</a:t>
            </a:r>
          </a:p>
          <a:p>
            <a:pPr algn="just"/>
            <a:r>
              <a:rPr lang="tr-TR" dirty="0" smtClean="0"/>
              <a:t>Müşterinin ödeme gücü yeterli mi?</a:t>
            </a:r>
          </a:p>
          <a:p>
            <a:pPr algn="just"/>
            <a:r>
              <a:rPr lang="tr-TR" dirty="0" smtClean="0"/>
              <a:t>Ürünün stokta olmaması durumunda diğer seçenekler neler? </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3600" b="1" dirty="0" smtClean="0">
                <a:latin typeface="+mn-lt"/>
                <a:ea typeface="+mn-ea"/>
                <a:cs typeface="+mn-cs"/>
              </a:rPr>
              <a:t>Sipariş Teslimi</a:t>
            </a:r>
          </a:p>
        </p:txBody>
      </p:sp>
      <p:sp>
        <p:nvSpPr>
          <p:cNvPr id="11" name="10 İçerik Yer Tutucusu"/>
          <p:cNvSpPr>
            <a:spLocks noGrp="1"/>
          </p:cNvSpPr>
          <p:nvPr>
            <p:ph idx="1"/>
          </p:nvPr>
        </p:nvSpPr>
        <p:spPr>
          <a:xfrm>
            <a:off x="539552" y="1916832"/>
            <a:ext cx="8147248" cy="4209331"/>
          </a:xfrm>
        </p:spPr>
        <p:txBody>
          <a:bodyPr anchor="ctr"/>
          <a:lstStyle/>
          <a:p>
            <a:pPr algn="just"/>
            <a:r>
              <a:rPr lang="tr-TR" dirty="0" smtClean="0"/>
              <a:t>Toplanan ve birleştirilen ürünlerin teslimi aşaması</a:t>
            </a:r>
          </a:p>
          <a:p>
            <a:pPr algn="just"/>
            <a:r>
              <a:rPr lang="tr-TR" dirty="0" smtClean="0"/>
              <a:t>Ürünün araca yüklenmesi ve nihai kullanıcıya ulaştırılması</a:t>
            </a:r>
          </a:p>
          <a:p>
            <a:pPr algn="just"/>
            <a:r>
              <a:rPr lang="tr-TR" dirty="0" smtClean="0"/>
              <a:t>Sipariş döngüsünün tamamlanması</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6"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3" name="2 İçerik Yer Tutucusu"/>
          <p:cNvSpPr>
            <a:spLocks noGrp="1"/>
          </p:cNvSpPr>
          <p:nvPr>
            <p:ph idx="1"/>
          </p:nvPr>
        </p:nvSpPr>
        <p:spPr>
          <a:xfrm>
            <a:off x="1821637" y="5786454"/>
            <a:ext cx="5500726" cy="500066"/>
          </a:xfrm>
        </p:spPr>
        <p:txBody>
          <a:bodyPr>
            <a:normAutofit/>
          </a:bodyPr>
          <a:lstStyle/>
          <a:p>
            <a:pPr algn="ctr">
              <a:buNone/>
            </a:pPr>
            <a:r>
              <a:rPr lang="tr-TR" sz="2400" b="1" dirty="0" smtClean="0"/>
              <a:t>Teşekkür ederim.</a:t>
            </a:r>
            <a:endParaRPr lang="tr-TR" sz="2400" b="1" dirty="0"/>
          </a:p>
        </p:txBody>
      </p:sp>
      <p:sp>
        <p:nvSpPr>
          <p:cNvPr id="7" name="6 Metin kutusu"/>
          <p:cNvSpPr txBox="1"/>
          <p:nvPr/>
        </p:nvSpPr>
        <p:spPr>
          <a:xfrm>
            <a:off x="2536017" y="214290"/>
            <a:ext cx="4071966" cy="646331"/>
          </a:xfrm>
          <a:prstGeom prst="rect">
            <a:avLst/>
          </a:prstGeom>
          <a:noFill/>
        </p:spPr>
        <p:txBody>
          <a:bodyPr wrap="square" rtlCol="0">
            <a:spAutoFit/>
          </a:bodyPr>
          <a:lstStyle/>
          <a:p>
            <a:pPr algn="ctr"/>
            <a:r>
              <a:rPr lang="tr-TR" sz="3600" b="1" dirty="0" smtClean="0">
                <a:solidFill>
                  <a:schemeClr val="bg1">
                    <a:lumMod val="85000"/>
                  </a:schemeClr>
                </a:solidFill>
              </a:rPr>
              <a:t>İstanbul Üniversitesi</a:t>
            </a:r>
            <a:endParaRPr lang="tr-TR" sz="3600" b="1" dirty="0">
              <a:solidFill>
                <a:schemeClr val="bg1">
                  <a:lumMod val="85000"/>
                </a:schemeClr>
              </a:solidFill>
            </a:endParaRPr>
          </a:p>
        </p:txBody>
      </p:sp>
      <p:pic>
        <p:nvPicPr>
          <p:cNvPr id="9" name="Picture 1" descr="C:\Users\Turkoglu\Desktop\Rektor_hoca_sunum\lalaler.jpg"/>
          <p:cNvPicPr>
            <a:picLocks noChangeAspect="1" noChangeArrowheads="1"/>
          </p:cNvPicPr>
          <p:nvPr/>
        </p:nvPicPr>
        <p:blipFill>
          <a:blip r:embed="rId4" cstate="print"/>
          <a:srcRect/>
          <a:stretch>
            <a:fillRect/>
          </a:stretch>
        </p:blipFill>
        <p:spPr bwMode="auto">
          <a:xfrm>
            <a:off x="1894853" y="2132857"/>
            <a:ext cx="4930611" cy="3510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4000" b="1" dirty="0" smtClean="0">
                <a:latin typeface="+mn-lt"/>
                <a:ea typeface="+mn-ea"/>
                <a:cs typeface="+mn-cs"/>
              </a:rPr>
              <a:t>Giriş</a:t>
            </a:r>
          </a:p>
        </p:txBody>
      </p:sp>
      <p:sp>
        <p:nvSpPr>
          <p:cNvPr id="11" name="10 İçerik Yer Tutucusu"/>
          <p:cNvSpPr>
            <a:spLocks noGrp="1"/>
          </p:cNvSpPr>
          <p:nvPr>
            <p:ph idx="1"/>
          </p:nvPr>
        </p:nvSpPr>
        <p:spPr/>
        <p:txBody>
          <a:bodyPr anchor="ctr">
            <a:normAutofit fontScale="55000" lnSpcReduction="20000"/>
          </a:bodyPr>
          <a:lstStyle/>
          <a:p>
            <a:pPr algn="just">
              <a:lnSpc>
                <a:spcPct val="90000"/>
              </a:lnSpc>
              <a:defRPr/>
            </a:pPr>
            <a:r>
              <a:rPr lang="tr-TR" dirty="0" smtClean="0"/>
              <a:t>Lojistik</a:t>
            </a:r>
            <a:r>
              <a:rPr lang="tr-TR" dirty="0"/>
              <a:t>, bir işletmenin başarısına, gereksinim duyulan ürün, hizmet ve insan gibi kaynakların, doğru zamanda, doğru yerde, doğru miktarda teslimi ile katkıda bulunur.</a:t>
            </a:r>
          </a:p>
          <a:p>
            <a:pPr algn="just">
              <a:lnSpc>
                <a:spcPct val="90000"/>
              </a:lnSpc>
              <a:defRPr/>
            </a:pPr>
            <a:endParaRPr lang="tr-TR" dirty="0"/>
          </a:p>
          <a:p>
            <a:pPr algn="just">
              <a:lnSpc>
                <a:spcPct val="90000"/>
              </a:lnSpc>
              <a:defRPr/>
            </a:pPr>
            <a:r>
              <a:rPr lang="tr-TR" dirty="0"/>
              <a:t>Kilit soru, ‘müşteri kimdir?’ sorusudur.</a:t>
            </a:r>
          </a:p>
          <a:p>
            <a:pPr algn="just">
              <a:lnSpc>
                <a:spcPct val="90000"/>
              </a:lnSpc>
              <a:defRPr/>
            </a:pPr>
            <a:endParaRPr lang="tr-TR" dirty="0"/>
          </a:p>
          <a:p>
            <a:pPr algn="just">
              <a:lnSpc>
                <a:spcPct val="90000"/>
              </a:lnSpc>
              <a:defRPr/>
            </a:pPr>
            <a:r>
              <a:rPr lang="tr-TR" dirty="0"/>
              <a:t>Lojistik işletmeleri açısından müşteri, en basit tanımıyla, herhangi bir teslimat noktasıdır. </a:t>
            </a:r>
          </a:p>
          <a:p>
            <a:pPr algn="just">
              <a:lnSpc>
                <a:spcPct val="90000"/>
              </a:lnSpc>
              <a:defRPr/>
            </a:pPr>
            <a:endParaRPr lang="tr-TR" dirty="0"/>
          </a:p>
          <a:p>
            <a:pPr algn="just">
              <a:lnSpc>
                <a:spcPct val="90000"/>
              </a:lnSpc>
              <a:defRPr/>
            </a:pPr>
            <a:r>
              <a:rPr lang="tr-TR" dirty="0"/>
              <a:t>Bu açıdan, müşteri, bir tüketicinin evinden perakendeciye, bir toptancıdan, bir imalat işletmesinin fabrika veya deposuna kadar uzanan bir biçimde tanımlanabilir.</a:t>
            </a:r>
          </a:p>
          <a:p>
            <a:pPr algn="just">
              <a:lnSpc>
                <a:spcPct val="90000"/>
              </a:lnSpc>
              <a:defRPr/>
            </a:pPr>
            <a:endParaRPr lang="tr-TR" dirty="0"/>
          </a:p>
          <a:p>
            <a:pPr algn="just">
              <a:lnSpc>
                <a:spcPct val="90000"/>
              </a:lnSpc>
              <a:defRPr/>
            </a:pPr>
            <a:r>
              <a:rPr lang="tr-TR" dirty="0"/>
              <a:t>Güdüsü ve teslimat amacı ne olursa olsun, hizmet verilen müşteri, lojistiğin odak noktasını ve lojistik performans gereksinimlerinin itici gücünü oluşturur.</a:t>
            </a:r>
          </a:p>
          <a:p>
            <a:pPr algn="just">
              <a:lnSpc>
                <a:spcPct val="90000"/>
              </a:lnSpc>
              <a:defRPr/>
            </a:pPr>
            <a:endParaRPr lang="tr-TR" dirty="0"/>
          </a:p>
          <a:p>
            <a:pPr algn="just">
              <a:lnSpc>
                <a:spcPct val="90000"/>
              </a:lnSpc>
              <a:defRPr/>
            </a:pPr>
            <a:r>
              <a:rPr lang="tr-TR" dirty="0"/>
              <a:t>Örneğin, 7-Eleven, SAS (</a:t>
            </a:r>
            <a:r>
              <a:rPr lang="tr-TR" dirty="0" err="1"/>
              <a:t>Scandinavian</a:t>
            </a:r>
            <a:r>
              <a:rPr lang="tr-TR" dirty="0"/>
              <a:t> </a:t>
            </a:r>
            <a:r>
              <a:rPr lang="tr-TR" dirty="0" err="1"/>
              <a:t>Airlines</a:t>
            </a:r>
            <a:r>
              <a:rPr lang="tr-TR" dirty="0"/>
              <a:t>), vb.</a:t>
            </a:r>
          </a:p>
        </p:txBody>
      </p:sp>
    </p:spTree>
    <p:extLst>
      <p:ext uri="{BB962C8B-B14F-4D97-AF65-F5344CB8AC3E}">
        <p14:creationId xmlns:p14="http://schemas.microsoft.com/office/powerpoint/2010/main" val="1244131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3600" b="1" dirty="0" smtClean="0">
                <a:latin typeface="+mn-lt"/>
                <a:ea typeface="+mn-ea"/>
                <a:cs typeface="+mn-cs"/>
              </a:rPr>
              <a:t>Müşteri Odaklı Pazarlama</a:t>
            </a:r>
          </a:p>
        </p:txBody>
      </p:sp>
      <p:sp>
        <p:nvSpPr>
          <p:cNvPr id="11" name="10 İçerik Yer Tutucusu"/>
          <p:cNvSpPr>
            <a:spLocks noGrp="1"/>
          </p:cNvSpPr>
          <p:nvPr>
            <p:ph idx="1"/>
          </p:nvPr>
        </p:nvSpPr>
        <p:spPr/>
        <p:txBody>
          <a:bodyPr anchor="ctr">
            <a:normAutofit/>
          </a:bodyPr>
          <a:lstStyle/>
          <a:p>
            <a:pPr algn="just">
              <a:lnSpc>
                <a:spcPct val="90000"/>
              </a:lnSpc>
            </a:pPr>
            <a:r>
              <a:rPr lang="tr-TR" altLang="tr-TR" sz="2400" dirty="0"/>
              <a:t>İşletmeler, tüm faaliyetlerini, istek ve ihtiyaçlarını </a:t>
            </a:r>
            <a:r>
              <a:rPr lang="tr-TR" altLang="tr-TR" sz="2400" dirty="0" smtClean="0"/>
              <a:t>karşılayacak </a:t>
            </a:r>
            <a:r>
              <a:rPr lang="tr-TR" altLang="tr-TR" sz="2400" dirty="0"/>
              <a:t>oldukları müşterilerin oluşturduğu ‘pazar </a:t>
            </a:r>
            <a:r>
              <a:rPr lang="tr-TR" altLang="tr-TR" sz="2400" dirty="0" err="1"/>
              <a:t>fırsatları’na</a:t>
            </a:r>
            <a:r>
              <a:rPr lang="tr-TR" altLang="tr-TR" sz="2400" dirty="0"/>
              <a:t> yönelik olarak tasarlarlar.</a:t>
            </a:r>
          </a:p>
          <a:p>
            <a:pPr algn="just">
              <a:lnSpc>
                <a:spcPct val="90000"/>
              </a:lnSpc>
            </a:pPr>
            <a:endParaRPr lang="tr-TR" altLang="tr-TR" sz="2400" dirty="0"/>
          </a:p>
          <a:p>
            <a:pPr algn="just">
              <a:lnSpc>
                <a:spcPct val="90000"/>
              </a:lnSpc>
            </a:pPr>
            <a:r>
              <a:rPr lang="tr-TR" altLang="tr-TR" sz="2400" dirty="0"/>
              <a:t>Pazarlama faaliyetlerinin kökeninde belirli pazarlara nüfuz etmek ve kârlı işlemler gerçekleştirmek yatar.</a:t>
            </a:r>
          </a:p>
          <a:p>
            <a:pPr algn="just">
              <a:lnSpc>
                <a:spcPct val="90000"/>
              </a:lnSpc>
            </a:pPr>
            <a:endParaRPr lang="tr-TR" altLang="tr-TR" sz="2400" dirty="0"/>
          </a:p>
          <a:p>
            <a:pPr algn="just">
              <a:lnSpc>
                <a:spcPct val="90000"/>
              </a:lnSpc>
            </a:pPr>
            <a:r>
              <a:rPr lang="tr-TR" altLang="tr-TR" sz="2400" dirty="0"/>
              <a:t>Müşteri odaklı pazarlama, üç temel kavram ile açıklanabilir:</a:t>
            </a:r>
            <a:endParaRPr lang="tr-TR" altLang="tr-TR" sz="2000" dirty="0"/>
          </a:p>
          <a:p>
            <a:pPr lvl="1" algn="just">
              <a:lnSpc>
                <a:spcPct val="90000"/>
              </a:lnSpc>
            </a:pPr>
            <a:r>
              <a:rPr lang="tr-TR" altLang="tr-TR" sz="2400" dirty="0"/>
              <a:t>Pazarlama Kavramı</a:t>
            </a:r>
          </a:p>
          <a:p>
            <a:pPr lvl="1" algn="just">
              <a:lnSpc>
                <a:spcPct val="90000"/>
              </a:lnSpc>
            </a:pPr>
            <a:r>
              <a:rPr lang="tr-TR" altLang="tr-TR" sz="2400" dirty="0"/>
              <a:t>Temel Stratejik Yetenek – Lojistik Kavramı</a:t>
            </a:r>
          </a:p>
          <a:p>
            <a:pPr lvl="1" algn="just">
              <a:lnSpc>
                <a:spcPct val="90000"/>
              </a:lnSpc>
            </a:pPr>
            <a:r>
              <a:rPr lang="tr-TR" altLang="tr-TR" sz="2400" dirty="0"/>
              <a:t>Yaşam Çevrim Kavramı</a:t>
            </a:r>
          </a:p>
        </p:txBody>
      </p:sp>
    </p:spTree>
    <p:extLst>
      <p:ext uri="{BB962C8B-B14F-4D97-AF65-F5344CB8AC3E}">
        <p14:creationId xmlns:p14="http://schemas.microsoft.com/office/powerpoint/2010/main" val="897391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3600" b="1" dirty="0" smtClean="0">
                <a:latin typeface="+mn-lt"/>
                <a:ea typeface="+mn-ea"/>
                <a:cs typeface="+mn-cs"/>
              </a:rPr>
              <a:t>Pazarlama Kavramı</a:t>
            </a:r>
          </a:p>
        </p:txBody>
      </p:sp>
      <p:sp>
        <p:nvSpPr>
          <p:cNvPr id="11" name="10 İçerik Yer Tutucusu"/>
          <p:cNvSpPr>
            <a:spLocks noGrp="1"/>
          </p:cNvSpPr>
          <p:nvPr>
            <p:ph idx="1"/>
          </p:nvPr>
        </p:nvSpPr>
        <p:spPr/>
        <p:txBody>
          <a:bodyPr anchor="ctr">
            <a:normAutofit/>
          </a:bodyPr>
          <a:lstStyle/>
          <a:p>
            <a:pPr algn="just">
              <a:lnSpc>
                <a:spcPct val="90000"/>
              </a:lnSpc>
            </a:pPr>
            <a:r>
              <a:rPr lang="tr-TR" altLang="tr-TR" sz="2400" dirty="0"/>
              <a:t>Pazarlama kavramı, belirli müşteri istek ve ihtiyaçlarının ayırt edilerek, eşsiz bir biçimde giderilmesini sağlayacak kaynakların temin edilmesine odaklanmayı gerektirir.</a:t>
            </a:r>
          </a:p>
          <a:p>
            <a:pPr algn="just">
              <a:lnSpc>
                <a:spcPct val="90000"/>
              </a:lnSpc>
            </a:pPr>
            <a:endParaRPr lang="tr-TR" altLang="tr-TR" sz="2400" dirty="0"/>
          </a:p>
          <a:p>
            <a:pPr algn="just">
              <a:lnSpc>
                <a:spcPct val="90000"/>
              </a:lnSpc>
            </a:pPr>
            <a:r>
              <a:rPr lang="tr-TR" altLang="tr-TR" sz="2400" dirty="0"/>
              <a:t>Kökeninde yatan düşünce, özetle, iş ile ilgili tüm faaliyetlerin müşteri beklentilerine katkıda bulunması sağlandığında başarının kendiliğinden geleceğidir.</a:t>
            </a:r>
          </a:p>
        </p:txBody>
      </p:sp>
    </p:spTree>
    <p:extLst>
      <p:ext uri="{BB962C8B-B14F-4D97-AF65-F5344CB8AC3E}">
        <p14:creationId xmlns:p14="http://schemas.microsoft.com/office/powerpoint/2010/main" val="1598505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a:bodyPr>
          <a:lstStyle/>
          <a:p>
            <a:r>
              <a:rPr lang="tr-TR" sz="3600" b="1" dirty="0">
                <a:latin typeface="+mn-lt"/>
                <a:ea typeface="+mn-ea"/>
                <a:cs typeface="+mn-cs"/>
              </a:rPr>
              <a:t>Pazarlama Kavramı</a:t>
            </a:r>
          </a:p>
        </p:txBody>
      </p:sp>
      <p:sp>
        <p:nvSpPr>
          <p:cNvPr id="11" name="10 İçerik Yer Tutucusu"/>
          <p:cNvSpPr>
            <a:spLocks noGrp="1"/>
          </p:cNvSpPr>
          <p:nvPr>
            <p:ph idx="1"/>
          </p:nvPr>
        </p:nvSpPr>
        <p:spPr/>
        <p:txBody>
          <a:bodyPr anchor="ctr">
            <a:normAutofit fontScale="92500" lnSpcReduction="10000"/>
          </a:bodyPr>
          <a:lstStyle/>
          <a:p>
            <a:pPr algn="just">
              <a:lnSpc>
                <a:spcPct val="80000"/>
              </a:lnSpc>
            </a:pPr>
            <a:r>
              <a:rPr lang="tr-TR" altLang="tr-TR" sz="2400" smtClean="0"/>
              <a:t>Pazarlama kavramı, üç ana düşünceye dayanır:</a:t>
            </a:r>
          </a:p>
          <a:p>
            <a:pPr algn="just">
              <a:lnSpc>
                <a:spcPct val="80000"/>
              </a:lnSpc>
            </a:pPr>
            <a:endParaRPr lang="tr-TR" altLang="tr-TR" sz="2400" smtClean="0"/>
          </a:p>
          <a:p>
            <a:pPr lvl="1" algn="just">
              <a:lnSpc>
                <a:spcPct val="80000"/>
              </a:lnSpc>
            </a:pPr>
            <a:r>
              <a:rPr lang="tr-TR" altLang="tr-TR" sz="2000" smtClean="0"/>
              <a:t>Müşteri istek ve ihtiyaçları, ürün ve hizmetlerden daha basittir. Örneğin, cep telefonu, vb.</a:t>
            </a:r>
          </a:p>
          <a:p>
            <a:pPr lvl="1" algn="just">
              <a:lnSpc>
                <a:spcPct val="80000"/>
              </a:lnSpc>
            </a:pPr>
            <a:endParaRPr lang="tr-TR" altLang="tr-TR" sz="2000" smtClean="0"/>
          </a:p>
          <a:p>
            <a:pPr lvl="1" algn="just">
              <a:lnSpc>
                <a:spcPct val="80000"/>
              </a:lnSpc>
            </a:pPr>
            <a:r>
              <a:rPr lang="tr-TR" altLang="tr-TR" sz="2000" smtClean="0"/>
              <a:t>Ürün ve hizmetler yalnızca ulaşılabildiğinde ve müşteri bakış açısıyla konumlandırıldığında müşteri için anlamlı hale gelir.</a:t>
            </a:r>
          </a:p>
          <a:p>
            <a:pPr lvl="1" algn="just">
              <a:lnSpc>
                <a:spcPct val="80000"/>
              </a:lnSpc>
            </a:pPr>
            <a:endParaRPr lang="tr-TR" altLang="tr-TR" sz="2000" smtClean="0"/>
          </a:p>
          <a:p>
            <a:pPr lvl="2" algn="just">
              <a:lnSpc>
                <a:spcPct val="80000"/>
              </a:lnSpc>
            </a:pPr>
            <a:r>
              <a:rPr lang="tr-TR" altLang="tr-TR" sz="1800" smtClean="0"/>
              <a:t>Şekil faydası,</a:t>
            </a:r>
          </a:p>
          <a:p>
            <a:pPr lvl="2" algn="just">
              <a:lnSpc>
                <a:spcPct val="80000"/>
              </a:lnSpc>
            </a:pPr>
            <a:r>
              <a:rPr lang="tr-TR" altLang="tr-TR" sz="1800" smtClean="0"/>
              <a:t>Mülkiyet faydası,</a:t>
            </a:r>
          </a:p>
          <a:p>
            <a:pPr lvl="2" algn="just">
              <a:lnSpc>
                <a:spcPct val="80000"/>
              </a:lnSpc>
            </a:pPr>
            <a:r>
              <a:rPr lang="tr-TR" altLang="tr-TR" sz="1800" smtClean="0"/>
              <a:t>Zaman faydası,</a:t>
            </a:r>
          </a:p>
          <a:p>
            <a:pPr lvl="2" algn="just">
              <a:lnSpc>
                <a:spcPct val="80000"/>
              </a:lnSpc>
            </a:pPr>
            <a:r>
              <a:rPr lang="tr-TR" altLang="tr-TR" sz="1800" smtClean="0"/>
              <a:t>Yer faydası.</a:t>
            </a:r>
          </a:p>
          <a:p>
            <a:pPr lvl="1" algn="just">
              <a:lnSpc>
                <a:spcPct val="80000"/>
              </a:lnSpc>
            </a:pPr>
            <a:endParaRPr lang="tr-TR" altLang="tr-TR" sz="2000" smtClean="0"/>
          </a:p>
          <a:p>
            <a:pPr lvl="1" algn="just">
              <a:lnSpc>
                <a:spcPct val="80000"/>
              </a:lnSpc>
            </a:pPr>
            <a:r>
              <a:rPr lang="tr-TR" altLang="tr-TR" sz="2000" smtClean="0"/>
              <a:t>Hacim, kâr açısından ikincil öneme sahiptir.</a:t>
            </a:r>
          </a:p>
          <a:p>
            <a:pPr lvl="1" algn="just">
              <a:lnSpc>
                <a:spcPct val="80000"/>
              </a:lnSpc>
            </a:pPr>
            <a:endParaRPr lang="tr-TR" altLang="tr-TR" sz="2000" smtClean="0"/>
          </a:p>
          <a:p>
            <a:pPr algn="just">
              <a:lnSpc>
                <a:spcPct val="80000"/>
              </a:lnSpc>
            </a:pPr>
            <a:r>
              <a:rPr lang="tr-TR" altLang="tr-TR" sz="2400" smtClean="0"/>
              <a:t>Lojistik yetkinlik üç ana düşünceyi etkilemesi nedeniyle pazarlama düşüncesine katkıda bulunur.</a:t>
            </a:r>
            <a:endParaRPr lang="tr-TR" altLang="tr-TR" sz="2400" dirty="0"/>
          </a:p>
        </p:txBody>
      </p:sp>
      <p:sp>
        <p:nvSpPr>
          <p:cNvPr id="6" name="TextBox 5"/>
          <p:cNvSpPr txBox="1">
            <a:spLocks noChangeArrowheads="1"/>
          </p:cNvSpPr>
          <p:nvPr/>
        </p:nvSpPr>
        <p:spPr bwMode="auto">
          <a:xfrm>
            <a:off x="3491880" y="4221088"/>
            <a:ext cx="1284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tr-TR" altLang="tr-TR" sz="2400" dirty="0">
                <a:solidFill>
                  <a:srgbClr val="FF0000"/>
                </a:solidFill>
              </a:rPr>
              <a:t>Lojistik</a:t>
            </a:r>
            <a:endParaRPr lang="en-US" altLang="tr-TR" sz="2400" dirty="0">
              <a:solidFill>
                <a:srgbClr val="FF0000"/>
              </a:solidFill>
            </a:endParaRPr>
          </a:p>
        </p:txBody>
      </p:sp>
      <p:sp>
        <p:nvSpPr>
          <p:cNvPr id="2" name="Sağ Ayraç 1"/>
          <p:cNvSpPr/>
          <p:nvPr/>
        </p:nvSpPr>
        <p:spPr>
          <a:xfrm>
            <a:off x="3171274" y="4269431"/>
            <a:ext cx="216024" cy="36004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44026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smtClean="0">
                <a:latin typeface="+mn-lt"/>
                <a:ea typeface="+mn-ea"/>
                <a:cs typeface="+mn-cs"/>
              </a:rPr>
              <a:t>Temel Stratejik</a:t>
            </a:r>
            <a:br>
              <a:rPr lang="tr-TR" sz="4000" b="1" dirty="0" smtClean="0">
                <a:latin typeface="+mn-lt"/>
                <a:ea typeface="+mn-ea"/>
                <a:cs typeface="+mn-cs"/>
              </a:rPr>
            </a:br>
            <a:r>
              <a:rPr lang="tr-TR" sz="4000" b="1" dirty="0" smtClean="0">
                <a:latin typeface="+mn-lt"/>
                <a:ea typeface="+mn-ea"/>
                <a:cs typeface="+mn-cs"/>
              </a:rPr>
              <a:t>Yetenek – Lojistik</a:t>
            </a:r>
          </a:p>
        </p:txBody>
      </p:sp>
      <p:sp>
        <p:nvSpPr>
          <p:cNvPr id="11" name="10 İçerik Yer Tutucusu"/>
          <p:cNvSpPr>
            <a:spLocks noGrp="1"/>
          </p:cNvSpPr>
          <p:nvPr>
            <p:ph idx="1"/>
          </p:nvPr>
        </p:nvSpPr>
        <p:spPr/>
        <p:txBody>
          <a:bodyPr anchor="ctr">
            <a:normAutofit lnSpcReduction="10000"/>
          </a:bodyPr>
          <a:lstStyle/>
          <a:p>
            <a:pPr algn="just">
              <a:lnSpc>
                <a:spcPct val="90000"/>
              </a:lnSpc>
            </a:pPr>
            <a:r>
              <a:rPr lang="tr-TR" altLang="tr-TR" sz="2400" dirty="0"/>
              <a:t>Pazarlama karması, bir yandan müşterileri kendisine çekmek diğer yandan da  eş anlı olarak işletme amaçlarını gerçekleştirmek için tasarlanmış faaliyetlerin bir derlemesidir.</a:t>
            </a:r>
          </a:p>
          <a:p>
            <a:pPr algn="just">
              <a:lnSpc>
                <a:spcPct val="90000"/>
              </a:lnSpc>
            </a:pPr>
            <a:endParaRPr lang="tr-TR" altLang="tr-TR" sz="2400" dirty="0"/>
          </a:p>
          <a:p>
            <a:pPr lvl="2" algn="just">
              <a:lnSpc>
                <a:spcPct val="90000"/>
              </a:lnSpc>
            </a:pPr>
            <a:r>
              <a:rPr lang="tr-TR" altLang="tr-TR" sz="1800" dirty="0"/>
              <a:t>Ürün (Product)</a:t>
            </a:r>
          </a:p>
          <a:p>
            <a:pPr lvl="2" algn="just">
              <a:lnSpc>
                <a:spcPct val="90000"/>
              </a:lnSpc>
            </a:pPr>
            <a:r>
              <a:rPr lang="tr-TR" altLang="tr-TR" sz="1800" dirty="0"/>
              <a:t>Fiyat (</a:t>
            </a:r>
            <a:r>
              <a:rPr lang="tr-TR" altLang="tr-TR" sz="1800" dirty="0" err="1"/>
              <a:t>Price</a:t>
            </a:r>
            <a:r>
              <a:rPr lang="tr-TR" altLang="tr-TR" sz="1800" dirty="0"/>
              <a:t>)</a:t>
            </a:r>
          </a:p>
          <a:p>
            <a:pPr lvl="2" algn="just">
              <a:lnSpc>
                <a:spcPct val="90000"/>
              </a:lnSpc>
            </a:pPr>
            <a:r>
              <a:rPr lang="tr-TR" altLang="tr-TR" sz="1800" dirty="0"/>
              <a:t>Tanıtım (</a:t>
            </a:r>
            <a:r>
              <a:rPr lang="tr-TR" altLang="tr-TR" sz="1800" dirty="0" err="1"/>
              <a:t>Promotion</a:t>
            </a:r>
            <a:r>
              <a:rPr lang="tr-TR" altLang="tr-TR" sz="1800" dirty="0"/>
              <a:t>)</a:t>
            </a:r>
          </a:p>
          <a:p>
            <a:pPr lvl="2" algn="just">
              <a:lnSpc>
                <a:spcPct val="90000"/>
              </a:lnSpc>
            </a:pPr>
            <a:r>
              <a:rPr lang="tr-TR" altLang="tr-TR" sz="1800" dirty="0"/>
              <a:t>Dağıtım (</a:t>
            </a:r>
            <a:r>
              <a:rPr lang="tr-TR" altLang="tr-TR" sz="1800" dirty="0" err="1"/>
              <a:t>Place</a:t>
            </a:r>
            <a:r>
              <a:rPr lang="tr-TR" altLang="tr-TR" sz="1800" dirty="0"/>
              <a:t>)</a:t>
            </a:r>
          </a:p>
          <a:p>
            <a:pPr lvl="2" algn="just">
              <a:lnSpc>
                <a:spcPct val="90000"/>
              </a:lnSpc>
            </a:pPr>
            <a:endParaRPr lang="tr-TR" altLang="tr-TR" sz="1800" dirty="0"/>
          </a:p>
          <a:p>
            <a:pPr algn="just">
              <a:lnSpc>
                <a:spcPct val="90000"/>
              </a:lnSpc>
            </a:pPr>
            <a:r>
              <a:rPr lang="tr-TR" altLang="tr-TR" sz="2400" dirty="0"/>
              <a:t>Lojistik, daha önce de belirtildiği gibi, zaman ve yer faydası gereksinimlerinin karşılandığı süreçtir.</a:t>
            </a:r>
          </a:p>
          <a:p>
            <a:pPr algn="just">
              <a:lnSpc>
                <a:spcPct val="90000"/>
              </a:lnSpc>
            </a:pPr>
            <a:endParaRPr lang="tr-TR" altLang="tr-TR" sz="2400" dirty="0"/>
          </a:p>
          <a:p>
            <a:pPr algn="just">
              <a:lnSpc>
                <a:spcPct val="90000"/>
              </a:lnSpc>
            </a:pPr>
            <a:r>
              <a:rPr lang="tr-TR" altLang="tr-TR" sz="2400" dirty="0"/>
              <a:t>Lojistik performansın çıktısı, müşteri hizmetleridir.</a:t>
            </a:r>
          </a:p>
        </p:txBody>
      </p:sp>
    </p:spTree>
    <p:extLst>
      <p:ext uri="{BB962C8B-B14F-4D97-AF65-F5344CB8AC3E}">
        <p14:creationId xmlns:p14="http://schemas.microsoft.com/office/powerpoint/2010/main" val="1431006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ogolar\sunum_rektor_hoca\sunum_tasarim_turkce_1.jpg"/>
          <p:cNvPicPr>
            <a:picLocks noChangeAspect="1" noChangeArrowheads="1"/>
          </p:cNvPicPr>
          <p:nvPr/>
        </p:nvPicPr>
        <p:blipFill>
          <a:blip r:embed="rId2" cstate="print"/>
          <a:srcRect/>
          <a:stretch>
            <a:fillRect/>
          </a:stretch>
        </p:blipFill>
        <p:spPr bwMode="auto">
          <a:xfrm>
            <a:off x="0" y="-82550"/>
            <a:ext cx="9144000" cy="7023100"/>
          </a:xfrm>
          <a:prstGeom prst="rect">
            <a:avLst/>
          </a:prstGeom>
          <a:noFill/>
        </p:spPr>
      </p:pic>
      <p:pic>
        <p:nvPicPr>
          <p:cNvPr id="1028" name="Picture 4" descr="C:\Users\Turkoglu\Desktop\Rektor_hoca_sunum\kapi_cizim.png"/>
          <p:cNvPicPr>
            <a:picLocks noChangeAspect="1" noChangeArrowheads="1"/>
          </p:cNvPicPr>
          <p:nvPr/>
        </p:nvPicPr>
        <p:blipFill>
          <a:blip r:embed="rId3" cstate="print"/>
          <a:srcRect/>
          <a:stretch>
            <a:fillRect/>
          </a:stretch>
        </p:blipFill>
        <p:spPr bwMode="auto">
          <a:xfrm>
            <a:off x="357158" y="72759"/>
            <a:ext cx="1714512" cy="1141663"/>
          </a:xfrm>
          <a:prstGeom prst="rect">
            <a:avLst/>
          </a:prstGeom>
          <a:noFill/>
        </p:spPr>
      </p:pic>
      <p:sp>
        <p:nvSpPr>
          <p:cNvPr id="10" name="9 Başlık"/>
          <p:cNvSpPr>
            <a:spLocks noGrp="1"/>
          </p:cNvSpPr>
          <p:nvPr>
            <p:ph type="title"/>
          </p:nvPr>
        </p:nvSpPr>
        <p:spPr/>
        <p:txBody>
          <a:bodyPr>
            <a:normAutofit fontScale="90000"/>
          </a:bodyPr>
          <a:lstStyle/>
          <a:p>
            <a:r>
              <a:rPr lang="tr-TR" sz="4000" b="1" dirty="0" smtClean="0">
                <a:latin typeface="+mn-lt"/>
                <a:ea typeface="+mn-ea"/>
                <a:cs typeface="+mn-cs"/>
              </a:rPr>
              <a:t>Temel Stratejik</a:t>
            </a:r>
            <a:br>
              <a:rPr lang="tr-TR" sz="4000" b="1" dirty="0" smtClean="0">
                <a:latin typeface="+mn-lt"/>
                <a:ea typeface="+mn-ea"/>
                <a:cs typeface="+mn-cs"/>
              </a:rPr>
            </a:br>
            <a:r>
              <a:rPr lang="tr-TR" sz="4000" b="1" dirty="0" smtClean="0">
                <a:latin typeface="+mn-lt"/>
                <a:ea typeface="+mn-ea"/>
                <a:cs typeface="+mn-cs"/>
              </a:rPr>
              <a:t>Yetenek – Lojistik</a:t>
            </a:r>
          </a:p>
        </p:txBody>
      </p:sp>
      <p:sp>
        <p:nvSpPr>
          <p:cNvPr id="11" name="10 İçerik Yer Tutucusu"/>
          <p:cNvSpPr>
            <a:spLocks noGrp="1"/>
          </p:cNvSpPr>
          <p:nvPr>
            <p:ph idx="1"/>
          </p:nvPr>
        </p:nvSpPr>
        <p:spPr/>
        <p:txBody>
          <a:bodyPr anchor="ctr">
            <a:normAutofit/>
          </a:bodyPr>
          <a:lstStyle/>
          <a:p>
            <a:pPr algn="just">
              <a:lnSpc>
                <a:spcPct val="90000"/>
              </a:lnSpc>
            </a:pPr>
            <a:r>
              <a:rPr lang="tr-TR" altLang="tr-TR" sz="2400" dirty="0"/>
              <a:t>Lojistiğin müşteri ihtiyaçları üzerindeki etkisi büyüktür.</a:t>
            </a:r>
          </a:p>
          <a:p>
            <a:pPr algn="just">
              <a:lnSpc>
                <a:spcPct val="90000"/>
              </a:lnSpc>
            </a:pPr>
            <a:endParaRPr lang="tr-TR" altLang="tr-TR" sz="2400" dirty="0"/>
          </a:p>
          <a:p>
            <a:pPr algn="just">
              <a:lnSpc>
                <a:spcPct val="90000"/>
              </a:lnSpc>
            </a:pPr>
            <a:r>
              <a:rPr lang="tr-TR" altLang="tr-TR" sz="2400" dirty="0"/>
              <a:t>Pazarlama karmasının dağıtım boyutu açısından bakıldığında, zaman ve yer faydası yaratılması durumunda fiyat üzerine ekstra bir prim koymak söz konusu olabilir. </a:t>
            </a:r>
          </a:p>
          <a:p>
            <a:pPr algn="just">
              <a:lnSpc>
                <a:spcPct val="90000"/>
              </a:lnSpc>
            </a:pPr>
            <a:endParaRPr lang="tr-TR" altLang="tr-TR" sz="2400" dirty="0"/>
          </a:p>
          <a:p>
            <a:pPr algn="just">
              <a:lnSpc>
                <a:spcPct val="90000"/>
              </a:lnSpc>
            </a:pPr>
            <a:r>
              <a:rPr lang="tr-TR" altLang="tr-TR" sz="2400" dirty="0"/>
              <a:t>Ayrıca, zaman ve yer faydası yaratılmaksızın mülkiyet transferi/faydası yaratmak mümkün değildir.</a:t>
            </a:r>
          </a:p>
          <a:p>
            <a:pPr algn="just">
              <a:lnSpc>
                <a:spcPct val="90000"/>
              </a:lnSpc>
            </a:pPr>
            <a:endParaRPr lang="tr-TR" altLang="tr-TR" sz="2400" dirty="0"/>
          </a:p>
          <a:p>
            <a:pPr algn="just">
              <a:lnSpc>
                <a:spcPct val="90000"/>
              </a:lnSpc>
            </a:pPr>
            <a:r>
              <a:rPr lang="tr-TR" altLang="tr-TR" sz="2400" dirty="0"/>
              <a:t>Örneğin, </a:t>
            </a:r>
            <a:r>
              <a:rPr lang="tr-TR" altLang="tr-TR" sz="2400" dirty="0" err="1"/>
              <a:t>Amazon.Com</a:t>
            </a:r>
            <a:endParaRPr lang="tr-TR" altLang="tr-TR" sz="2400" dirty="0"/>
          </a:p>
        </p:txBody>
      </p:sp>
    </p:spTree>
    <p:extLst>
      <p:ext uri="{BB962C8B-B14F-4D97-AF65-F5344CB8AC3E}">
        <p14:creationId xmlns:p14="http://schemas.microsoft.com/office/powerpoint/2010/main" val="370795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1634</TotalTime>
  <Words>1574</Words>
  <Application>Microsoft Office PowerPoint</Application>
  <PresentationFormat>Ekran Gösterisi (4:3)</PresentationFormat>
  <Paragraphs>303</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Verdana</vt:lpstr>
      <vt:lpstr>Wingdings</vt:lpstr>
      <vt:lpstr>Wingdings 3</vt:lpstr>
      <vt:lpstr>Ofis Teması</vt:lpstr>
      <vt:lpstr>MÜŞTERİ HİZMETLERİ VE SİPARİŞ YÖNETİMİ</vt:lpstr>
      <vt:lpstr>Giriş</vt:lpstr>
      <vt:lpstr>Giriş</vt:lpstr>
      <vt:lpstr>Giriş</vt:lpstr>
      <vt:lpstr>Müşteri Odaklı Pazarlama</vt:lpstr>
      <vt:lpstr>Pazarlama Kavramı</vt:lpstr>
      <vt:lpstr>Pazarlama Kavramı</vt:lpstr>
      <vt:lpstr>Temel Stratejik Yetenek – Lojistik</vt:lpstr>
      <vt:lpstr>Temel Stratejik Yetenek – Lojistik</vt:lpstr>
      <vt:lpstr>Yaşam Çevrim Kavramı (Ürün Yaşam Eğrisi)</vt:lpstr>
      <vt:lpstr>Yaşam Çevrim Kavramı (Ürün Yaşam Eğrisi)</vt:lpstr>
      <vt:lpstr>Yaşam Çevrim Kavramı (Ürün Yaşam Eğrisi)</vt:lpstr>
      <vt:lpstr>Yaşam Çevrim Kavramı (Ürün Yaşam Eğrisi) ve Lojistik İlişkisi</vt:lpstr>
      <vt:lpstr>Yaşam Çevrim Kavramı (Ürün Yaşam Eğrisi) ve Lojistik İlişkisi</vt:lpstr>
      <vt:lpstr>Yaşam Çevrim Kavramı (Ürün Yaşam Eğrisi) ve Lojistik İlişkisi</vt:lpstr>
      <vt:lpstr>Yaşam Çevrim Kavramı (Ürün Yaşam Eğrisi) ve Lojistik İlişkisi</vt:lpstr>
      <vt:lpstr>Yaşam Çevrim Kavramı (Ürün Yaşam Eğrisi) ve Lojistik İlişkisi</vt:lpstr>
      <vt:lpstr>Lojistik Hizmetler / Müşteri İlişkileri</vt:lpstr>
      <vt:lpstr>Lojistik Hizmetler / Müşteri İlişkileri</vt:lpstr>
      <vt:lpstr>Çevik Tedarik Zinciri</vt:lpstr>
      <vt:lpstr>Lojistik Müşteri Hizmetlerinin  Unsurları</vt:lpstr>
      <vt:lpstr>Lojistik Müşteri Hizmetlerinin Unsurları</vt:lpstr>
      <vt:lpstr>Lojistik Müşteri Hizmetlerinin Unsurları</vt:lpstr>
      <vt:lpstr>Lojistik Müşteri Hizmetlerinin Unsurları</vt:lpstr>
      <vt:lpstr>Lojistik Müşteri Hizmetlerinin Unsurları</vt:lpstr>
      <vt:lpstr>Müşteri Hizmetlerinin Çok İşlevli Boyutları</vt:lpstr>
      <vt:lpstr>Mükemmel Sipariş</vt:lpstr>
      <vt:lpstr>7R</vt:lpstr>
      <vt:lpstr>Sipariş Yönetimi</vt:lpstr>
      <vt:lpstr>Sipariş Planlama</vt:lpstr>
      <vt:lpstr>Sipariş İletimi</vt:lpstr>
      <vt:lpstr>Sipariş İşleme</vt:lpstr>
      <vt:lpstr>Sipariş Toplama ve Birleştirme</vt:lpstr>
      <vt:lpstr>Sipariş Teslimi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Turkoglu</dc:creator>
  <cp:lastModifiedBy>Gültekin Altuntaş</cp:lastModifiedBy>
  <cp:revision>412</cp:revision>
  <dcterms:created xsi:type="dcterms:W3CDTF">2010-03-05T15:34:29Z</dcterms:created>
  <dcterms:modified xsi:type="dcterms:W3CDTF">2017-03-16T14:24:40Z</dcterms:modified>
</cp:coreProperties>
</file>