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4" r:id="rId3"/>
    <p:sldId id="264" r:id="rId4"/>
    <p:sldId id="295" r:id="rId5"/>
    <p:sldId id="296" r:id="rId6"/>
    <p:sldId id="297" r:id="rId7"/>
    <p:sldId id="265" r:id="rId8"/>
    <p:sldId id="266" r:id="rId9"/>
    <p:sldId id="267" r:id="rId10"/>
    <p:sldId id="298" r:id="rId11"/>
    <p:sldId id="299" r:id="rId12"/>
    <p:sldId id="300" r:id="rId13"/>
    <p:sldId id="268" r:id="rId14"/>
    <p:sldId id="301" r:id="rId15"/>
    <p:sldId id="270" r:id="rId16"/>
    <p:sldId id="302" r:id="rId17"/>
    <p:sldId id="290" r:id="rId18"/>
    <p:sldId id="288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9" r:id="rId27"/>
    <p:sldId id="303" r:id="rId28"/>
    <p:sldId id="304" r:id="rId29"/>
    <p:sldId id="305" r:id="rId30"/>
    <p:sldId id="291" r:id="rId31"/>
    <p:sldId id="292" r:id="rId32"/>
    <p:sldId id="281" r:id="rId33"/>
    <p:sldId id="282" r:id="rId34"/>
    <p:sldId id="283" r:id="rId35"/>
    <p:sldId id="284" r:id="rId36"/>
    <p:sldId id="306" r:id="rId37"/>
    <p:sldId id="272" r:id="rId38"/>
    <p:sldId id="293" r:id="rId39"/>
    <p:sldId id="261" r:id="rId40"/>
  </p:sldIdLst>
  <p:sldSz cx="9144000" cy="6858000" type="screen4x3"/>
  <p:notesSz cx="6692900" cy="98679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82" d="100"/>
          <a:sy n="82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A5DD-3B4C-41C5-9C03-E6F2CAF69530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41A7-47A4-44DD-861C-D277313BF8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69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0C74-2BBF-4B62-9AC9-75A4DD32D037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D402-4D2F-4999-97D8-D5D4D08BAC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50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995-04C6-4270-90E4-FCAD024D3A9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203-550C-438D-900E-F2D35A683EF6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269-D5C3-4C4E-994A-0260A30CB9EF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C7E3-6AD7-4677-8B44-EF7914373A8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06E9-5DEE-4A68-86E4-33ADD6ABDE1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256-62EE-4EFE-B52A-E3CCBFA84C48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0CAA-051D-42F0-89DD-E6E1F54B7CA1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0C-CF73-4E5C-9665-7B76E92124EC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DDA9-130E-4ED8-92DA-15E502B58B95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235A-0548-470F-851B-8B76C72F9D5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D4E-494A-4AE1-B98E-DE2F860DB910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46FE-2DE8-431B-9AAF-7F72C7ABB34B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267744" y="214290"/>
            <a:ext cx="460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85000"/>
                  </a:schemeClr>
                </a:solidFill>
              </a:rPr>
              <a:t>Ulaştırma ve Lojistik Fakültesi</a:t>
            </a:r>
            <a:endParaRPr lang="tr-TR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ULAŞTIRMA VE TRAFİK YÖNETİMİ</a:t>
            </a:r>
            <a:endParaRPr lang="tr-TR" b="1" dirty="0"/>
          </a:p>
        </p:txBody>
      </p:sp>
      <p:sp>
        <p:nvSpPr>
          <p:cNvPr id="8" name="7 Alt Başlık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tr-TR" dirty="0" smtClean="0">
                <a:solidFill>
                  <a:schemeClr val="tx1"/>
                </a:solidFill>
              </a:rPr>
              <a:t>Dr. Gültekin Altuntaş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Lojistik Yönetimi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Ders -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547664" y="197768"/>
            <a:ext cx="6768752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Ulaştırma Ekonomisi ve Fiyatlandırma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 smtClean="0"/>
              <a:t>Ulaştırma Maliyetini Etkileyen Faktörler:</a:t>
            </a:r>
          </a:p>
          <a:p>
            <a:pPr algn="just"/>
            <a:r>
              <a:rPr lang="tr-TR" dirty="0" smtClean="0"/>
              <a:t>Mesafe</a:t>
            </a:r>
          </a:p>
          <a:p>
            <a:pPr algn="just"/>
            <a:r>
              <a:rPr lang="tr-TR" dirty="0" smtClean="0"/>
              <a:t>Hacim</a:t>
            </a:r>
          </a:p>
          <a:p>
            <a:pPr algn="just"/>
            <a:r>
              <a:rPr lang="tr-TR" dirty="0" smtClean="0"/>
              <a:t>Ürün yoğunluğu</a:t>
            </a:r>
          </a:p>
          <a:p>
            <a:pPr algn="just"/>
            <a:r>
              <a:rPr lang="tr-TR" dirty="0" smtClean="0"/>
              <a:t>İstiflenebilirlik</a:t>
            </a:r>
          </a:p>
          <a:p>
            <a:pPr algn="just"/>
            <a:r>
              <a:rPr lang="tr-TR" dirty="0" smtClean="0"/>
              <a:t>Elleçleme</a:t>
            </a:r>
          </a:p>
          <a:p>
            <a:pPr algn="just"/>
            <a:r>
              <a:rPr lang="tr-TR" dirty="0" smtClean="0"/>
              <a:t>Hasar sorumluluğu</a:t>
            </a:r>
          </a:p>
          <a:p>
            <a:pPr algn="just"/>
            <a:r>
              <a:rPr lang="tr-TR" dirty="0" smtClean="0"/>
              <a:t>Gidiş dönüş yükü ve dengesi</a:t>
            </a:r>
          </a:p>
        </p:txBody>
      </p:sp>
    </p:spTree>
    <p:extLst>
      <p:ext uri="{BB962C8B-B14F-4D97-AF65-F5344CB8AC3E}">
        <p14:creationId xmlns:p14="http://schemas.microsoft.com/office/powerpoint/2010/main" val="1939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547664" y="197768"/>
            <a:ext cx="6768752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Ulaştırma Ekonomisi ve Fiyatlandırma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 smtClean="0"/>
              <a:t>Ulaştırma Kapasitesi</a:t>
            </a:r>
          </a:p>
          <a:p>
            <a:pPr algn="just"/>
            <a:r>
              <a:rPr lang="tr-TR" dirty="0" smtClean="0"/>
              <a:t>Hizmetin maliyeti</a:t>
            </a:r>
          </a:p>
          <a:p>
            <a:pPr lvl="1" algn="just"/>
            <a:r>
              <a:rPr lang="tr-TR" dirty="0" smtClean="0"/>
              <a:t>İki nokta arası taşıma için yapılan ödeme ve transite yatırılan envanterle ilgili giderler</a:t>
            </a:r>
          </a:p>
          <a:p>
            <a:pPr algn="just"/>
            <a:r>
              <a:rPr lang="tr-TR" dirty="0" smtClean="0"/>
              <a:t>Hizmetin hızı</a:t>
            </a:r>
          </a:p>
          <a:p>
            <a:pPr lvl="1" algn="just"/>
            <a:r>
              <a:rPr lang="tr-TR" dirty="0" smtClean="0"/>
              <a:t>Fiili zaman</a:t>
            </a:r>
          </a:p>
          <a:p>
            <a:pPr algn="just"/>
            <a:r>
              <a:rPr lang="tr-TR" dirty="0" smtClean="0"/>
              <a:t>Hizmetin tutarlılığı</a:t>
            </a:r>
          </a:p>
          <a:p>
            <a:pPr lvl="1" algn="just"/>
            <a:r>
              <a:rPr lang="tr-TR" dirty="0" smtClean="0"/>
              <a:t>Güvenirlik</a:t>
            </a:r>
          </a:p>
        </p:txBody>
      </p:sp>
    </p:spTree>
    <p:extLst>
      <p:ext uri="{BB962C8B-B14F-4D97-AF65-F5344CB8AC3E}">
        <p14:creationId xmlns:p14="http://schemas.microsoft.com/office/powerpoint/2010/main" val="9911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547664" y="197768"/>
            <a:ext cx="6768752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Ulaştırma Ekonomisi ve Fiyatlandırma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b="1" dirty="0" smtClean="0"/>
              <a:t>Ulaştırma Kapasitesi</a:t>
            </a:r>
          </a:p>
          <a:p>
            <a:pPr algn="just"/>
            <a:r>
              <a:rPr lang="tr-TR" dirty="0" smtClean="0"/>
              <a:t>Ağ tasarımı seçenekleri kısıtlar.</a:t>
            </a:r>
          </a:p>
          <a:p>
            <a:pPr algn="just"/>
            <a:r>
              <a:rPr lang="tr-TR" dirty="0" smtClean="0"/>
              <a:t>Fiziksel transfer maliyeti, sadece navlun faturası değildir.</a:t>
            </a:r>
          </a:p>
          <a:p>
            <a:pPr algn="just"/>
            <a:r>
              <a:rPr lang="tr-TR" dirty="0" smtClean="0"/>
              <a:t>Hizmet tutarsızlığı, </a:t>
            </a:r>
            <a:r>
              <a:rPr lang="tr-TR" dirty="0" err="1" smtClean="0"/>
              <a:t>bütünleşikliği</a:t>
            </a:r>
            <a:r>
              <a:rPr lang="tr-TR" dirty="0" smtClean="0"/>
              <a:t> zorlaştırır.</a:t>
            </a:r>
          </a:p>
        </p:txBody>
      </p:sp>
    </p:spTree>
    <p:extLst>
      <p:ext uri="{BB962C8B-B14F-4D97-AF65-F5344CB8AC3E}">
        <p14:creationId xmlns:p14="http://schemas.microsoft.com/office/powerpoint/2010/main" val="38085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Lojistik Faaliyetler Açısından Ulaştırma Önemi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r>
              <a:rPr lang="tr-TR" dirty="0" smtClean="0"/>
              <a:t>Özel araç kiralama / satın alma</a:t>
            </a:r>
          </a:p>
          <a:p>
            <a:endParaRPr lang="tr-TR" dirty="0" smtClean="0"/>
          </a:p>
          <a:p>
            <a:r>
              <a:rPr lang="tr-TR" dirty="0" smtClean="0"/>
              <a:t>Dış kaynak kullanımı</a:t>
            </a:r>
          </a:p>
          <a:p>
            <a:endParaRPr lang="tr-TR" dirty="0" smtClean="0"/>
          </a:p>
          <a:p>
            <a:r>
              <a:rPr lang="tr-TR" dirty="0" smtClean="0"/>
              <a:t>Geçici yararlanma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 Taşıma Modları (Makro Boyut)</a:t>
            </a:r>
            <a:endParaRPr lang="tr-TR" sz="3600" dirty="0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905975"/>
              </p:ext>
            </p:extLst>
          </p:nvPr>
        </p:nvGraphicFramePr>
        <p:xfrm>
          <a:off x="281429" y="1626902"/>
          <a:ext cx="8581142" cy="49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228">
                  <a:extLst>
                    <a:ext uri="{9D8B030D-6E8A-4147-A177-3AD203B41FA5}">
                      <a16:colId xmlns:a16="http://schemas.microsoft.com/office/drawing/2014/main" val="3340443192"/>
                    </a:ext>
                  </a:extLst>
                </a:gridCol>
                <a:gridCol w="1033581">
                  <a:extLst>
                    <a:ext uri="{9D8B030D-6E8A-4147-A177-3AD203B41FA5}">
                      <a16:colId xmlns:a16="http://schemas.microsoft.com/office/drawing/2014/main" val="1221229046"/>
                    </a:ext>
                  </a:extLst>
                </a:gridCol>
                <a:gridCol w="1033581">
                  <a:extLst>
                    <a:ext uri="{9D8B030D-6E8A-4147-A177-3AD203B41FA5}">
                      <a16:colId xmlns:a16="http://schemas.microsoft.com/office/drawing/2014/main" val="2905798028"/>
                    </a:ext>
                  </a:extLst>
                </a:gridCol>
                <a:gridCol w="1033581">
                  <a:extLst>
                    <a:ext uri="{9D8B030D-6E8A-4147-A177-3AD203B41FA5}">
                      <a16:colId xmlns:a16="http://schemas.microsoft.com/office/drawing/2014/main" val="1147707337"/>
                    </a:ext>
                  </a:extLst>
                </a:gridCol>
                <a:gridCol w="1033581">
                  <a:extLst>
                    <a:ext uri="{9D8B030D-6E8A-4147-A177-3AD203B41FA5}">
                      <a16:colId xmlns:a16="http://schemas.microsoft.com/office/drawing/2014/main" val="4230125878"/>
                    </a:ext>
                  </a:extLst>
                </a:gridCol>
                <a:gridCol w="1156303">
                  <a:extLst>
                    <a:ext uri="{9D8B030D-6E8A-4147-A177-3AD203B41FA5}">
                      <a16:colId xmlns:a16="http://schemas.microsoft.com/office/drawing/2014/main" val="1884276590"/>
                    </a:ext>
                  </a:extLst>
                </a:gridCol>
                <a:gridCol w="1008230">
                  <a:extLst>
                    <a:ext uri="{9D8B030D-6E8A-4147-A177-3AD203B41FA5}">
                      <a16:colId xmlns:a16="http://schemas.microsoft.com/office/drawing/2014/main" val="1535475981"/>
                    </a:ext>
                  </a:extLst>
                </a:gridCol>
                <a:gridCol w="1053057">
                  <a:extLst>
                    <a:ext uri="{9D8B030D-6E8A-4147-A177-3AD203B41FA5}">
                      <a16:colId xmlns:a16="http://schemas.microsoft.com/office/drawing/2014/main" val="623563996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Hız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Kapasite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Güvenlik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Enerji Tüketimi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Ulaşım Ağı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 Kurma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İlk Yatırım Maliyeti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İşletme Maliyeti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41295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Demiryolu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Orta – 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Az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Doğal Koşullarla Sınırlı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Orta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190326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Karayolu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Orta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Düşük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Düşük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Çok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Çok</a:t>
                      </a:r>
                      <a:r>
                        <a:rPr lang="tr-TR" b="1" baseline="0" dirty="0" smtClean="0">
                          <a:solidFill>
                            <a:srgbClr val="0070C0"/>
                          </a:solidFill>
                        </a:rPr>
                        <a:t> Fazla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Az – Orta 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Az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915439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Denizyolu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Düşük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Az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Sınırlı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Orta – Az 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136151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Havayolu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Çok 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Orta – Yüksek 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Çok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Doğal Koşullarla Sınırlı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Çok 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00647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Boru Hattı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Çok Düşük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Orta – 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Çok 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Az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Az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Az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9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 Taşıma Modları (Mikro Boyut)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r>
              <a:rPr lang="tr-TR" dirty="0" smtClean="0"/>
              <a:t>Hız </a:t>
            </a:r>
            <a:r>
              <a:rPr lang="tr-TR" dirty="0" smtClean="0">
                <a:sym typeface="Wingdings" panose="05000000000000000000" pitchFamily="2" charset="2"/>
              </a:rPr>
              <a:t> Süre</a:t>
            </a:r>
            <a:endParaRPr lang="tr-TR" dirty="0" smtClean="0"/>
          </a:p>
          <a:p>
            <a:r>
              <a:rPr lang="tr-TR" dirty="0" smtClean="0"/>
              <a:t>Bulunabilirlik </a:t>
            </a:r>
            <a:r>
              <a:rPr lang="tr-TR" dirty="0" smtClean="0">
                <a:sym typeface="Wingdings" panose="05000000000000000000" pitchFamily="2" charset="2"/>
              </a:rPr>
              <a:t> Hizmete hazırlık</a:t>
            </a:r>
            <a:endParaRPr lang="tr-TR" dirty="0" smtClean="0"/>
          </a:p>
          <a:p>
            <a:r>
              <a:rPr lang="tr-TR" dirty="0" smtClean="0"/>
              <a:t>Güvenirlilik </a:t>
            </a:r>
            <a:r>
              <a:rPr lang="tr-TR" dirty="0" smtClean="0">
                <a:sym typeface="Wingdings" panose="05000000000000000000" pitchFamily="2" charset="2"/>
              </a:rPr>
              <a:t> Sapma</a:t>
            </a:r>
            <a:endParaRPr lang="tr-TR" dirty="0" smtClean="0"/>
          </a:p>
          <a:p>
            <a:r>
              <a:rPr lang="tr-TR" dirty="0" smtClean="0"/>
              <a:t>Kapasite </a:t>
            </a:r>
            <a:r>
              <a:rPr lang="tr-TR" dirty="0" smtClean="0">
                <a:sym typeface="Wingdings" panose="05000000000000000000" pitchFamily="2" charset="2"/>
              </a:rPr>
              <a:t> Gereksinimi karşılayabilme</a:t>
            </a:r>
            <a:endParaRPr lang="tr-TR" dirty="0" smtClean="0"/>
          </a:p>
          <a:p>
            <a:r>
              <a:rPr lang="tr-TR" dirty="0" smtClean="0"/>
              <a:t>Hizmet sıklığı </a:t>
            </a:r>
            <a:r>
              <a:rPr lang="tr-TR" dirty="0" smtClean="0">
                <a:sym typeface="Wingdings" panose="05000000000000000000" pitchFamily="2" charset="2"/>
              </a:rPr>
              <a:t> Tarifeli sefer sayısı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 Taşıma Modları (Operasyonel Özellikler)</a:t>
            </a:r>
            <a:endParaRPr lang="tr-TR" sz="3600" dirty="0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864216"/>
              </p:ext>
            </p:extLst>
          </p:nvPr>
        </p:nvGraphicFramePr>
        <p:xfrm>
          <a:off x="611560" y="2132150"/>
          <a:ext cx="8075239" cy="409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51">
                  <a:extLst>
                    <a:ext uri="{9D8B030D-6E8A-4147-A177-3AD203B41FA5}">
                      <a16:colId xmlns:a16="http://schemas.microsoft.com/office/drawing/2014/main" val="3340443192"/>
                    </a:ext>
                  </a:extLst>
                </a:gridCol>
                <a:gridCol w="1418763">
                  <a:extLst>
                    <a:ext uri="{9D8B030D-6E8A-4147-A177-3AD203B41FA5}">
                      <a16:colId xmlns:a16="http://schemas.microsoft.com/office/drawing/2014/main" val="1221229046"/>
                    </a:ext>
                  </a:extLst>
                </a:gridCol>
                <a:gridCol w="1230449">
                  <a:extLst>
                    <a:ext uri="{9D8B030D-6E8A-4147-A177-3AD203B41FA5}">
                      <a16:colId xmlns:a16="http://schemas.microsoft.com/office/drawing/2014/main" val="2905798028"/>
                    </a:ext>
                  </a:extLst>
                </a:gridCol>
                <a:gridCol w="1010528">
                  <a:extLst>
                    <a:ext uri="{9D8B030D-6E8A-4147-A177-3AD203B41FA5}">
                      <a16:colId xmlns:a16="http://schemas.microsoft.com/office/drawing/2014/main" val="1147707337"/>
                    </a:ext>
                  </a:extLst>
                </a:gridCol>
                <a:gridCol w="1285410">
                  <a:extLst>
                    <a:ext uri="{9D8B030D-6E8A-4147-A177-3AD203B41FA5}">
                      <a16:colId xmlns:a16="http://schemas.microsoft.com/office/drawing/2014/main" val="4230125878"/>
                    </a:ext>
                  </a:extLst>
                </a:gridCol>
                <a:gridCol w="1402038">
                  <a:extLst>
                    <a:ext uri="{9D8B030D-6E8A-4147-A177-3AD203B41FA5}">
                      <a16:colId xmlns:a16="http://schemas.microsoft.com/office/drawing/2014/main" val="188427659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Demiryolu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Karayolu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Suyolu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Havayolu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Boru Hattı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41295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Hız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190326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Bulunabilirlik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915439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Güvenirlik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136151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Kapasite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00647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Sıklık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9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Hukuki Açıdan Ulaştırma Şekilleri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r>
              <a:rPr lang="tr-TR" dirty="0" smtClean="0"/>
              <a:t>Bağımsız taşıyıcı</a:t>
            </a:r>
          </a:p>
          <a:p>
            <a:endParaRPr lang="tr-TR" dirty="0" smtClean="0"/>
          </a:p>
          <a:p>
            <a:r>
              <a:rPr lang="tr-TR" dirty="0" smtClean="0"/>
              <a:t>Sözleşmeli taşıyıcı</a:t>
            </a:r>
          </a:p>
          <a:p>
            <a:endParaRPr lang="tr-TR" dirty="0" smtClean="0"/>
          </a:p>
          <a:p>
            <a:r>
              <a:rPr lang="tr-TR" dirty="0" smtClean="0"/>
              <a:t>Özel taşıyıcı (özel filo sahipliği)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Taşıma Modları</a:t>
            </a:r>
            <a:endParaRPr lang="tr-TR" b="1" dirty="0"/>
          </a:p>
        </p:txBody>
      </p:sp>
      <p:pic>
        <p:nvPicPr>
          <p:cNvPr id="4098" name="Picture 2" descr="C:\Users\PC\Desktop\5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71610"/>
            <a:ext cx="8229600" cy="4809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Karayolu Taşımacılığı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tr-TR" dirty="0" smtClean="0"/>
              <a:t>En çok kullanılan </a:t>
            </a:r>
            <a:r>
              <a:rPr lang="tr-TR" smtClean="0"/>
              <a:t>taşıma yöntemi</a:t>
            </a:r>
            <a:endParaRPr lang="tr-TR" dirty="0" smtClean="0"/>
          </a:p>
          <a:p>
            <a:pPr algn="just"/>
            <a:r>
              <a:rPr lang="tr-TR" dirty="0" smtClean="0"/>
              <a:t>Kamyon, kamyonet, treyler, tanker vb. motorlu araçlar</a:t>
            </a:r>
          </a:p>
          <a:p>
            <a:pPr algn="just"/>
            <a:r>
              <a:rPr lang="tr-TR" dirty="0" smtClean="0"/>
              <a:t>Kısa mesafelerde daha ekonomik ve verimli</a:t>
            </a:r>
          </a:p>
          <a:p>
            <a:pPr algn="just"/>
            <a:r>
              <a:rPr lang="tr-TR" dirty="0" smtClean="0"/>
              <a:t>Esneklik yüksek</a:t>
            </a:r>
          </a:p>
          <a:p>
            <a:pPr algn="just"/>
            <a:r>
              <a:rPr lang="tr-TR" dirty="0" smtClean="0"/>
              <a:t>Ulaşım ağı sınırsız</a:t>
            </a:r>
          </a:p>
          <a:p>
            <a:r>
              <a:rPr lang="tr-TR" dirty="0"/>
              <a:t>Bir defa da taşınabilecek yük miktarı sınırlı</a:t>
            </a:r>
          </a:p>
          <a:p>
            <a:r>
              <a:rPr lang="tr-TR" dirty="0"/>
              <a:t>Kötü hava şartları </a:t>
            </a:r>
          </a:p>
          <a:p>
            <a:r>
              <a:rPr lang="tr-TR" dirty="0"/>
              <a:t>Enerji tüketimi </a:t>
            </a:r>
            <a:r>
              <a:rPr lang="tr-TR" dirty="0" smtClean="0"/>
              <a:t>yüksek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92688" cy="864096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Giriş</a:t>
            </a:r>
            <a:endParaRPr lang="tr-TR" sz="32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tr-TR" dirty="0" smtClean="0"/>
              <a:t>Milli gelirdeki payı büyük bir kavram</a:t>
            </a:r>
          </a:p>
          <a:p>
            <a:pPr algn="just"/>
            <a:r>
              <a:rPr lang="tr-TR" dirty="0" smtClean="0"/>
              <a:t>Toplam istihdam içerisindeki payı yüksek bir kavram</a:t>
            </a:r>
          </a:p>
          <a:p>
            <a:pPr algn="just"/>
            <a:r>
              <a:rPr lang="tr-TR" dirty="0" smtClean="0"/>
              <a:t>Ürün maliyetlerinin önemli bir kısmını oluşturan kavram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Temel kararlar,</a:t>
            </a:r>
          </a:p>
          <a:p>
            <a:pPr lvl="1" algn="just"/>
            <a:r>
              <a:rPr lang="tr-TR" dirty="0" smtClean="0"/>
              <a:t>Sevkiyat</a:t>
            </a:r>
          </a:p>
          <a:p>
            <a:pPr lvl="1" algn="just"/>
            <a:r>
              <a:rPr lang="tr-TR" dirty="0" smtClean="0"/>
              <a:t>Mod seçimi</a:t>
            </a:r>
          </a:p>
          <a:p>
            <a:pPr lvl="1" algn="just"/>
            <a:r>
              <a:rPr lang="tr-TR" dirty="0" smtClean="0"/>
              <a:t>Rotalama</a:t>
            </a:r>
          </a:p>
          <a:p>
            <a:pPr lvl="1" algn="just"/>
            <a:r>
              <a:rPr lang="tr-TR" dirty="0" smtClean="0"/>
              <a:t>Çizelgeleme</a:t>
            </a:r>
          </a:p>
          <a:p>
            <a:pPr lvl="1" algn="just"/>
            <a:r>
              <a:rPr lang="tr-TR" dirty="0" smtClean="0"/>
              <a:t>Konsolidasyon</a:t>
            </a:r>
          </a:p>
        </p:txBody>
      </p:sp>
    </p:spTree>
    <p:extLst>
      <p:ext uri="{BB962C8B-B14F-4D97-AF65-F5344CB8AC3E}">
        <p14:creationId xmlns:p14="http://schemas.microsoft.com/office/powerpoint/2010/main" val="28953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Karayolu Taşımacılığı</a:t>
            </a:r>
            <a:endParaRPr lang="tr-TR" sz="3600" b="1" dirty="0"/>
          </a:p>
        </p:txBody>
      </p:sp>
      <p:pic>
        <p:nvPicPr>
          <p:cNvPr id="2" name="Picture 2" descr="C:\Users\PC\Desktop\9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" y="1700808"/>
            <a:ext cx="81472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Demiryolu Taşımacılığı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r>
              <a:rPr lang="tr-TR" dirty="0" smtClean="0"/>
              <a:t>Demiryolu araçları ve vagonlar</a:t>
            </a:r>
          </a:p>
          <a:p>
            <a:r>
              <a:rPr lang="tr-TR" dirty="0" smtClean="0"/>
              <a:t>Dökme yığma, hacimli ve pahada hafif eşyalar</a:t>
            </a:r>
          </a:p>
          <a:p>
            <a:r>
              <a:rPr lang="tr-TR" dirty="0" smtClean="0"/>
              <a:t>Uzun mesafe için ekonomik</a:t>
            </a:r>
          </a:p>
          <a:p>
            <a:r>
              <a:rPr lang="tr-TR" dirty="0" smtClean="0"/>
              <a:t>Sabit maliyetleri yüksek</a:t>
            </a:r>
          </a:p>
          <a:p>
            <a:r>
              <a:rPr lang="tr-TR" dirty="0" smtClean="0"/>
              <a:t>Kapıdan kapıya taşımaya uygun değil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Denizyolu Taşımacılığı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algn="just"/>
            <a:r>
              <a:rPr lang="tr-TR" dirty="0" smtClean="0"/>
              <a:t>Dökme yük ve genel kargo taşımaları yapılır.</a:t>
            </a:r>
          </a:p>
          <a:p>
            <a:pPr algn="just"/>
            <a:r>
              <a:rPr lang="tr-TR" dirty="0" smtClean="0"/>
              <a:t>Dökme yük, tüm gemiyi dolduracak ölçekteki yüklerdir.</a:t>
            </a:r>
          </a:p>
          <a:p>
            <a:pPr algn="just"/>
            <a:r>
              <a:rPr lang="tr-TR" dirty="0" smtClean="0"/>
              <a:t>Genel kargo, konteyner gemileri, </a:t>
            </a:r>
            <a:r>
              <a:rPr lang="tr-TR" dirty="0" err="1" smtClean="0"/>
              <a:t>barge</a:t>
            </a:r>
            <a:r>
              <a:rPr lang="tr-TR" dirty="0" smtClean="0"/>
              <a:t> gemileri, paletler, frigorifik araçlar, RO/RO ile taşınan yüklerdir.</a:t>
            </a:r>
          </a:p>
          <a:p>
            <a:pPr algn="just"/>
            <a:r>
              <a:rPr lang="tr-TR" dirty="0" smtClean="0"/>
              <a:t>En ekonomik taşıma...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Denizyolu Taşımacılığı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281339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Barge</a:t>
            </a:r>
            <a:r>
              <a:rPr lang="tr-TR" b="1" dirty="0" smtClean="0"/>
              <a:t> Gemi</a:t>
            </a:r>
            <a:endParaRPr lang="tr-TR" b="1" dirty="0"/>
          </a:p>
        </p:txBody>
      </p:sp>
      <p:pic>
        <p:nvPicPr>
          <p:cNvPr id="3074" name="Picture 2" descr="C:\Users\PC\Desktop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5568619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Denizyolu Taşımacılığı</a:t>
            </a:r>
            <a:endParaRPr lang="tr-TR" sz="3600" dirty="0"/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tr-TR" dirty="0" smtClean="0"/>
              <a:t>RO / RO</a:t>
            </a:r>
          </a:p>
          <a:p>
            <a:endParaRPr lang="tr-TR" dirty="0"/>
          </a:p>
        </p:txBody>
      </p:sp>
      <p:pic>
        <p:nvPicPr>
          <p:cNvPr id="11" name="Picture 3" descr="C:\Users\PC\Desktop\indi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69113" y="2492896"/>
            <a:ext cx="5688632" cy="378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Havayolu Taşımacılığı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r>
              <a:rPr lang="tr-TR" dirty="0" smtClean="0"/>
              <a:t>Diğer taşıma şekillerine göre hızlı</a:t>
            </a:r>
          </a:p>
          <a:p>
            <a:r>
              <a:rPr lang="tr-TR" dirty="0" smtClean="0"/>
              <a:t>Üretim planlaması kolaylaşır.</a:t>
            </a:r>
          </a:p>
          <a:p>
            <a:r>
              <a:rPr lang="tr-TR" dirty="0" smtClean="0"/>
              <a:t>Yükte hafif pahada ağır eşyalar taşınır.</a:t>
            </a:r>
          </a:p>
          <a:p>
            <a:r>
              <a:rPr lang="tr-TR" dirty="0" smtClean="0"/>
              <a:t>Sabit maliyeti yüksek</a:t>
            </a:r>
          </a:p>
          <a:p>
            <a:r>
              <a:rPr lang="tr-TR" dirty="0" smtClean="0"/>
              <a:t>Yakıt tüketimi ve işletme maliyeti yüksek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Taşıma Modları: İç Suyolu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algn="just"/>
            <a:r>
              <a:rPr lang="tr-TR" dirty="0" smtClean="0"/>
              <a:t>Ucuz ve sürekli taşıma sağlanır.</a:t>
            </a:r>
          </a:p>
          <a:p>
            <a:pPr algn="just"/>
            <a:r>
              <a:rPr lang="tr-TR" dirty="0" smtClean="0"/>
              <a:t>Benzin, ham petrol, </a:t>
            </a:r>
            <a:r>
              <a:rPr lang="tr-TR" dirty="0" err="1" smtClean="0"/>
              <a:t>fuel</a:t>
            </a:r>
            <a:r>
              <a:rPr lang="tr-TR" dirty="0" smtClean="0"/>
              <a:t> </a:t>
            </a:r>
            <a:r>
              <a:rPr lang="tr-TR" dirty="0" err="1" smtClean="0"/>
              <a:t>oil</a:t>
            </a:r>
            <a:r>
              <a:rPr lang="tr-TR" dirty="0" smtClean="0"/>
              <a:t>, doğal gaz gibi sıvı ve gaz maddeler uzak mesafeler arasında kesintisiz olarak taşınır.</a:t>
            </a:r>
          </a:p>
          <a:p>
            <a:pPr algn="just"/>
            <a:r>
              <a:rPr lang="tr-TR" dirty="0" smtClean="0"/>
              <a:t>Enerji tüketimi azdır.</a:t>
            </a:r>
          </a:p>
          <a:p>
            <a:pPr algn="just"/>
            <a:r>
              <a:rPr lang="tr-TR" dirty="0" smtClean="0"/>
              <a:t>Yatırım giderleri yüksektir</a:t>
            </a:r>
            <a:r>
              <a:rPr lang="tr-T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Taşıma Modunun Seçimini Etkileyen Faktörler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algn="just"/>
            <a:r>
              <a:rPr lang="tr-TR" dirty="0" smtClean="0"/>
              <a:t>Taşıma maliyetlerinin son satış fiyatına oranı</a:t>
            </a:r>
          </a:p>
          <a:p>
            <a:pPr algn="just"/>
            <a:r>
              <a:rPr lang="tr-TR" dirty="0" smtClean="0"/>
              <a:t>Taşıma sistemleri arası rekabet</a:t>
            </a:r>
          </a:p>
          <a:p>
            <a:pPr algn="just"/>
            <a:r>
              <a:rPr lang="tr-TR" dirty="0" smtClean="0"/>
              <a:t>Endüstrideki üretim ve pazarlama biçimleri</a:t>
            </a:r>
          </a:p>
          <a:p>
            <a:pPr algn="just"/>
            <a:r>
              <a:rPr lang="tr-TR" dirty="0" smtClean="0"/>
              <a:t>Taşınacak toplam tonaj</a:t>
            </a:r>
          </a:p>
          <a:p>
            <a:pPr algn="just"/>
            <a:r>
              <a:rPr lang="tr-TR" dirty="0" smtClean="0"/>
              <a:t>Doğrudan ya da aktarmalı taşıma zorunluluğu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8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Koordine Taşıma Sistemleri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algn="just"/>
            <a:r>
              <a:rPr lang="tr-TR" dirty="0" smtClean="0"/>
              <a:t>Doğrudan</a:t>
            </a:r>
          </a:p>
          <a:p>
            <a:pPr algn="just"/>
            <a:r>
              <a:rPr lang="tr-TR" dirty="0" smtClean="0"/>
              <a:t>Aktarmalı</a:t>
            </a:r>
          </a:p>
          <a:p>
            <a:pPr lvl="1" algn="just"/>
            <a:r>
              <a:rPr lang="tr-TR" dirty="0" smtClean="0"/>
              <a:t>Kesikli</a:t>
            </a:r>
          </a:p>
          <a:p>
            <a:pPr lvl="1" algn="just"/>
            <a:r>
              <a:rPr lang="tr-TR" dirty="0" smtClean="0"/>
              <a:t>Kombine</a:t>
            </a:r>
          </a:p>
          <a:p>
            <a:pPr lvl="2" algn="just"/>
            <a:r>
              <a:rPr lang="tr-TR" dirty="0" smtClean="0"/>
              <a:t>Malların tek bir ünite haline getirilerek aktarıldığı; buna karşın güzergah boyunca taşınan ünitenin açılmadığı tür…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3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Koordine Taşıma Sistemleri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algn="just"/>
            <a:r>
              <a:rPr lang="tr-TR" dirty="0" smtClean="0"/>
              <a:t>Demiryolu + Karayolu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Piggyback</a:t>
            </a:r>
            <a:endParaRPr lang="tr-TR" dirty="0" smtClean="0">
              <a:sym typeface="Wingdings" panose="05000000000000000000" pitchFamily="2" charset="2"/>
            </a:endParaRP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Havayolu + Karayolu  </a:t>
            </a:r>
            <a:r>
              <a:rPr lang="tr-TR" dirty="0" err="1" smtClean="0">
                <a:sym typeface="Wingdings" panose="05000000000000000000" pitchFamily="2" charset="2"/>
              </a:rPr>
              <a:t>Birdyback</a:t>
            </a:r>
            <a:endParaRPr lang="tr-TR" dirty="0" smtClean="0">
              <a:sym typeface="Wingdings" panose="05000000000000000000" pitchFamily="2" charset="2"/>
            </a:endParaRP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Suyolu + Karayolu  </a:t>
            </a:r>
            <a:r>
              <a:rPr lang="tr-TR" dirty="0" err="1" smtClean="0">
                <a:sym typeface="Wingdings" panose="05000000000000000000" pitchFamily="2" charset="2"/>
              </a:rPr>
              <a:t>Fishyback</a:t>
            </a:r>
            <a:endParaRPr lang="tr-TR" dirty="0" smtClean="0">
              <a:sym typeface="Wingdings" panose="05000000000000000000" pitchFamily="2" charset="2"/>
            </a:endParaRPr>
          </a:p>
          <a:p>
            <a:pPr algn="just"/>
            <a:endParaRPr lang="tr-TR" dirty="0">
              <a:sym typeface="Wingdings" panose="05000000000000000000" pitchFamily="2" charset="2"/>
            </a:endParaRP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Taşıyıcılar işbirliğine yanaşmaz.</a:t>
            </a: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Yüklerin </a:t>
            </a:r>
            <a:r>
              <a:rPr lang="tr-TR" dirty="0" err="1" smtClean="0">
                <a:sym typeface="Wingdings" panose="05000000000000000000" pitchFamily="2" charset="2"/>
              </a:rPr>
              <a:t>modlar</a:t>
            </a:r>
            <a:r>
              <a:rPr lang="tr-TR" dirty="0" smtClean="0">
                <a:sym typeface="Wingdings" panose="05000000000000000000" pitchFamily="2" charset="2"/>
              </a:rPr>
              <a:t> arası transferi, zamanı uzatır; maliyeti yükseltir.</a:t>
            </a:r>
          </a:p>
        </p:txBody>
      </p:sp>
    </p:spTree>
    <p:extLst>
      <p:ext uri="{BB962C8B-B14F-4D97-AF65-F5344CB8AC3E}">
        <p14:creationId xmlns:p14="http://schemas.microsoft.com/office/powerpoint/2010/main" val="39127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Ulaştırma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Ürünün bir noktadan başka bir noktaya müşterisi adına aktarılması</a:t>
            </a:r>
          </a:p>
          <a:p>
            <a:pPr algn="just"/>
            <a:endParaRPr lang="tr-TR" sz="1500" dirty="0" smtClean="0"/>
          </a:p>
          <a:p>
            <a:pPr algn="just"/>
            <a:r>
              <a:rPr lang="tr-TR" dirty="0" smtClean="0"/>
              <a:t>İnsan veya eşyanın, gereksinimleri karşılamak üzere, zaman ve yer faydası sağlayarak yer değiştirmesi</a:t>
            </a:r>
          </a:p>
          <a:p>
            <a:pPr algn="just"/>
            <a:endParaRPr lang="tr-TR" sz="2200" dirty="0" smtClean="0"/>
          </a:p>
          <a:p>
            <a:pPr algn="just"/>
            <a:r>
              <a:rPr lang="tr-TR" dirty="0" smtClean="0"/>
              <a:t>Ulaştırma = Taşıma ?</a:t>
            </a:r>
          </a:p>
          <a:p>
            <a:pPr algn="just"/>
            <a:r>
              <a:rPr lang="tr-TR" dirty="0" smtClean="0"/>
              <a:t>Ulaştırma = Lojistik ?</a:t>
            </a:r>
          </a:p>
          <a:p>
            <a:endParaRPr lang="tr-TR" dirty="0"/>
          </a:p>
        </p:txBody>
      </p:sp>
      <p:pic>
        <p:nvPicPr>
          <p:cNvPr id="1026" name="Picture 2" descr="C:\Users\PC\Desktop\nakliyat_2014_12_31_11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387855" cy="2205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Trafik Yönetimi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tr-TR" b="1" dirty="0" smtClean="0"/>
              <a:t>“Bütünleşik Lojistik Yönetimi”</a:t>
            </a:r>
          </a:p>
          <a:p>
            <a:pPr algn="just"/>
            <a:r>
              <a:rPr lang="tr-TR" dirty="0" smtClean="0"/>
              <a:t>İşletme yapısına göre farklılık göstermekle birlikte genellikle trafik yönetimi idari kadronun kontrolündedir.</a:t>
            </a:r>
          </a:p>
          <a:p>
            <a:pPr algn="just"/>
            <a:r>
              <a:rPr lang="tr-TR" dirty="0" smtClean="0"/>
              <a:t>Ürünlerin günlük hareketlerinin kontrolü sağlanır.</a:t>
            </a:r>
          </a:p>
          <a:p>
            <a:pPr algn="just"/>
            <a:r>
              <a:rPr lang="tr-TR" dirty="0" smtClean="0"/>
              <a:t>Amaç ise, lojistik performansını artıracak bir ulaştırma hizmetinin sağlanmasıdır.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Trafik Yönetiminin İşlevleri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tr-TR" dirty="0" smtClean="0"/>
              <a:t>Yüklerin sınıflandırılması</a:t>
            </a:r>
          </a:p>
          <a:p>
            <a:pPr algn="just"/>
            <a:r>
              <a:rPr lang="tr-TR" dirty="0" smtClean="0"/>
              <a:t>Uygun taşıma ücreti</a:t>
            </a:r>
          </a:p>
          <a:p>
            <a:pPr algn="just"/>
            <a:r>
              <a:rPr lang="tr-TR" dirty="0" smtClean="0"/>
              <a:t>Taşıma sürecinin programlanması</a:t>
            </a:r>
          </a:p>
          <a:p>
            <a:pPr algn="just"/>
            <a:r>
              <a:rPr lang="tr-TR" dirty="0" smtClean="0"/>
              <a:t>Gerekli belgelerin hazırlanması</a:t>
            </a:r>
          </a:p>
          <a:p>
            <a:pPr algn="just"/>
            <a:r>
              <a:rPr lang="tr-TR" dirty="0" smtClean="0"/>
              <a:t>Hızlandırma, izleme ve ürünleri geri çekme işlemleri</a:t>
            </a:r>
          </a:p>
          <a:p>
            <a:pPr algn="just"/>
            <a:r>
              <a:rPr lang="tr-TR" dirty="0" smtClean="0"/>
              <a:t>Denetleme</a:t>
            </a:r>
          </a:p>
          <a:p>
            <a:pPr algn="just"/>
            <a:r>
              <a:rPr lang="tr-TR" dirty="0" smtClean="0"/>
              <a:t>Şikayetlerin giderilmesi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Ulaştırma Ağı (Shipment Network)</a:t>
            </a:r>
            <a:br>
              <a:rPr lang="tr-TR" sz="3600" b="1" dirty="0" smtClean="0"/>
            </a:br>
            <a:r>
              <a:rPr lang="tr-TR" sz="3600" b="1" dirty="0" smtClean="0"/>
              <a:t>Doğrudan Gönderi ve Mekik Sistemi</a:t>
            </a:r>
            <a:endParaRPr lang="tr-TR" sz="3600" dirty="0"/>
          </a:p>
        </p:txBody>
      </p:sp>
      <p:pic>
        <p:nvPicPr>
          <p:cNvPr id="8" name="Picture 2" descr="C:\Users\PC\Desktop\sourcing-transporting-and-pricing-products-in-supply-chai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69290"/>
            <a:ext cx="8229600" cy="484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Ulaştırma Ağı (Shipment Network)</a:t>
            </a:r>
            <a:br>
              <a:rPr lang="tr-TR" sz="3600" b="1" dirty="0" smtClean="0"/>
            </a:br>
            <a:r>
              <a:rPr lang="tr-TR" sz="3600" b="1" dirty="0" smtClean="0"/>
              <a:t>Dağıtım Merkezi Ağı</a:t>
            </a:r>
            <a:endParaRPr lang="tr-TR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2746" t="29583" r="50068" b="21681"/>
          <a:stretch>
            <a:fillRect/>
          </a:stretch>
        </p:blipFill>
        <p:spPr bwMode="auto">
          <a:xfrm>
            <a:off x="466118" y="1700808"/>
            <a:ext cx="8220681" cy="46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Ulaştırma Ağı (Shipment Network)</a:t>
            </a:r>
            <a:br>
              <a:rPr lang="tr-TR" sz="3600" b="1" dirty="0" smtClean="0"/>
            </a:br>
            <a:r>
              <a:rPr lang="tr-TR" sz="3600" b="1" dirty="0" smtClean="0"/>
              <a:t>Mekik Sistemi ve Dağıtım Merkezi Ağı</a:t>
            </a:r>
            <a:endParaRPr lang="tr-TR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5681" t="27842" r="47132" b="21681"/>
          <a:stretch>
            <a:fillRect/>
          </a:stretch>
        </p:blipFill>
        <p:spPr bwMode="auto">
          <a:xfrm>
            <a:off x="457200" y="1619516"/>
            <a:ext cx="8229600" cy="476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Ulaştırma Ağı (Shipment Network)</a:t>
            </a:r>
            <a:br>
              <a:rPr lang="tr-TR" sz="3600" b="1" dirty="0" smtClean="0"/>
            </a:br>
            <a:r>
              <a:rPr lang="tr-TR" sz="3600" b="1" dirty="0" smtClean="0"/>
              <a:t>Örülmüş Ağ</a:t>
            </a:r>
            <a:endParaRPr lang="tr-TR" sz="3600" dirty="0"/>
          </a:p>
        </p:txBody>
      </p:sp>
      <p:pic>
        <p:nvPicPr>
          <p:cNvPr id="8194" name="Picture 2" descr="C:\Users\PC\Desktop\diagram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74826"/>
            <a:ext cx="8229600" cy="453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 Dağıtım Ağları</a:t>
            </a:r>
            <a:endParaRPr lang="tr-TR" sz="3600" dirty="0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51798"/>
              </p:ext>
            </p:extLst>
          </p:nvPr>
        </p:nvGraphicFramePr>
        <p:xfrm>
          <a:off x="256954" y="1767018"/>
          <a:ext cx="8707534" cy="472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545">
                  <a:extLst>
                    <a:ext uri="{9D8B030D-6E8A-4147-A177-3AD203B41FA5}">
                      <a16:colId xmlns:a16="http://schemas.microsoft.com/office/drawing/2014/main" val="3340443192"/>
                    </a:ext>
                  </a:extLst>
                </a:gridCol>
                <a:gridCol w="3107211">
                  <a:extLst>
                    <a:ext uri="{9D8B030D-6E8A-4147-A177-3AD203B41FA5}">
                      <a16:colId xmlns:a16="http://schemas.microsoft.com/office/drawing/2014/main" val="1221229046"/>
                    </a:ext>
                  </a:extLst>
                </a:gridCol>
                <a:gridCol w="3101778">
                  <a:extLst>
                    <a:ext uri="{9D8B030D-6E8A-4147-A177-3AD203B41FA5}">
                      <a16:colId xmlns:a16="http://schemas.microsoft.com/office/drawing/2014/main" val="2905798028"/>
                    </a:ext>
                  </a:extLst>
                </a:gridCol>
              </a:tblGrid>
              <a:tr h="48972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Ağ Yapısı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Yararları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Sakıncaları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41295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algn="just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Doğrudan Gönderim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Ara depo yok, eşgüdüm basit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Yüksek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envanter, belirgin teslim alma maliyeti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190326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algn="just"/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Milk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 Run ve Doğrudan Gönderim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Küçük parçalar için düşük ulaşım gideri,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düşük envanter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Artan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eşgüdüm karmaşıklığı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915439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algn="just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Envanter Stoklamalı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Dağıtım Merkezleri Aracılığıyla Gönderim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Yük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birleştirmeden dolayı düşük iç ulaştırma maliyeti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Artan envanter maliyeti, dağıtım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merkezinde artan elleçleme gereksinimi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136151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Çapraz Yüklemeli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Dağıtım Merkezleri Aracılığıyla Gönderim</a:t>
                      </a:r>
                      <a:endParaRPr lang="tr-T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Çok düşük envanter gereksinimi, yük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birleştirmeden dolayı düşük iç ulaştırma maliyeti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Artan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eşgüdüm karmaşıklığı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00647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algn="just"/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Milk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 Run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ve Dağıtım Merkezi Aracılığıyla Gönderim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Küçük parçalar için düşük dış ulaştırma maliyeti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Daha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fazla artan eşgüdüm karmaşıklığı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96475"/>
                  </a:ext>
                </a:extLst>
              </a:tr>
              <a:tr h="588352">
                <a:tc>
                  <a:txBody>
                    <a:bodyPr/>
                    <a:lstStyle/>
                    <a:p>
                      <a:pPr algn="just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Örülmüş Ağ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Her bir</a:t>
                      </a:r>
                      <a:r>
                        <a:rPr lang="tr-TR" sz="1600" b="1" baseline="0" dirty="0" smtClean="0">
                          <a:solidFill>
                            <a:srgbClr val="0070C0"/>
                          </a:solidFill>
                        </a:rPr>
                        <a:t> ürün ve mağaza için en iyi ulaştırma ağının seçimi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0070C0"/>
                          </a:solidFill>
                        </a:rPr>
                        <a:t>En yüksek eşgüdüm karmaşıklığı</a:t>
                      </a:r>
                      <a:endParaRPr lang="tr-T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52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3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Trafik Yönetimi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Çeşitli ulaşım araç ve yolları arasından uygun seçim</a:t>
            </a:r>
          </a:p>
          <a:p>
            <a:pPr algn="just"/>
            <a:r>
              <a:rPr lang="tr-TR" dirty="0" smtClean="0"/>
              <a:t>Navlun tarifelerinin izlenmesi</a:t>
            </a:r>
          </a:p>
          <a:p>
            <a:pPr algn="just"/>
            <a:r>
              <a:rPr lang="tr-TR" dirty="0" smtClean="0"/>
              <a:t>Geciken veya kaybolan yüklerin takibi</a:t>
            </a:r>
          </a:p>
          <a:p>
            <a:pPr algn="just"/>
            <a:r>
              <a:rPr lang="tr-TR" dirty="0" smtClean="0"/>
              <a:t>Kayıp ve hasarlarla ilgili hukuki süreçlerin yürütülmesi</a:t>
            </a:r>
          </a:p>
          <a:p>
            <a:pPr algn="just"/>
            <a:r>
              <a:rPr lang="tr-TR" dirty="0" smtClean="0"/>
              <a:t>Ürünlerin iadesi </a:t>
            </a:r>
          </a:p>
          <a:p>
            <a:pPr algn="just"/>
            <a:r>
              <a:rPr lang="tr-TR" dirty="0" smtClean="0"/>
              <a:t>Mal ve insan hareketlerinin düzenlenmesi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Trafik Yönetimi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392488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Teslim alma</a:t>
            </a:r>
          </a:p>
          <a:p>
            <a:pPr algn="just"/>
            <a:r>
              <a:rPr lang="tr-TR" dirty="0" smtClean="0"/>
              <a:t>Gelen ürünlerin kontrolü</a:t>
            </a:r>
          </a:p>
          <a:p>
            <a:pPr lvl="1" algn="just"/>
            <a:r>
              <a:rPr lang="tr-TR" dirty="0" smtClean="0"/>
              <a:t>Miktar kontrolü</a:t>
            </a:r>
          </a:p>
          <a:p>
            <a:pPr lvl="1" algn="just"/>
            <a:r>
              <a:rPr lang="tr-TR" dirty="0" smtClean="0"/>
              <a:t>Nitelik kontrolü</a:t>
            </a:r>
          </a:p>
          <a:p>
            <a:pPr algn="just"/>
            <a:r>
              <a:rPr lang="tr-TR" dirty="0" smtClean="0"/>
              <a:t>İşaretleme ve etiketleme</a:t>
            </a:r>
          </a:p>
          <a:p>
            <a:pPr lvl="1" algn="just"/>
            <a:r>
              <a:rPr lang="tr-TR" dirty="0" smtClean="0"/>
              <a:t>İlk işaretleme ve üretici işaretlemesi</a:t>
            </a:r>
          </a:p>
          <a:p>
            <a:pPr lvl="1" algn="just"/>
            <a:r>
              <a:rPr lang="tr-TR" dirty="0" smtClean="0"/>
              <a:t>Tekrar işaretleme</a:t>
            </a:r>
          </a:p>
          <a:p>
            <a:pPr lvl="1" algn="just"/>
            <a:r>
              <a:rPr lang="tr-TR" dirty="0" smtClean="0"/>
              <a:t>İşaretleme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6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21637" y="5786454"/>
            <a:ext cx="5500726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b="1" dirty="0" smtClean="0"/>
              <a:t>Teşekkür ederim.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536017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1" descr="C:\Users\Turkoglu\Desktop\Rektor_hoca_sunum\lala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4853" y="2132857"/>
            <a:ext cx="4930611" cy="351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92688" cy="864096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Ulaştırma İşlevleri</a:t>
            </a:r>
            <a:endParaRPr lang="tr-TR" sz="32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tr-TR" dirty="0" smtClean="0"/>
              <a:t>Yer yararı</a:t>
            </a:r>
          </a:p>
          <a:p>
            <a:pPr algn="just"/>
            <a:r>
              <a:rPr lang="tr-TR" dirty="0" smtClean="0"/>
              <a:t>Fiyatlarda kararlılık</a:t>
            </a:r>
          </a:p>
          <a:p>
            <a:pPr algn="just"/>
            <a:r>
              <a:rPr lang="tr-TR" dirty="0" smtClean="0"/>
              <a:t>Pazar genişletme</a:t>
            </a:r>
          </a:p>
          <a:p>
            <a:pPr algn="just"/>
            <a:r>
              <a:rPr lang="tr-TR" dirty="0" smtClean="0"/>
              <a:t>Maliyet düşürme</a:t>
            </a:r>
          </a:p>
          <a:p>
            <a:pPr algn="just"/>
            <a:r>
              <a:rPr lang="tr-TR" dirty="0" smtClean="0"/>
              <a:t>Coğrafi işbölümü ve bölgesel uzmanlaşmadan yararlanma</a:t>
            </a:r>
            <a:endParaRPr lang="tr-TR" dirty="0"/>
          </a:p>
          <a:p>
            <a:pPr algn="just"/>
            <a:r>
              <a:rPr lang="tr-TR" dirty="0" smtClean="0"/>
              <a:t>Kitlesel üretim ve dağıtıma yardım</a:t>
            </a:r>
          </a:p>
          <a:p>
            <a:pPr algn="just"/>
            <a:r>
              <a:rPr lang="tr-TR" dirty="0" smtClean="0"/>
              <a:t>Piyasa işleyişine yardım</a:t>
            </a:r>
          </a:p>
          <a:p>
            <a:pPr algn="just"/>
            <a:r>
              <a:rPr lang="tr-TR" dirty="0" smtClean="0"/>
              <a:t>Ülkesel bütünleşiklik</a:t>
            </a:r>
          </a:p>
          <a:p>
            <a:pPr algn="just"/>
            <a:r>
              <a:rPr lang="tr-TR" dirty="0" smtClean="0"/>
              <a:t>Milli savunma ve güvenlik</a:t>
            </a:r>
          </a:p>
          <a:p>
            <a:pPr algn="just"/>
            <a:r>
              <a:rPr lang="tr-TR" dirty="0" smtClean="0"/>
              <a:t>Kentsel gelişim</a:t>
            </a:r>
          </a:p>
        </p:txBody>
      </p:sp>
    </p:spTree>
    <p:extLst>
      <p:ext uri="{BB962C8B-B14F-4D97-AF65-F5344CB8AC3E}">
        <p14:creationId xmlns:p14="http://schemas.microsoft.com/office/powerpoint/2010/main" val="1448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92688" cy="864096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Ulaştırma Sektörünün Genel Özellikleri</a:t>
            </a:r>
            <a:endParaRPr lang="tr-TR" sz="32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algn="just"/>
            <a:r>
              <a:rPr lang="tr-TR" dirty="0" smtClean="0"/>
              <a:t>Depolama ve stoklama olmaz.</a:t>
            </a:r>
          </a:p>
          <a:p>
            <a:pPr algn="just"/>
            <a:r>
              <a:rPr lang="tr-TR" dirty="0" smtClean="0"/>
              <a:t>Sabit maliyetlerin toplam maliyetler içerisindeki payı yüksektir.</a:t>
            </a:r>
          </a:p>
          <a:p>
            <a:pPr algn="just"/>
            <a:r>
              <a:rPr lang="tr-TR" dirty="0" smtClean="0"/>
              <a:t>Hizmet arzı, fiyat düşmesine duyarsızdır.</a:t>
            </a:r>
          </a:p>
          <a:p>
            <a:pPr algn="just"/>
            <a:r>
              <a:rPr lang="tr-TR" dirty="0" smtClean="0"/>
              <a:t>Bir ülkenin ekonomik, sosyolojik ve politik yapısına yön ve şekil verir.</a:t>
            </a:r>
          </a:p>
        </p:txBody>
      </p:sp>
    </p:spTree>
    <p:extLst>
      <p:ext uri="{BB962C8B-B14F-4D97-AF65-F5344CB8AC3E}">
        <p14:creationId xmlns:p14="http://schemas.microsoft.com/office/powerpoint/2010/main" val="11360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92688" cy="864096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Ulaştırma Sektöründe Arz ve Talep </a:t>
            </a:r>
            <a:endParaRPr lang="tr-TR" sz="32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tr-TR" dirty="0" smtClean="0"/>
              <a:t>Tam rekabetten tekele uzanan bir sektörel yapı…</a:t>
            </a:r>
          </a:p>
          <a:p>
            <a:pPr algn="just"/>
            <a:r>
              <a:rPr lang="tr-TR" dirty="0" smtClean="0"/>
              <a:t>Çapraz talep esnekliği?</a:t>
            </a:r>
          </a:p>
          <a:p>
            <a:pPr lvl="1" algn="just"/>
            <a:r>
              <a:rPr lang="tr-TR" dirty="0" smtClean="0"/>
              <a:t>Tamamlayıcı mal/hizmet </a:t>
            </a:r>
            <a:r>
              <a:rPr lang="tr-TR" dirty="0" smtClean="0">
                <a:sym typeface="Wingdings" panose="05000000000000000000" pitchFamily="2" charset="2"/>
              </a:rPr>
              <a:t> Negatif</a:t>
            </a:r>
          </a:p>
          <a:p>
            <a:pPr lvl="1" algn="just"/>
            <a:r>
              <a:rPr lang="tr-TR" dirty="0" smtClean="0">
                <a:sym typeface="Wingdings" panose="05000000000000000000" pitchFamily="2" charset="2"/>
              </a:rPr>
              <a:t>İkame mal/hizmet  Pozitif</a:t>
            </a: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Fiyat savaşları</a:t>
            </a: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Tek yönlü taşıma</a:t>
            </a: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Talep esnekliği (Yolcu/Yük)</a:t>
            </a: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Günlük/mevsimlik/</a:t>
            </a:r>
            <a:r>
              <a:rPr lang="tr-TR" dirty="0" err="1" smtClean="0">
                <a:sym typeface="Wingdings" panose="05000000000000000000" pitchFamily="2" charset="2"/>
              </a:rPr>
              <a:t>konjonktürel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330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92688" cy="864096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Ulaştırmada Arz ve Talebi Belirleme</a:t>
            </a:r>
            <a:endParaRPr lang="tr-TR" sz="32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/>
              <a:t>Talebi Belirleyen Faktörler:</a:t>
            </a:r>
          </a:p>
          <a:p>
            <a:pPr algn="just"/>
            <a:r>
              <a:rPr lang="tr-TR" dirty="0" smtClean="0"/>
              <a:t>İki yerleşim noktası arasında, belli bir mal ve hizmet için fiyat farkı bulunması</a:t>
            </a:r>
          </a:p>
          <a:p>
            <a:pPr algn="just"/>
            <a:r>
              <a:rPr lang="tr-TR" dirty="0" smtClean="0"/>
              <a:t>Ürün üretilen noktalar arasındaki kalite farkı</a:t>
            </a:r>
          </a:p>
          <a:p>
            <a:pPr algn="just"/>
            <a:r>
              <a:rPr lang="tr-TR" dirty="0" smtClean="0"/>
              <a:t>Ürünün, tüketim yerinden farklı bir yerde tüketilmesi</a:t>
            </a:r>
          </a:p>
          <a:p>
            <a:pPr algn="just"/>
            <a:r>
              <a:rPr lang="tr-TR" dirty="0" smtClean="0"/>
              <a:t>Tüketicilerin ürün hakkında bilgi sahibi olması</a:t>
            </a:r>
          </a:p>
          <a:p>
            <a:r>
              <a:rPr lang="tr-TR" altLang="tr-TR" dirty="0"/>
              <a:t>Bağımlı talep – </a:t>
            </a:r>
            <a:r>
              <a:rPr lang="tr-TR" altLang="tr-TR" dirty="0" smtClean="0"/>
              <a:t>bağımsız </a:t>
            </a:r>
            <a:r>
              <a:rPr lang="tr-TR" altLang="tr-TR" dirty="0"/>
              <a:t>talep ayrımı?</a:t>
            </a:r>
          </a:p>
          <a:p>
            <a:r>
              <a:rPr lang="tr-TR" altLang="tr-TR" dirty="0" smtClean="0"/>
              <a:t>Yatay </a:t>
            </a:r>
            <a:r>
              <a:rPr lang="tr-TR" altLang="tr-TR" dirty="0"/>
              <a:t>talep – dikey talep ayrımı</a:t>
            </a:r>
            <a:r>
              <a:rPr lang="tr-TR" altLang="tr-TR" dirty="0" smtClean="0"/>
              <a:t>?</a:t>
            </a:r>
            <a:endParaRPr lang="tr-TR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95120" cy="114300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Ulaştırmada Arz ve Talebi Belirleme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tr-TR" b="1" dirty="0" smtClean="0"/>
              <a:t>Arzı Belirleyen Faktörler:</a:t>
            </a:r>
          </a:p>
          <a:p>
            <a:r>
              <a:rPr lang="tr-TR" dirty="0" smtClean="0"/>
              <a:t>Maliyet</a:t>
            </a:r>
          </a:p>
          <a:p>
            <a:r>
              <a:rPr lang="tr-TR" dirty="0" smtClean="0"/>
              <a:t>Ulaşım hizmetlerine olan talep</a:t>
            </a:r>
          </a:p>
          <a:p>
            <a:r>
              <a:rPr lang="tr-TR" dirty="0" smtClean="0"/>
              <a:t>Taşıma fiyatı</a:t>
            </a:r>
          </a:p>
          <a:p>
            <a:r>
              <a:rPr lang="tr-TR" dirty="0" smtClean="0"/>
              <a:t>Enerji</a:t>
            </a:r>
          </a:p>
          <a:p>
            <a:r>
              <a:rPr lang="tr-TR" dirty="0" smtClean="0"/>
              <a:t>Teknoloji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547664" y="197768"/>
            <a:ext cx="6768752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Ulaştırma Ekonomisi ve Fiyatlandırma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anchor="ctr">
            <a:normAutofit/>
          </a:bodyPr>
          <a:lstStyle/>
          <a:p>
            <a:pPr algn="just"/>
            <a:r>
              <a:rPr lang="tr-TR" b="1" dirty="0" smtClean="0"/>
              <a:t>Doğrudan maliyetler </a:t>
            </a:r>
            <a:r>
              <a:rPr lang="tr-TR" dirty="0" smtClean="0">
                <a:sym typeface="Wingdings" pitchFamily="2" charset="2"/>
              </a:rPr>
              <a:t> Ulaştırma faaliyetine doğrudan etki eder.</a:t>
            </a:r>
            <a:endParaRPr lang="tr-TR" dirty="0" smtClean="0"/>
          </a:p>
          <a:p>
            <a:pPr algn="just"/>
            <a:r>
              <a:rPr lang="tr-TR" b="1" dirty="0" smtClean="0"/>
              <a:t>Yarı değişken maliyetler </a:t>
            </a:r>
            <a:r>
              <a:rPr lang="tr-TR" dirty="0" smtClean="0">
                <a:sym typeface="Wingdings" pitchFamily="2" charset="2"/>
              </a:rPr>
              <a:t> Genel üretim giderleri dışında kalır.</a:t>
            </a:r>
            <a:endParaRPr lang="tr-TR" dirty="0" smtClean="0"/>
          </a:p>
          <a:p>
            <a:pPr algn="just"/>
            <a:r>
              <a:rPr lang="tr-TR" b="1" dirty="0" smtClean="0"/>
              <a:t>Cepten çıkan maliyetler </a:t>
            </a:r>
            <a:r>
              <a:rPr lang="tr-TR" dirty="0" smtClean="0">
                <a:sym typeface="Wingdings" pitchFamily="2" charset="2"/>
              </a:rPr>
              <a:t> Ulaştırmanın yerine getirilebilmesi için harcanan para miktarıdır.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1115</Words>
  <Application>Microsoft Office PowerPoint</Application>
  <PresentationFormat>Ekran Gösterisi (4:3)</PresentationFormat>
  <Paragraphs>307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Ofis Teması</vt:lpstr>
      <vt:lpstr>ULAŞTIRMA VE TRAFİK YÖNETİMİ</vt:lpstr>
      <vt:lpstr>Giriş</vt:lpstr>
      <vt:lpstr>Ulaştırma</vt:lpstr>
      <vt:lpstr>Ulaştırma İşlevleri</vt:lpstr>
      <vt:lpstr>Ulaştırma Sektörünün Genel Özellikleri</vt:lpstr>
      <vt:lpstr>Ulaştırma Sektöründe Arz ve Talep </vt:lpstr>
      <vt:lpstr>Ulaştırmada Arz ve Talebi Belirleme</vt:lpstr>
      <vt:lpstr>Ulaştırmada Arz ve Talebi Belirleme</vt:lpstr>
      <vt:lpstr>Ulaştırma Ekonomisi ve Fiyatlandırma</vt:lpstr>
      <vt:lpstr>Ulaştırma Ekonomisi ve Fiyatlandırma</vt:lpstr>
      <vt:lpstr>Ulaştırma Ekonomisi ve Fiyatlandırma</vt:lpstr>
      <vt:lpstr>Ulaştırma Ekonomisi ve Fiyatlandırma</vt:lpstr>
      <vt:lpstr>Lojistik Faaliyetler Açısından Ulaştırma Önemi</vt:lpstr>
      <vt:lpstr> Taşıma Modları (Makro Boyut)</vt:lpstr>
      <vt:lpstr> Taşıma Modları (Mikro Boyut)</vt:lpstr>
      <vt:lpstr> Taşıma Modları (Operasyonel Özellikler)</vt:lpstr>
      <vt:lpstr>Hukuki Açıdan Ulaştırma Şekilleri</vt:lpstr>
      <vt:lpstr>Taşıma Modları</vt:lpstr>
      <vt:lpstr>Taşıma Modları: Karayolu Taşımacılığı</vt:lpstr>
      <vt:lpstr>Taşıma Modları: Karayolu Taşımacılığı</vt:lpstr>
      <vt:lpstr>Taşıma Modları: Demiryolu Taşımacılığı</vt:lpstr>
      <vt:lpstr>Taşıma Modları: Denizyolu Taşımacılığı</vt:lpstr>
      <vt:lpstr>Taşıma Modları: Denizyolu Taşımacılığı</vt:lpstr>
      <vt:lpstr>Taşıma Modları: Denizyolu Taşımacılığı</vt:lpstr>
      <vt:lpstr>Taşıma Modları: Havayolu Taşımacılığı</vt:lpstr>
      <vt:lpstr>Taşıma Modları: İç Suyolu</vt:lpstr>
      <vt:lpstr>Taşıma Modunun Seçimini Etkileyen Faktörler</vt:lpstr>
      <vt:lpstr>Koordine Taşıma Sistemleri</vt:lpstr>
      <vt:lpstr>Koordine Taşıma Sistemleri</vt:lpstr>
      <vt:lpstr>Trafik Yönetimi</vt:lpstr>
      <vt:lpstr>Trafik Yönetiminin İşlevleri</vt:lpstr>
      <vt:lpstr>Ulaştırma Ağı (Shipment Network) Doğrudan Gönderi ve Mekik Sistemi</vt:lpstr>
      <vt:lpstr>Ulaştırma Ağı (Shipment Network) Dağıtım Merkezi Ağı</vt:lpstr>
      <vt:lpstr>Ulaştırma Ağı (Shipment Network) Mekik Sistemi ve Dağıtım Merkezi Ağı</vt:lpstr>
      <vt:lpstr>Ulaştırma Ağı (Shipment Network) Örülmüş Ağ</vt:lpstr>
      <vt:lpstr> Dağıtım Ağları</vt:lpstr>
      <vt:lpstr>Trafik Yönetimi</vt:lpstr>
      <vt:lpstr>Trafik Yönetimi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Turkoglu</dc:creator>
  <cp:lastModifiedBy>Gültekin Altuntaş</cp:lastModifiedBy>
  <cp:revision>424</cp:revision>
  <dcterms:created xsi:type="dcterms:W3CDTF">2010-03-05T15:34:29Z</dcterms:created>
  <dcterms:modified xsi:type="dcterms:W3CDTF">2017-03-10T05:26:03Z</dcterms:modified>
</cp:coreProperties>
</file>