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 id="2147483828" r:id="rId3"/>
  </p:sldMasterIdLst>
  <p:notesMasterIdLst>
    <p:notesMasterId r:id="rId47"/>
  </p:notesMasterIdLst>
  <p:sldIdLst>
    <p:sldId id="299" r:id="rId4"/>
    <p:sldId id="401" r:id="rId5"/>
    <p:sldId id="403" r:id="rId6"/>
    <p:sldId id="491" r:id="rId7"/>
    <p:sldId id="492" r:id="rId8"/>
    <p:sldId id="493" r:id="rId9"/>
    <p:sldId id="494" r:id="rId10"/>
    <p:sldId id="495" r:id="rId11"/>
    <p:sldId id="496" r:id="rId12"/>
    <p:sldId id="497" r:id="rId13"/>
    <p:sldId id="490" r:id="rId14"/>
    <p:sldId id="459" r:id="rId15"/>
    <p:sldId id="503" r:id="rId16"/>
    <p:sldId id="457" r:id="rId17"/>
    <p:sldId id="458" r:id="rId18"/>
    <p:sldId id="460" r:id="rId19"/>
    <p:sldId id="500" r:id="rId20"/>
    <p:sldId id="499" r:id="rId21"/>
    <p:sldId id="502" r:id="rId22"/>
    <p:sldId id="501" r:id="rId23"/>
    <p:sldId id="498" r:id="rId24"/>
    <p:sldId id="504" r:id="rId25"/>
    <p:sldId id="461" r:id="rId26"/>
    <p:sldId id="505" r:id="rId27"/>
    <p:sldId id="506" r:id="rId28"/>
    <p:sldId id="507" r:id="rId29"/>
    <p:sldId id="464" r:id="rId30"/>
    <p:sldId id="465" r:id="rId31"/>
    <p:sldId id="466" r:id="rId32"/>
    <p:sldId id="467" r:id="rId33"/>
    <p:sldId id="468" r:id="rId34"/>
    <p:sldId id="510" r:id="rId35"/>
    <p:sldId id="488" r:id="rId36"/>
    <p:sldId id="489" r:id="rId37"/>
    <p:sldId id="508" r:id="rId38"/>
    <p:sldId id="511" r:id="rId39"/>
    <p:sldId id="512" r:id="rId40"/>
    <p:sldId id="513" r:id="rId41"/>
    <p:sldId id="514" r:id="rId42"/>
    <p:sldId id="515" r:id="rId43"/>
    <p:sldId id="516" r:id="rId44"/>
    <p:sldId id="509" r:id="rId45"/>
    <p:sldId id="456" r:id="rId46"/>
  </p:sldIdLst>
  <p:sldSz cx="9144000" cy="6858000" type="screen4x3"/>
  <p:notesSz cx="6858000" cy="9144000"/>
  <p:defaultTextStyle>
    <a:defPPr>
      <a:defRPr lang="da-DK"/>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3728">
          <p15:clr>
            <a:srgbClr val="A4A3A4"/>
          </p15:clr>
        </p15:guide>
        <p15:guide id="2" pos="52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88C8"/>
    <a:srgbClr val="78F8FF"/>
    <a:srgbClr val="8EABDE"/>
    <a:srgbClr val="8FACE1"/>
    <a:srgbClr val="F50736"/>
    <a:srgbClr val="5DD8F2"/>
    <a:srgbClr val="A4D329"/>
    <a:srgbClr val="C0FF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33" autoAdjust="0"/>
  </p:normalViewPr>
  <p:slideViewPr>
    <p:cSldViewPr snapToGrid="0">
      <p:cViewPr varScale="1">
        <p:scale>
          <a:sx n="63" d="100"/>
          <a:sy n="63" d="100"/>
        </p:scale>
        <p:origin x="-1164" y="-102"/>
      </p:cViewPr>
      <p:guideLst>
        <p:guide orient="horz" pos="3728"/>
        <p:guide pos="5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86CFA-E511-423E-A39E-56B6BD0A8B1C}" type="datetimeFigureOut">
              <a:rPr lang="tr-TR" smtClean="0"/>
              <a:t>23.04.2014</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FB9CA-A575-402D-A86F-BA815DEF1EF6}" type="slidenum">
              <a:rPr lang="tr-TR" smtClean="0"/>
              <a:t>‹#›</a:t>
            </a:fld>
            <a:endParaRPr lang="tr-TR"/>
          </a:p>
        </p:txBody>
      </p:sp>
    </p:spTree>
    <p:extLst>
      <p:ext uri="{BB962C8B-B14F-4D97-AF65-F5344CB8AC3E}">
        <p14:creationId xmlns:p14="http://schemas.microsoft.com/office/powerpoint/2010/main" val="331366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B4FB9CA-A575-402D-A86F-BA815DEF1EF6}" type="slidenum">
              <a:rPr lang="tr-TR" smtClean="0"/>
              <a:t>1</a:t>
            </a:fld>
            <a:endParaRPr lang="tr-TR"/>
          </a:p>
        </p:txBody>
      </p:sp>
    </p:spTree>
    <p:extLst>
      <p:ext uri="{BB962C8B-B14F-4D97-AF65-F5344CB8AC3E}">
        <p14:creationId xmlns:p14="http://schemas.microsoft.com/office/powerpoint/2010/main" val="3275601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B4FB9CA-A575-402D-A86F-BA815DEF1EF6}" type="slidenum">
              <a:rPr lang="tr-TR" smtClean="0"/>
              <a:t>2</a:t>
            </a:fld>
            <a:endParaRPr lang="tr-TR"/>
          </a:p>
        </p:txBody>
      </p:sp>
    </p:spTree>
    <p:extLst>
      <p:ext uri="{BB962C8B-B14F-4D97-AF65-F5344CB8AC3E}">
        <p14:creationId xmlns:p14="http://schemas.microsoft.com/office/powerpoint/2010/main" val="2396312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B4FB9CA-A575-402D-A86F-BA815DEF1EF6}" type="slidenum">
              <a:rPr lang="tr-TR" smtClean="0"/>
              <a:t>43</a:t>
            </a:fld>
            <a:endParaRPr lang="tr-TR"/>
          </a:p>
        </p:txBody>
      </p:sp>
    </p:spTree>
    <p:extLst>
      <p:ext uri="{BB962C8B-B14F-4D97-AF65-F5344CB8AC3E}">
        <p14:creationId xmlns:p14="http://schemas.microsoft.com/office/powerpoint/2010/main" val="3969448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tr-TR" smtClean="0"/>
              <a:t>Asıl başlık stili için tıklatın</a:t>
            </a:r>
            <a:endParaRPr lang="da-DK" dirty="0"/>
          </a:p>
        </p:txBody>
      </p:sp>
      <p:sp>
        <p:nvSpPr>
          <p:cNvPr id="3" name="Pladsholder til lodret titel 2"/>
          <p:cNvSpPr>
            <a:spLocks noGrp="1"/>
          </p:cNvSpPr>
          <p:nvPr>
            <p:ph type="body" orient="vert" idx="1"/>
          </p:nvPr>
        </p:nvSpPr>
        <p:spPr>
          <a:xfrm>
            <a:off x="457200" y="1600200"/>
            <a:ext cx="8229600" cy="4525963"/>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3BA166EC-68A0-46C1-B588-D765070EB3F3}" type="datetime1">
              <a:rPr lang="da-DK" smtClean="0"/>
              <a:pPr>
                <a:defRPr/>
              </a:pPr>
              <a:t>23-04-2014</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1DEEF509-08E2-4F04-B43F-1BB9E4B6630A}" type="slidenum">
              <a:rPr lang="da-DK"/>
              <a:pPr>
                <a:defRPr/>
              </a:pPr>
              <a:t>‹#›</a:t>
            </a:fld>
            <a:endParaRPr lang="da-D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a:prstGeom prst="rect">
            <a:avLst/>
          </a:prstGeom>
        </p:spPr>
        <p:txBody>
          <a:bodyPr vert="eaVert"/>
          <a:lstStyle>
            <a:lvl1pPr>
              <a:defRPr>
                <a:latin typeface="Arial" pitchFamily="34" charset="0"/>
              </a:defRPr>
            </a:lvl1pPr>
          </a:lstStyle>
          <a:p>
            <a:r>
              <a:rPr lang="tr-TR" smtClean="0"/>
              <a:t>Asıl başlık stili için tıklatın</a:t>
            </a:r>
            <a:endParaRPr lang="da-DK" dirty="0"/>
          </a:p>
        </p:txBody>
      </p:sp>
      <p:sp>
        <p:nvSpPr>
          <p:cNvPr id="3" name="Pladsholder til lodret titel 2"/>
          <p:cNvSpPr>
            <a:spLocks noGrp="1"/>
          </p:cNvSpPr>
          <p:nvPr>
            <p:ph type="body" orient="vert" idx="1"/>
          </p:nvPr>
        </p:nvSpPr>
        <p:spPr>
          <a:xfrm>
            <a:off x="457200" y="274638"/>
            <a:ext cx="6019800" cy="5851525"/>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2D11D129-8857-47B5-B5AD-CA158AB7D7D6}" type="datetime1">
              <a:rPr lang="da-DK" smtClean="0"/>
              <a:pPr>
                <a:defRPr/>
              </a:pPr>
              <a:t>23-04-2014</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DB99397C-9C4F-438B-9CFA-9957D0153AE3}" type="slidenum">
              <a:rPr lang="da-DK"/>
              <a:pPr>
                <a:defRPr/>
              </a:pPr>
              <a:t>‹#›</a:t>
            </a:fld>
            <a:endParaRPr lang="da-DK"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5" name="Rektangel 2"/>
          <p:cNvSpPr>
            <a:spLocks noChangeArrowheads="1"/>
          </p:cNvSpPr>
          <p:nvPr/>
        </p:nvSpPr>
        <p:spPr bwMode="auto">
          <a:xfrm>
            <a:off x="0" y="795338"/>
            <a:ext cx="9144000" cy="1230312"/>
          </a:xfrm>
          <a:prstGeom prst="rect">
            <a:avLst/>
          </a:prstGeom>
          <a:gradFill flip="none" rotWithShape="1">
            <a:gsLst>
              <a:gs pos="21000">
                <a:srgbClr val="7DC8DF"/>
              </a:gs>
              <a:gs pos="100000">
                <a:srgbClr val="6699FF"/>
              </a:gs>
            </a:gsLst>
            <a:lin ang="5400000" scaled="1"/>
            <a:tileRect/>
          </a:gradFill>
          <a:ln w="9525">
            <a:noFill/>
            <a:miter lim="800000"/>
            <a:headEnd/>
            <a:tailEnd/>
          </a:ln>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pic>
        <p:nvPicPr>
          <p:cNvPr id="6" name="Billede 3" descr="dreamstime_www_world.jpg"/>
          <p:cNvPicPr>
            <a:picLocks noChangeAspect="1"/>
          </p:cNvPicPr>
          <p:nvPr userDrawn="1"/>
        </p:nvPicPr>
        <p:blipFill>
          <a:blip r:embed="rId2"/>
          <a:srcRect/>
          <a:stretch>
            <a:fillRect/>
          </a:stretch>
        </p:blipFill>
        <p:spPr bwMode="auto">
          <a:xfrm>
            <a:off x="7583488" y="793750"/>
            <a:ext cx="1560512" cy="1254125"/>
          </a:xfrm>
          <a:prstGeom prst="rect">
            <a:avLst/>
          </a:prstGeom>
          <a:noFill/>
          <a:ln w="9525">
            <a:noFill/>
            <a:miter lim="800000"/>
            <a:headEnd/>
            <a:tailEnd/>
          </a:ln>
        </p:spPr>
      </p:pic>
      <p:sp>
        <p:nvSpPr>
          <p:cNvPr id="3" name="Pladsholder til indhold 2"/>
          <p:cNvSpPr>
            <a:spLocks noGrp="1"/>
          </p:cNvSpPr>
          <p:nvPr>
            <p:ph idx="1"/>
          </p:nvPr>
        </p:nvSpPr>
        <p:spPr>
          <a:xfrm>
            <a:off x="457200" y="2298700"/>
            <a:ext cx="8229600" cy="3827463"/>
          </a:xfrm>
          <a:prstGeom prst="rect">
            <a:avLst/>
          </a:prstGeom>
        </p:spPr>
        <p:txBody>
          <a:bodyPr/>
          <a:lstStyle>
            <a:lvl1pPr>
              <a:defRPr>
                <a:solidFill>
                  <a:srgbClr val="000000"/>
                </a:solidFill>
                <a:latin typeface="Arial" pitchFamily="34" charset="0"/>
                <a:cs typeface="Arial" pitchFamily="34" charset="0"/>
              </a:defRPr>
            </a:lvl1pPr>
            <a:lvl2pPr>
              <a:defRPr>
                <a:solidFill>
                  <a:srgbClr val="000000"/>
                </a:solidFill>
                <a:latin typeface="Arial" pitchFamily="34" charset="0"/>
                <a:cs typeface="Arial" pitchFamily="34" charset="0"/>
              </a:defRPr>
            </a:lvl2pPr>
            <a:lvl3pPr>
              <a:defRPr>
                <a:solidFill>
                  <a:srgbClr val="000000"/>
                </a:solidFill>
                <a:latin typeface="Arial" pitchFamily="34" charset="0"/>
                <a:cs typeface="Arial" pitchFamily="34" charset="0"/>
              </a:defRPr>
            </a:lvl3pPr>
            <a:lvl4pPr>
              <a:defRPr>
                <a:solidFill>
                  <a:srgbClr val="000000"/>
                </a:solidFill>
                <a:latin typeface="Arial" pitchFamily="34" charset="0"/>
                <a:cs typeface="Arial" pitchFamily="34" charset="0"/>
              </a:defRPr>
            </a:lvl4pPr>
            <a:lvl5pPr>
              <a:defRPr>
                <a:solidFill>
                  <a:srgbClr val="000000"/>
                </a:solidFill>
                <a:latin typeface="Arial" pitchFamily="34" charset="0"/>
                <a:cs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0" name="Titel 1"/>
          <p:cNvSpPr>
            <a:spLocks noGrp="1"/>
          </p:cNvSpPr>
          <p:nvPr>
            <p:ph type="title"/>
          </p:nvPr>
        </p:nvSpPr>
        <p:spPr>
          <a:xfrm>
            <a:off x="177800" y="833438"/>
            <a:ext cx="4584700" cy="563562"/>
          </a:xfrm>
          <a:prstGeom prst="rect">
            <a:avLst/>
          </a:prstGeom>
        </p:spPr>
        <p:txBody>
          <a:bodyPr/>
          <a:lstStyle>
            <a:lvl1pPr algn="l">
              <a:defRPr sz="3200">
                <a:latin typeface="Arial" pitchFamily="34" charset="0"/>
                <a:cs typeface="Arial" pitchFamily="34" charset="0"/>
              </a:defRPr>
            </a:lvl1pPr>
          </a:lstStyle>
          <a:p>
            <a:r>
              <a:rPr lang="da-DK" dirty="0" smtClean="0"/>
              <a:t>Klik for at redigere i masteren</a:t>
            </a:r>
            <a:endParaRPr lang="da-DK" dirty="0"/>
          </a:p>
        </p:txBody>
      </p:sp>
      <p:sp>
        <p:nvSpPr>
          <p:cNvPr id="11" name="Pladsholder til tekst 2"/>
          <p:cNvSpPr>
            <a:spLocks noGrp="1"/>
          </p:cNvSpPr>
          <p:nvPr>
            <p:ph type="body" idx="13"/>
          </p:nvPr>
        </p:nvSpPr>
        <p:spPr>
          <a:xfrm>
            <a:off x="177800" y="1447800"/>
            <a:ext cx="5369560" cy="441959"/>
          </a:xfrm>
          <a:prstGeom prst="rect">
            <a:avLst/>
          </a:prstGeom>
        </p:spPr>
        <p:txBody>
          <a:bodyPr anchor="b"/>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7" name="Pladsholder til dato 3"/>
          <p:cNvSpPr>
            <a:spLocks noGrp="1"/>
          </p:cNvSpPr>
          <p:nvPr userDrawn="1">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cs typeface="ＭＳ Ｐゴシック" charset="-128"/>
              </a:defRPr>
            </a:lvl1pPr>
          </a:lstStyle>
          <a:p>
            <a:pPr>
              <a:defRPr/>
            </a:pPr>
            <a:r>
              <a:rPr lang="da-DK" smtClean="0"/>
              <a:t>Your footnote</a:t>
            </a:r>
            <a:endParaRPr lang="da-DK"/>
          </a:p>
        </p:txBody>
      </p:sp>
      <p:sp>
        <p:nvSpPr>
          <p:cNvPr id="8" name="Pladsholder til diasnummer 5"/>
          <p:cNvSpPr>
            <a:spLocks noGrp="1"/>
          </p:cNvSpPr>
          <p:nvPr userDrawn="1">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cs typeface="ＭＳ Ｐゴシック" charset="-128"/>
              </a:defRPr>
            </a:lvl1pPr>
          </a:lstStyle>
          <a:p>
            <a:pPr>
              <a:defRPr/>
            </a:pPr>
            <a:r>
              <a:rPr lang="da-DK"/>
              <a:t>Your Logo</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grpSp>
        <p:nvGrpSpPr>
          <p:cNvPr id="5" name="Gruppe 12"/>
          <p:cNvGrpSpPr>
            <a:grpSpLocks/>
          </p:cNvGrpSpPr>
          <p:nvPr userDrawn="1"/>
        </p:nvGrpSpPr>
        <p:grpSpPr bwMode="auto">
          <a:xfrm>
            <a:off x="0" y="0"/>
            <a:ext cx="9144000" cy="1970088"/>
            <a:chOff x="0" y="0"/>
            <a:chExt cx="9144000" cy="1970099"/>
          </a:xfrm>
        </p:grpSpPr>
        <p:sp>
          <p:nvSpPr>
            <p:cNvPr id="6" name="Rektangel 2"/>
            <p:cNvSpPr>
              <a:spLocks noChangeArrowheads="1"/>
            </p:cNvSpPr>
            <p:nvPr userDrawn="1"/>
          </p:nvSpPr>
          <p:spPr bwMode="auto">
            <a:xfrm>
              <a:off x="0" y="0"/>
              <a:ext cx="9144000" cy="1970099"/>
            </a:xfrm>
            <a:prstGeom prst="rect">
              <a:avLst/>
            </a:prstGeom>
            <a:gradFill flip="none" rotWithShape="1">
              <a:gsLst>
                <a:gs pos="21000">
                  <a:srgbClr val="7DC8DF"/>
                </a:gs>
                <a:gs pos="100000">
                  <a:srgbClr val="6699FF"/>
                </a:gs>
              </a:gsLst>
              <a:lin ang="5400000" scaled="1"/>
              <a:tileRect/>
            </a:gradFill>
            <a:ln w="9525">
              <a:noFill/>
              <a:miter lim="800000"/>
              <a:headEnd/>
              <a:tailEnd/>
            </a:ln>
            <a:effectLst/>
          </p:spPr>
          <p:txBody>
            <a:bodyPr anchor="ctr"/>
            <a:lstStyle/>
            <a:p>
              <a:pPr indent="-342900" algn="ctr">
                <a:buFont typeface="Calibri" pitchFamily="34" charset="0"/>
                <a:buAutoNum type="arabicPeriod"/>
                <a:defRPr/>
              </a:pPr>
              <a:endParaRPr lang="en-US" sz="1600" b="1" noProof="1">
                <a:solidFill>
                  <a:srgbClr val="FFFFFF"/>
                </a:solidFill>
                <a:latin typeface="Arial" pitchFamily="34" charset="0"/>
              </a:endParaRPr>
            </a:p>
          </p:txBody>
        </p:sp>
        <p:sp>
          <p:nvSpPr>
            <p:cNvPr id="7" name="Rektangel 3"/>
            <p:cNvSpPr>
              <a:spLocks noChangeArrowheads="1"/>
            </p:cNvSpPr>
            <p:nvPr userDrawn="1"/>
          </p:nvSpPr>
          <p:spPr bwMode="auto">
            <a:xfrm>
              <a:off x="0" y="1703398"/>
              <a:ext cx="9144000" cy="266701"/>
            </a:xfrm>
            <a:prstGeom prst="rect">
              <a:avLst/>
            </a:prstGeom>
            <a:gradFill rotWithShape="1">
              <a:gsLst>
                <a:gs pos="0">
                  <a:srgbClr val="002060"/>
                </a:gs>
                <a:gs pos="100000">
                  <a:srgbClr val="1F88C8"/>
                </a:gs>
              </a:gsLst>
              <a:lin ang="16200000"/>
            </a:gradFill>
            <a:ln w="9525">
              <a:solidFill>
                <a:srgbClr val="227088"/>
              </a:solidFill>
              <a:miter lim="800000"/>
              <a:headEnd/>
              <a:tailEnd/>
            </a:ln>
            <a:effectLst>
              <a:outerShdw blurRad="63500" dist="23000" dir="5400000" rotWithShape="0">
                <a:srgbClr val="000000">
                  <a:alpha val="34998"/>
                </a:srgbClr>
              </a:outerShdw>
            </a:effectLst>
          </p:spPr>
          <p:txBody>
            <a:bodyPr anchor="ctr"/>
            <a:lstStyle/>
            <a:p>
              <a:pPr indent="-342900" algn="ctr" defTabSz="914400">
                <a:buFont typeface="Calibri" pitchFamily="34" charset="0"/>
                <a:buAutoNum type="arabicPeriod"/>
                <a:defRPr/>
              </a:pPr>
              <a:endParaRPr lang="en-US" sz="1400" b="1" noProof="1">
                <a:solidFill>
                  <a:srgbClr val="FFFFFF"/>
                </a:solidFill>
                <a:latin typeface="Arial" pitchFamily="34" charset="0"/>
              </a:endParaRPr>
            </a:p>
          </p:txBody>
        </p:sp>
      </p:grpSp>
      <p:sp>
        <p:nvSpPr>
          <p:cNvPr id="8" name="Pladsholder til indhold 2"/>
          <p:cNvSpPr>
            <a:spLocks noGrp="1"/>
          </p:cNvSpPr>
          <p:nvPr>
            <p:ph idx="1"/>
          </p:nvPr>
        </p:nvSpPr>
        <p:spPr>
          <a:xfrm>
            <a:off x="457200" y="2552700"/>
            <a:ext cx="8229600" cy="3573463"/>
          </a:xfrm>
          <a:prstGeom prst="rect">
            <a:avLst/>
          </a:prstGeom>
        </p:spPr>
        <p:txBody>
          <a:bodyPr/>
          <a:lstStyle>
            <a:lvl1pPr>
              <a:defRPr>
                <a:solidFill>
                  <a:srgbClr val="000000"/>
                </a:solidFill>
                <a:latin typeface="Arial" pitchFamily="34" charset="0"/>
                <a:cs typeface="Arial" pitchFamily="34" charset="0"/>
              </a:defRPr>
            </a:lvl1pPr>
            <a:lvl2pPr>
              <a:defRPr>
                <a:solidFill>
                  <a:srgbClr val="000000"/>
                </a:solidFill>
                <a:latin typeface="Arial" pitchFamily="34" charset="0"/>
                <a:cs typeface="Arial" pitchFamily="34" charset="0"/>
              </a:defRPr>
            </a:lvl2pPr>
            <a:lvl3pPr>
              <a:defRPr>
                <a:solidFill>
                  <a:srgbClr val="000000"/>
                </a:solidFill>
                <a:latin typeface="Arial" pitchFamily="34" charset="0"/>
                <a:cs typeface="Arial" pitchFamily="34" charset="0"/>
              </a:defRPr>
            </a:lvl3pPr>
            <a:lvl4pPr>
              <a:defRPr>
                <a:solidFill>
                  <a:srgbClr val="000000"/>
                </a:solidFill>
                <a:latin typeface="Arial" pitchFamily="34" charset="0"/>
                <a:cs typeface="Arial" pitchFamily="34" charset="0"/>
              </a:defRPr>
            </a:lvl4pPr>
            <a:lvl5pPr>
              <a:defRPr>
                <a:solidFill>
                  <a:srgbClr val="000000"/>
                </a:solidFill>
                <a:latin typeface="Arial" pitchFamily="34" charset="0"/>
                <a:cs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1" name="Titel 1"/>
          <p:cNvSpPr>
            <a:spLocks noGrp="1"/>
          </p:cNvSpPr>
          <p:nvPr>
            <p:ph type="title"/>
          </p:nvPr>
        </p:nvSpPr>
        <p:spPr>
          <a:xfrm>
            <a:off x="177800" y="515938"/>
            <a:ext cx="4584700" cy="563562"/>
          </a:xfrm>
          <a:prstGeom prst="rect">
            <a:avLst/>
          </a:prstGeom>
        </p:spPr>
        <p:txBody>
          <a:bodyPr/>
          <a:lstStyle>
            <a:lvl1pPr algn="l">
              <a:defRPr sz="3200">
                <a:latin typeface="Arial" pitchFamily="34" charset="0"/>
                <a:cs typeface="Arial" pitchFamily="34" charset="0"/>
              </a:defRPr>
            </a:lvl1pPr>
          </a:lstStyle>
          <a:p>
            <a:r>
              <a:rPr lang="da-DK" dirty="0" smtClean="0"/>
              <a:t>Klik for at redigere i masteren</a:t>
            </a:r>
            <a:endParaRPr lang="da-DK" dirty="0"/>
          </a:p>
        </p:txBody>
      </p:sp>
      <p:sp>
        <p:nvSpPr>
          <p:cNvPr id="12" name="Pladsholder til tekst 2"/>
          <p:cNvSpPr>
            <a:spLocks noGrp="1"/>
          </p:cNvSpPr>
          <p:nvPr>
            <p:ph type="body" idx="13"/>
          </p:nvPr>
        </p:nvSpPr>
        <p:spPr>
          <a:xfrm>
            <a:off x="177800" y="1130301"/>
            <a:ext cx="6489700" cy="358774"/>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9" name="Pladsholder til dato 3"/>
          <p:cNvSpPr>
            <a:spLocks noGrp="1"/>
          </p:cNvSpPr>
          <p:nvPr>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cs typeface="ＭＳ Ｐゴシック" charset="-128"/>
              </a:defRPr>
            </a:lvl1pPr>
          </a:lstStyle>
          <a:p>
            <a:pPr>
              <a:defRPr/>
            </a:pPr>
            <a:r>
              <a:rPr lang="da-DK" smtClean="0"/>
              <a:t>Your footnote</a:t>
            </a:r>
            <a:endParaRPr lang="da-DK"/>
          </a:p>
        </p:txBody>
      </p:sp>
      <p:sp>
        <p:nvSpPr>
          <p:cNvPr id="10" name="Pladsholder til diasnummer 5"/>
          <p:cNvSpPr>
            <a:spLocks noGrp="1"/>
          </p:cNvSpPr>
          <p:nvPr>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cs typeface="ＭＳ Ｐゴシック" charset="-128"/>
              </a:defRPr>
            </a:lvl1pPr>
          </a:lstStyle>
          <a:p>
            <a:pPr>
              <a:defRPr/>
            </a:pPr>
            <a:r>
              <a:rPr lang="da-DK"/>
              <a:t>Your Logo</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indhold 2"/>
          <p:cNvSpPr>
            <a:spLocks noGrp="1"/>
          </p:cNvSpPr>
          <p:nvPr>
            <p:ph sz="half" idx="1"/>
          </p:nvPr>
        </p:nvSpPr>
        <p:spPr>
          <a:xfrm>
            <a:off x="457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indhold 3"/>
          <p:cNvSpPr>
            <a:spLocks noGrp="1"/>
          </p:cNvSpPr>
          <p:nvPr>
            <p:ph sz="half" idx="2"/>
          </p:nvPr>
        </p:nvSpPr>
        <p:spPr>
          <a:xfrm>
            <a:off x="4648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4457EA11-EFDF-4DA3-B842-761A59241922}" type="datetime1">
              <a:rPr lang="da-DK" smtClean="0"/>
              <a:pPr>
                <a:defRPr/>
              </a:pPr>
              <a:t>23-04-2014</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FFB08011-03CC-44B8-B792-7FED9D078C58}" type="slidenum">
              <a:rPr lang="da-DK"/>
              <a:pPr>
                <a:defRPr/>
              </a:pPr>
              <a:t>‹#›</a:t>
            </a:fld>
            <a:endParaRPr lang="da-DK"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tekst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4" name="Pladsholder til indhold 3"/>
          <p:cNvSpPr>
            <a:spLocks noGrp="1"/>
          </p:cNvSpPr>
          <p:nvPr>
            <p:ph sz="half" idx="2"/>
          </p:nvPr>
        </p:nvSpPr>
        <p:spPr>
          <a:xfrm>
            <a:off x="457200" y="2174875"/>
            <a:ext cx="4040188"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6" name="Pladsholder til indhold 5"/>
          <p:cNvSpPr>
            <a:spLocks noGrp="1"/>
          </p:cNvSpPr>
          <p:nvPr>
            <p:ph sz="quarter" idx="4"/>
          </p:nvPr>
        </p:nvSpPr>
        <p:spPr>
          <a:xfrm>
            <a:off x="4645025" y="2174875"/>
            <a:ext cx="4041775"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7"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E1214C2A-8C27-4E40-8DA1-488D350203AD}" type="datetime1">
              <a:rPr lang="da-DK" smtClean="0"/>
              <a:pPr>
                <a:defRPr/>
              </a:pPr>
              <a:t>23-04-2014</a:t>
            </a:fld>
            <a:endParaRPr lang="da-DK" dirty="0"/>
          </a:p>
        </p:txBody>
      </p:sp>
      <p:sp>
        <p:nvSpPr>
          <p:cNvPr id="8"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9"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591C4F11-C667-4DBB-9AEB-30944A877E1C}" type="slidenum">
              <a:rPr lang="da-DK"/>
              <a:pPr>
                <a:defRPr/>
              </a:pPr>
              <a:t>‹#›</a:t>
            </a:fld>
            <a:endParaRPr lang="da-DK"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1C0CA15C-7AC8-45FB-95A7-53A1895E1590}" type="datetime1">
              <a:rPr lang="da-DK" smtClean="0"/>
              <a:pPr>
                <a:defRPr/>
              </a:pPr>
              <a:t>23-04-2014</a:t>
            </a:fld>
            <a:endParaRPr lang="da-DK" dirty="0"/>
          </a:p>
        </p:txBody>
      </p:sp>
      <p:sp>
        <p:nvSpPr>
          <p:cNvPr id="4"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5"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16470AF8-ED16-43A4-8C07-2F99234B8D62}" type="slidenum">
              <a:rPr lang="da-DK"/>
              <a:pPr>
                <a:defRPr/>
              </a:pPr>
              <a:t>‹#›</a:t>
            </a:fld>
            <a:endParaRPr lang="da-DK"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4D97D85A-57EA-4997-BC98-5DEE90311358}" type="datetime1">
              <a:rPr lang="da-DK" smtClean="0"/>
              <a:pPr>
                <a:defRPr/>
              </a:pPr>
              <a:t>23-04-2014</a:t>
            </a:fld>
            <a:endParaRPr lang="da-DK" dirty="0"/>
          </a:p>
        </p:txBody>
      </p:sp>
      <p:sp>
        <p:nvSpPr>
          <p:cNvPr id="3"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4"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92EB0010-9142-4656-9026-5E3F937809F4}" type="slidenum">
              <a:rPr lang="da-DK"/>
              <a:pPr>
                <a:defRPr/>
              </a:pPr>
              <a:t>‹#›</a:t>
            </a:fld>
            <a:endParaRPr lang="da-DK"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atin typeface="Arial" pitchFamily="34" charset="0"/>
              </a:defRPr>
            </a:lvl1pPr>
          </a:lstStyle>
          <a:p>
            <a:r>
              <a:rPr lang="da-DK" dirty="0" smtClean="0"/>
              <a:t>Klik for at redigere i masteren</a:t>
            </a:r>
            <a:endParaRPr lang="da-DK" dirty="0"/>
          </a:p>
        </p:txBody>
      </p:sp>
      <p:sp>
        <p:nvSpPr>
          <p:cNvPr id="3" name="Pladsholder til indhold 2"/>
          <p:cNvSpPr>
            <a:spLocks noGrp="1"/>
          </p:cNvSpPr>
          <p:nvPr>
            <p:ph idx="1"/>
          </p:nvPr>
        </p:nvSpPr>
        <p:spPr>
          <a:xfrm>
            <a:off x="3575050" y="273050"/>
            <a:ext cx="5111750" cy="5853113"/>
          </a:xfrm>
          <a:prstGeom prst="rect">
            <a:avLst/>
          </a:prstGeom>
        </p:spPr>
        <p:txBody>
          <a:bodyPr/>
          <a:lstStyle>
            <a:lvl1pPr>
              <a:defRPr sz="3200">
                <a:latin typeface="Arial" pitchFamily="34" charset="0"/>
              </a:defRPr>
            </a:lvl1pPr>
            <a:lvl2pPr>
              <a:defRPr sz="2800">
                <a:latin typeface="Arial" pitchFamily="34" charset="0"/>
              </a:defRPr>
            </a:lvl2pPr>
            <a:lvl3pPr>
              <a:defRPr sz="2400">
                <a:latin typeface="Arial" pitchFamily="34" charset="0"/>
              </a:defRPr>
            </a:lvl3pPr>
            <a:lvl4pPr>
              <a:defRPr sz="2000">
                <a:latin typeface="Arial" pitchFamily="34" charset="0"/>
              </a:defRPr>
            </a:lvl4pPr>
            <a:lvl5pPr>
              <a:defRPr sz="2000">
                <a:latin typeface="Arial" pitchFamily="34" charset="0"/>
              </a:defRPr>
            </a:lvl5pPr>
            <a:lvl6pPr>
              <a:defRPr sz="2000"/>
            </a:lvl6pPr>
            <a:lvl7pPr>
              <a:defRPr sz="2000"/>
            </a:lvl7pPr>
            <a:lvl8pPr>
              <a:defRPr sz="2000"/>
            </a:lvl8pPr>
            <a:lvl9pPr>
              <a:defRPr sz="20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teksttypografierne i masteren</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2164FA15-2FEB-44DB-99FE-4D1610CA0471}" type="datetime1">
              <a:rPr lang="da-DK" smtClean="0"/>
              <a:pPr>
                <a:defRPr/>
              </a:pPr>
              <a:t>23-04-2014</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D5484986-DC53-4F95-90D3-4ED83E76E83A}" type="slidenum">
              <a:rPr lang="da-DK"/>
              <a:pPr>
                <a:defRPr/>
              </a:pPr>
              <a:t>‹#›</a:t>
            </a:fld>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grpSp>
        <p:nvGrpSpPr>
          <p:cNvPr id="5" name="Gruppe 12"/>
          <p:cNvGrpSpPr/>
          <p:nvPr userDrawn="1"/>
        </p:nvGrpSpPr>
        <p:grpSpPr>
          <a:xfrm>
            <a:off x="0" y="793659"/>
            <a:ext cx="9144000" cy="1178016"/>
            <a:chOff x="0" y="793659"/>
            <a:chExt cx="9144000" cy="1178016"/>
          </a:xfrm>
          <a:effectLst>
            <a:outerShdw blurRad="50800" dist="38100" dir="2700000" algn="tl" rotWithShape="0">
              <a:prstClr val="black">
                <a:alpha val="40000"/>
              </a:prstClr>
            </a:outerShdw>
          </a:effectLst>
        </p:grpSpPr>
        <p:sp>
          <p:nvSpPr>
            <p:cNvPr id="6" name="Rektangel 2"/>
            <p:cNvSpPr>
              <a:spLocks noChangeArrowheads="1"/>
            </p:cNvSpPr>
            <p:nvPr/>
          </p:nvSpPr>
          <p:spPr bwMode="auto">
            <a:xfrm>
              <a:off x="0" y="801699"/>
              <a:ext cx="9144000" cy="1168400"/>
            </a:xfrm>
            <a:prstGeom prst="rect">
              <a:avLst/>
            </a:prstGeom>
            <a:gradFill flip="none" rotWithShape="1">
              <a:gsLst>
                <a:gs pos="21000">
                  <a:srgbClr val="7DC8DF"/>
                </a:gs>
                <a:gs pos="100000">
                  <a:srgbClr val="6699FF"/>
                </a:gs>
              </a:gsLst>
              <a:lin ang="5400000" scaled="1"/>
              <a:tileRect/>
            </a:gradFill>
            <a:ln w="9525">
              <a:noFill/>
              <a:miter lim="800000"/>
              <a:headEnd/>
              <a:tailEnd/>
            </a:ln>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pic>
          <p:nvPicPr>
            <p:cNvPr id="7" name="Billede 3" descr="dreamstime_www_world.jpg"/>
            <p:cNvPicPr>
              <a:picLocks noChangeAspect="1"/>
            </p:cNvPicPr>
            <p:nvPr/>
          </p:nvPicPr>
          <p:blipFill>
            <a:blip r:embed="rId2" cstate="print"/>
            <a:stretch>
              <a:fillRect/>
            </a:stretch>
          </p:blipFill>
          <p:spPr>
            <a:xfrm>
              <a:off x="7584000" y="793659"/>
              <a:ext cx="1560000" cy="1178016"/>
            </a:xfrm>
            <a:prstGeom prst="rect">
              <a:avLst/>
            </a:prstGeom>
          </p:spPr>
        </p:pic>
      </p:grpSp>
      <p:sp>
        <p:nvSpPr>
          <p:cNvPr id="3" name="Pladsholder til indhold 2"/>
          <p:cNvSpPr>
            <a:spLocks noGrp="1"/>
          </p:cNvSpPr>
          <p:nvPr>
            <p:ph idx="1"/>
          </p:nvPr>
        </p:nvSpPr>
        <p:spPr>
          <a:xfrm>
            <a:off x="457200" y="2327275"/>
            <a:ext cx="8229600" cy="3827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a-DK" dirty="0"/>
          </a:p>
        </p:txBody>
      </p:sp>
      <p:sp>
        <p:nvSpPr>
          <p:cNvPr id="10" name="Titel 1"/>
          <p:cNvSpPr>
            <a:spLocks noGrp="1"/>
          </p:cNvSpPr>
          <p:nvPr>
            <p:ph type="title"/>
          </p:nvPr>
        </p:nvSpPr>
        <p:spPr>
          <a:xfrm>
            <a:off x="177800" y="833438"/>
            <a:ext cx="4584700" cy="563562"/>
          </a:xfrm>
          <a:prstGeom prst="rect">
            <a:avLst/>
          </a:prstGeom>
        </p:spPr>
        <p:txBody>
          <a:bodyPr/>
          <a:lstStyle>
            <a:lvl1pPr algn="l">
              <a:defRPr sz="3200">
                <a:latin typeface="Arial" pitchFamily="34" charset="0"/>
              </a:defRPr>
            </a:lvl1pPr>
          </a:lstStyle>
          <a:p>
            <a:r>
              <a:rPr lang="tr-TR" smtClean="0"/>
              <a:t>Asıl başlık stili için tıklatın</a:t>
            </a:r>
            <a:endParaRPr lang="da-DK" dirty="0"/>
          </a:p>
        </p:txBody>
      </p:sp>
      <p:sp>
        <p:nvSpPr>
          <p:cNvPr id="11" name="Pladsholder til tekst 2"/>
          <p:cNvSpPr>
            <a:spLocks noGrp="1"/>
          </p:cNvSpPr>
          <p:nvPr>
            <p:ph type="body" idx="13"/>
          </p:nvPr>
        </p:nvSpPr>
        <p:spPr>
          <a:xfrm>
            <a:off x="177800" y="1447801"/>
            <a:ext cx="6489700" cy="358774"/>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Pladsholder til dato 3"/>
          <p:cNvSpPr>
            <a:spLocks noGrp="1"/>
          </p:cNvSpPr>
          <p:nvPr userDrawn="1">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smtClean="0"/>
              <a:t>Your footnote</a:t>
            </a:r>
            <a:endParaRPr lang="da-DK"/>
          </a:p>
        </p:txBody>
      </p:sp>
      <p:sp>
        <p:nvSpPr>
          <p:cNvPr id="9" name="Pladsholder til diasnummer 5"/>
          <p:cNvSpPr>
            <a:spLocks noGrp="1"/>
          </p:cNvSpPr>
          <p:nvPr userDrawn="1">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a:t>Your Logo</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atin typeface="Arial" pitchFamily="34" charset="0"/>
              </a:defRPr>
            </a:lvl1pPr>
          </a:lstStyle>
          <a:p>
            <a:r>
              <a:rPr lang="da-DK" dirty="0" smtClean="0"/>
              <a:t>Klik for at redigere i masteren</a:t>
            </a:r>
            <a:endParaRPr lang="da-DK" dirty="0"/>
          </a:p>
        </p:txBody>
      </p:sp>
      <p:sp>
        <p:nvSpPr>
          <p:cNvPr id="3" name="Pladsholder til billed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atin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dirty="0"/>
          </a:p>
        </p:txBody>
      </p:sp>
      <p:sp>
        <p:nvSpPr>
          <p:cNvPr id="4" name="Pladsholder til tekst 3"/>
          <p:cNvSpPr>
            <a:spLocks noGrp="1"/>
          </p:cNvSpPr>
          <p:nvPr>
            <p:ph type="body" sz="half" idx="2"/>
          </p:nvPr>
        </p:nvSpPr>
        <p:spPr>
          <a:xfrm>
            <a:off x="1792288" y="5367338"/>
            <a:ext cx="5486400" cy="804862"/>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teksttypografierne i masteren</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C1A035BE-EB24-4F69-8971-876CA831348F}" type="datetime1">
              <a:rPr lang="da-DK" smtClean="0"/>
              <a:pPr>
                <a:defRPr/>
              </a:pPr>
              <a:t>23-04-2014</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E5C199B9-8DFB-4DF6-8891-4E2F409AB5E4}" type="slidenum">
              <a:rPr lang="da-DK"/>
              <a:pPr>
                <a:defRPr/>
              </a:pPr>
              <a:t>‹#›</a:t>
            </a:fld>
            <a:endParaRPr lang="da-DK"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lodret titel 2"/>
          <p:cNvSpPr>
            <a:spLocks noGrp="1"/>
          </p:cNvSpPr>
          <p:nvPr>
            <p:ph type="body" orient="vert" idx="1"/>
          </p:nvPr>
        </p:nvSpPr>
        <p:spPr>
          <a:xfrm>
            <a:off x="457200" y="1600200"/>
            <a:ext cx="8229600" cy="4525963"/>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A1A84D93-4EA4-4835-B902-846D4C7EFCBD}" type="datetime1">
              <a:rPr lang="da-DK" smtClean="0"/>
              <a:pPr>
                <a:defRPr/>
              </a:pPr>
              <a:t>23-04-2014</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891785C5-A3AF-4053-A350-AD41AFC4A812}" type="slidenum">
              <a:rPr lang="da-DK"/>
              <a:pPr>
                <a:defRPr/>
              </a:pPr>
              <a:t>‹#›</a:t>
            </a:fld>
            <a:endParaRPr lang="da-DK"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a:prstGeom prst="rect">
            <a:avLst/>
          </a:prstGeom>
        </p:spPr>
        <p:txBody>
          <a:bodyPr vert="eaVert"/>
          <a:lstStyle>
            <a:lvl1pPr>
              <a:defRPr>
                <a:latin typeface="Arial" pitchFamily="34" charset="0"/>
              </a:defRPr>
            </a:lvl1pPr>
          </a:lstStyle>
          <a:p>
            <a:r>
              <a:rPr lang="da-DK" dirty="0" smtClean="0"/>
              <a:t>Klik for at redigere i masteren</a:t>
            </a:r>
            <a:endParaRPr lang="da-DK" dirty="0"/>
          </a:p>
        </p:txBody>
      </p:sp>
      <p:sp>
        <p:nvSpPr>
          <p:cNvPr id="3" name="Pladsholder til lodret titel 2"/>
          <p:cNvSpPr>
            <a:spLocks noGrp="1"/>
          </p:cNvSpPr>
          <p:nvPr>
            <p:ph type="body" orient="vert" idx="1"/>
          </p:nvPr>
        </p:nvSpPr>
        <p:spPr>
          <a:xfrm>
            <a:off x="457200" y="274638"/>
            <a:ext cx="6019800" cy="5851525"/>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B0D4E843-3A2B-44B0-AE40-616A0A7C3839}" type="datetime1">
              <a:rPr lang="da-DK" smtClean="0"/>
              <a:pPr>
                <a:defRPr/>
              </a:pPr>
              <a:t>23-04-2014</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E78FEC7B-3AA6-46D5-A3F4-BB9C6352F0C3}" type="slidenum">
              <a:rPr lang="da-DK"/>
              <a:pPr>
                <a:defRPr/>
              </a:pPr>
              <a:t>‹#›</a:t>
            </a:fld>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sp>
        <p:nvSpPr>
          <p:cNvPr id="5" name="Kombinationstegning 1"/>
          <p:cNvSpPr/>
          <p:nvPr userDrawn="1"/>
        </p:nvSpPr>
        <p:spPr>
          <a:xfrm rot="10800000" flipH="1">
            <a:off x="-101600" y="-12700"/>
            <a:ext cx="9321800" cy="23749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17145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2654300 h 3429000"/>
              <a:gd name="connsiteX4" fmla="*/ 0 w 9182100"/>
              <a:gd name="connsiteY4" fmla="*/ 3429000 h 3429000"/>
              <a:gd name="connsiteX5" fmla="*/ 12700 w 9182100"/>
              <a:gd name="connsiteY5" fmla="*/ 0 h 3429000"/>
              <a:gd name="connsiteX0" fmla="*/ 12700 w 9182100"/>
              <a:gd name="connsiteY0" fmla="*/ 0 h 2654300"/>
              <a:gd name="connsiteX1" fmla="*/ 5702300 w 9182100"/>
              <a:gd name="connsiteY1" fmla="*/ 1016000 h 2654300"/>
              <a:gd name="connsiteX2" fmla="*/ 9182100 w 9182100"/>
              <a:gd name="connsiteY2" fmla="*/ 609600 h 2654300"/>
              <a:gd name="connsiteX3" fmla="*/ 9182100 w 9182100"/>
              <a:gd name="connsiteY3" fmla="*/ 2654300 h 2654300"/>
              <a:gd name="connsiteX4" fmla="*/ 0 w 9182100"/>
              <a:gd name="connsiteY4" fmla="*/ 1828800 h 2654300"/>
              <a:gd name="connsiteX5" fmla="*/ 12700 w 9182100"/>
              <a:gd name="connsiteY5" fmla="*/ 0 h 2654300"/>
              <a:gd name="connsiteX0" fmla="*/ 12700 w 9182100"/>
              <a:gd name="connsiteY0" fmla="*/ 0 h 2667000"/>
              <a:gd name="connsiteX1" fmla="*/ 5702300 w 9182100"/>
              <a:gd name="connsiteY1" fmla="*/ 1016000 h 2667000"/>
              <a:gd name="connsiteX2" fmla="*/ 9182100 w 9182100"/>
              <a:gd name="connsiteY2" fmla="*/ 609600 h 2667000"/>
              <a:gd name="connsiteX3" fmla="*/ 9182100 w 9182100"/>
              <a:gd name="connsiteY3" fmla="*/ 2654300 h 2667000"/>
              <a:gd name="connsiteX4" fmla="*/ 0 w 9182100"/>
              <a:gd name="connsiteY4" fmla="*/ 2667000 h 2667000"/>
              <a:gd name="connsiteX5" fmla="*/ 12700 w 9182100"/>
              <a:gd name="connsiteY5" fmla="*/ 0 h 2667000"/>
              <a:gd name="connsiteX0" fmla="*/ 12700 w 9182100"/>
              <a:gd name="connsiteY0" fmla="*/ 0 h 3369791"/>
              <a:gd name="connsiteX1" fmla="*/ 5702300 w 9182100"/>
              <a:gd name="connsiteY1" fmla="*/ 1016000 h 3369791"/>
              <a:gd name="connsiteX2" fmla="*/ 9182100 w 9182100"/>
              <a:gd name="connsiteY2" fmla="*/ 609600 h 3369791"/>
              <a:gd name="connsiteX3" fmla="*/ 9182100 w 9182100"/>
              <a:gd name="connsiteY3" fmla="*/ 2654300 h 3369791"/>
              <a:gd name="connsiteX4" fmla="*/ 9169573 w 9182100"/>
              <a:gd name="connsiteY4" fmla="*/ 3369791 h 3369791"/>
              <a:gd name="connsiteX5" fmla="*/ 0 w 9182100"/>
              <a:gd name="connsiteY5" fmla="*/ 2667000 h 3369791"/>
              <a:gd name="connsiteX6" fmla="*/ 12700 w 9182100"/>
              <a:gd name="connsiteY6" fmla="*/ 0 h 3369791"/>
              <a:gd name="connsiteX0" fmla="*/ 12700 w 9182100"/>
              <a:gd name="connsiteY0" fmla="*/ 0 h 3369791"/>
              <a:gd name="connsiteX1" fmla="*/ 5702300 w 9182100"/>
              <a:gd name="connsiteY1" fmla="*/ 1016000 h 3369791"/>
              <a:gd name="connsiteX2" fmla="*/ 9182100 w 9182100"/>
              <a:gd name="connsiteY2" fmla="*/ 609600 h 3369791"/>
              <a:gd name="connsiteX3" fmla="*/ 9182100 w 9182100"/>
              <a:gd name="connsiteY3" fmla="*/ 2654300 h 3369791"/>
              <a:gd name="connsiteX4" fmla="*/ 9169573 w 9182100"/>
              <a:gd name="connsiteY4" fmla="*/ 3369791 h 3369791"/>
              <a:gd name="connsiteX5" fmla="*/ 0 w 9182100"/>
              <a:gd name="connsiteY5" fmla="*/ 3351771 h 3369791"/>
              <a:gd name="connsiteX6" fmla="*/ 12700 w 9182100"/>
              <a:gd name="connsiteY6" fmla="*/ 0 h 3369791"/>
              <a:gd name="connsiteX0" fmla="*/ 12700 w 9182100"/>
              <a:gd name="connsiteY0" fmla="*/ 0 h 3531973"/>
              <a:gd name="connsiteX1" fmla="*/ 5702300 w 9182100"/>
              <a:gd name="connsiteY1" fmla="*/ 1016000 h 3531973"/>
              <a:gd name="connsiteX2" fmla="*/ 9182100 w 9182100"/>
              <a:gd name="connsiteY2" fmla="*/ 609600 h 3531973"/>
              <a:gd name="connsiteX3" fmla="*/ 9182100 w 9182100"/>
              <a:gd name="connsiteY3" fmla="*/ 2654300 h 3531973"/>
              <a:gd name="connsiteX4" fmla="*/ 9169573 w 9182100"/>
              <a:gd name="connsiteY4" fmla="*/ 3369791 h 3531973"/>
              <a:gd name="connsiteX5" fmla="*/ 0 w 9182100"/>
              <a:gd name="connsiteY5" fmla="*/ 3531973 h 3531973"/>
              <a:gd name="connsiteX6" fmla="*/ 12700 w 9182100"/>
              <a:gd name="connsiteY6" fmla="*/ 0 h 3531973"/>
              <a:gd name="connsiteX0" fmla="*/ 12700 w 9783383"/>
              <a:gd name="connsiteY0" fmla="*/ 0 h 3531973"/>
              <a:gd name="connsiteX1" fmla="*/ 5702300 w 9783383"/>
              <a:gd name="connsiteY1" fmla="*/ 1016000 h 3531973"/>
              <a:gd name="connsiteX2" fmla="*/ 9182100 w 9783383"/>
              <a:gd name="connsiteY2" fmla="*/ 609600 h 3531973"/>
              <a:gd name="connsiteX3" fmla="*/ 9783383 w 9783383"/>
              <a:gd name="connsiteY3" fmla="*/ 2708362 h 3531973"/>
              <a:gd name="connsiteX4" fmla="*/ 9169573 w 9783383"/>
              <a:gd name="connsiteY4" fmla="*/ 3369791 h 3531973"/>
              <a:gd name="connsiteX5" fmla="*/ 0 w 9783383"/>
              <a:gd name="connsiteY5" fmla="*/ 3531973 h 3531973"/>
              <a:gd name="connsiteX6" fmla="*/ 12700 w 9783383"/>
              <a:gd name="connsiteY6" fmla="*/ 0 h 3531973"/>
              <a:gd name="connsiteX0" fmla="*/ 12700 w 9946231"/>
              <a:gd name="connsiteY0" fmla="*/ 0 h 4451008"/>
              <a:gd name="connsiteX1" fmla="*/ 5702300 w 9946231"/>
              <a:gd name="connsiteY1" fmla="*/ 1016000 h 4451008"/>
              <a:gd name="connsiteX2" fmla="*/ 9182100 w 9946231"/>
              <a:gd name="connsiteY2" fmla="*/ 609600 h 4451008"/>
              <a:gd name="connsiteX3" fmla="*/ 9783383 w 9946231"/>
              <a:gd name="connsiteY3" fmla="*/ 2708362 h 4451008"/>
              <a:gd name="connsiteX4" fmla="*/ 9946231 w 9946231"/>
              <a:gd name="connsiteY4" fmla="*/ 4451008 h 4451008"/>
              <a:gd name="connsiteX5" fmla="*/ 0 w 9946231"/>
              <a:gd name="connsiteY5" fmla="*/ 3531973 h 4451008"/>
              <a:gd name="connsiteX6" fmla="*/ 12700 w 9946231"/>
              <a:gd name="connsiteY6" fmla="*/ 0 h 4451008"/>
              <a:gd name="connsiteX0" fmla="*/ 12700 w 9783383"/>
              <a:gd name="connsiteY0" fmla="*/ 0 h 3531973"/>
              <a:gd name="connsiteX1" fmla="*/ 5702300 w 9783383"/>
              <a:gd name="connsiteY1" fmla="*/ 1016000 h 3531973"/>
              <a:gd name="connsiteX2" fmla="*/ 9182100 w 9783383"/>
              <a:gd name="connsiteY2" fmla="*/ 609600 h 3531973"/>
              <a:gd name="connsiteX3" fmla="*/ 9783383 w 9783383"/>
              <a:gd name="connsiteY3" fmla="*/ 2708362 h 3531973"/>
              <a:gd name="connsiteX4" fmla="*/ 8668504 w 9783383"/>
              <a:gd name="connsiteY4" fmla="*/ 2937305 h 3531973"/>
              <a:gd name="connsiteX5" fmla="*/ 0 w 9783383"/>
              <a:gd name="connsiteY5" fmla="*/ 3531973 h 3531973"/>
              <a:gd name="connsiteX6" fmla="*/ 12700 w 9783383"/>
              <a:gd name="connsiteY6" fmla="*/ 0 h 3531973"/>
              <a:gd name="connsiteX0" fmla="*/ 12700 w 9783383"/>
              <a:gd name="connsiteY0" fmla="*/ 0 h 3531973"/>
              <a:gd name="connsiteX1" fmla="*/ 5702300 w 9783383"/>
              <a:gd name="connsiteY1" fmla="*/ 1016000 h 3531973"/>
              <a:gd name="connsiteX2" fmla="*/ 9182100 w 9783383"/>
              <a:gd name="connsiteY2" fmla="*/ 609600 h 3531973"/>
              <a:gd name="connsiteX3" fmla="*/ 9783383 w 9783383"/>
              <a:gd name="connsiteY3" fmla="*/ 2708362 h 3531973"/>
              <a:gd name="connsiteX4" fmla="*/ 9194626 w 9783383"/>
              <a:gd name="connsiteY4" fmla="*/ 3369792 h 3531973"/>
              <a:gd name="connsiteX5" fmla="*/ 0 w 9783383"/>
              <a:gd name="connsiteY5" fmla="*/ 3531973 h 3531973"/>
              <a:gd name="connsiteX6" fmla="*/ 12700 w 9783383"/>
              <a:gd name="connsiteY6" fmla="*/ 0 h 3531973"/>
              <a:gd name="connsiteX0" fmla="*/ 12700 w 9194626"/>
              <a:gd name="connsiteY0" fmla="*/ 0 h 3531973"/>
              <a:gd name="connsiteX1" fmla="*/ 5702300 w 9194626"/>
              <a:gd name="connsiteY1" fmla="*/ 1016000 h 3531973"/>
              <a:gd name="connsiteX2" fmla="*/ 9182100 w 9194626"/>
              <a:gd name="connsiteY2" fmla="*/ 609600 h 3531973"/>
              <a:gd name="connsiteX3" fmla="*/ 8192486 w 9194626"/>
              <a:gd name="connsiteY3" fmla="*/ 2672321 h 3531973"/>
              <a:gd name="connsiteX4" fmla="*/ 9194626 w 9194626"/>
              <a:gd name="connsiteY4" fmla="*/ 3369792 h 3531973"/>
              <a:gd name="connsiteX5" fmla="*/ 0 w 9194626"/>
              <a:gd name="connsiteY5" fmla="*/ 3531973 h 3531973"/>
              <a:gd name="connsiteX6" fmla="*/ 12700 w 9194626"/>
              <a:gd name="connsiteY6" fmla="*/ 0 h 3531973"/>
              <a:gd name="connsiteX0" fmla="*/ 12700 w 9194626"/>
              <a:gd name="connsiteY0" fmla="*/ 0 h 3531973"/>
              <a:gd name="connsiteX1" fmla="*/ 5702300 w 9194626"/>
              <a:gd name="connsiteY1" fmla="*/ 1016000 h 3531973"/>
              <a:gd name="connsiteX2" fmla="*/ 9182100 w 9194626"/>
              <a:gd name="connsiteY2" fmla="*/ 609600 h 3531973"/>
              <a:gd name="connsiteX3" fmla="*/ 9194626 w 9194626"/>
              <a:gd name="connsiteY3" fmla="*/ 3369792 h 3531973"/>
              <a:gd name="connsiteX4" fmla="*/ 0 w 9194626"/>
              <a:gd name="connsiteY4" fmla="*/ 3531973 h 3531973"/>
              <a:gd name="connsiteX5" fmla="*/ 12700 w 9194626"/>
              <a:gd name="connsiteY5" fmla="*/ 0 h 3531973"/>
              <a:gd name="connsiteX0" fmla="*/ 4233 w 9186159"/>
              <a:gd name="connsiteY0" fmla="*/ 0 h 3369792"/>
              <a:gd name="connsiteX1" fmla="*/ 5693833 w 9186159"/>
              <a:gd name="connsiteY1" fmla="*/ 1016000 h 3369792"/>
              <a:gd name="connsiteX2" fmla="*/ 9173633 w 9186159"/>
              <a:gd name="connsiteY2" fmla="*/ 609600 h 3369792"/>
              <a:gd name="connsiteX3" fmla="*/ 9186159 w 9186159"/>
              <a:gd name="connsiteY3" fmla="*/ 3369792 h 3369792"/>
              <a:gd name="connsiteX4" fmla="*/ 455022 w 9186159"/>
              <a:gd name="connsiteY4" fmla="*/ 3333750 h 3369792"/>
              <a:gd name="connsiteX5" fmla="*/ 4233 w 9186159"/>
              <a:gd name="connsiteY5" fmla="*/ 0 h 3369792"/>
              <a:gd name="connsiteX0" fmla="*/ 12700 w 9194626"/>
              <a:gd name="connsiteY0" fmla="*/ 0 h 3369792"/>
              <a:gd name="connsiteX1" fmla="*/ 5702300 w 9194626"/>
              <a:gd name="connsiteY1" fmla="*/ 1016000 h 3369792"/>
              <a:gd name="connsiteX2" fmla="*/ 9182100 w 9194626"/>
              <a:gd name="connsiteY2" fmla="*/ 609600 h 3369792"/>
              <a:gd name="connsiteX3" fmla="*/ 9194626 w 9194626"/>
              <a:gd name="connsiteY3" fmla="*/ 3369792 h 3369792"/>
              <a:gd name="connsiteX4" fmla="*/ 0 w 9194626"/>
              <a:gd name="connsiteY4" fmla="*/ 3351770 h 3369792"/>
              <a:gd name="connsiteX5" fmla="*/ 12700 w 9194626"/>
              <a:gd name="connsiteY5" fmla="*/ 0 h 336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4626" h="3369792">
                <a:moveTo>
                  <a:pt x="12700" y="0"/>
                </a:moveTo>
                <a:cubicBezTo>
                  <a:pt x="1909233" y="338667"/>
                  <a:pt x="3894667" y="1011767"/>
                  <a:pt x="5702300" y="1016000"/>
                </a:cubicBezTo>
                <a:cubicBezTo>
                  <a:pt x="7509933" y="1020233"/>
                  <a:pt x="8022167" y="745067"/>
                  <a:pt x="9182100" y="609600"/>
                </a:cubicBezTo>
                <a:cubicBezTo>
                  <a:pt x="9186275" y="1529664"/>
                  <a:pt x="9190451" y="2449728"/>
                  <a:pt x="9194626" y="3369792"/>
                </a:cubicBezTo>
                <a:lnTo>
                  <a:pt x="0" y="3351770"/>
                </a:lnTo>
                <a:cubicBezTo>
                  <a:pt x="4233" y="2306137"/>
                  <a:pt x="8467" y="1045633"/>
                  <a:pt x="12700" y="0"/>
                </a:cubicBezTo>
                <a:close/>
              </a:path>
            </a:pathLst>
          </a:custGeom>
          <a:gradFill flip="none" rotWithShape="1">
            <a:gsLst>
              <a:gs pos="21000">
                <a:srgbClr val="7DC8DF"/>
              </a:gs>
              <a:gs pos="100000">
                <a:srgbClr val="6699FF"/>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sp>
        <p:nvSpPr>
          <p:cNvPr id="8" name="Pladsholder til indhold 2"/>
          <p:cNvSpPr>
            <a:spLocks noGrp="1"/>
          </p:cNvSpPr>
          <p:nvPr>
            <p:ph idx="1"/>
          </p:nvPr>
        </p:nvSpPr>
        <p:spPr>
          <a:xfrm>
            <a:off x="457200" y="2552700"/>
            <a:ext cx="8229600" cy="3573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a-DK" dirty="0"/>
          </a:p>
        </p:txBody>
      </p:sp>
      <p:sp>
        <p:nvSpPr>
          <p:cNvPr id="11" name="Titel 1"/>
          <p:cNvSpPr>
            <a:spLocks noGrp="1"/>
          </p:cNvSpPr>
          <p:nvPr>
            <p:ph type="title"/>
          </p:nvPr>
        </p:nvSpPr>
        <p:spPr>
          <a:xfrm>
            <a:off x="177800" y="515938"/>
            <a:ext cx="4584700" cy="563562"/>
          </a:xfrm>
          <a:prstGeom prst="rect">
            <a:avLst/>
          </a:prstGeom>
        </p:spPr>
        <p:txBody>
          <a:bodyPr/>
          <a:lstStyle>
            <a:lvl1pPr algn="l">
              <a:defRPr sz="3200">
                <a:latin typeface="Arial" pitchFamily="34" charset="0"/>
              </a:defRPr>
            </a:lvl1pPr>
          </a:lstStyle>
          <a:p>
            <a:r>
              <a:rPr lang="tr-TR" smtClean="0"/>
              <a:t>Asıl başlık stili için tıklatın</a:t>
            </a:r>
            <a:endParaRPr lang="da-DK" dirty="0"/>
          </a:p>
        </p:txBody>
      </p:sp>
      <p:sp>
        <p:nvSpPr>
          <p:cNvPr id="12" name="Pladsholder til tekst 2"/>
          <p:cNvSpPr>
            <a:spLocks noGrp="1"/>
          </p:cNvSpPr>
          <p:nvPr>
            <p:ph type="body" idx="13"/>
          </p:nvPr>
        </p:nvSpPr>
        <p:spPr>
          <a:xfrm>
            <a:off x="177800" y="1130301"/>
            <a:ext cx="6489700" cy="358774"/>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Pladsholder til dato 3"/>
          <p:cNvSpPr>
            <a:spLocks noGrp="1"/>
          </p:cNvSpPr>
          <p:nvPr>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smtClean="0"/>
              <a:t>Your footnote</a:t>
            </a:r>
            <a:endParaRPr lang="da-DK"/>
          </a:p>
        </p:txBody>
      </p:sp>
      <p:sp>
        <p:nvSpPr>
          <p:cNvPr id="7" name="Pladsholder til diasnummer 5"/>
          <p:cNvSpPr>
            <a:spLocks noGrp="1"/>
          </p:cNvSpPr>
          <p:nvPr>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a:t>Your Logo</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tr-TR" smtClean="0"/>
              <a:t>Asıl başlık stili için tıklatın</a:t>
            </a:r>
            <a:endParaRPr lang="da-DK" dirty="0"/>
          </a:p>
        </p:txBody>
      </p:sp>
      <p:sp>
        <p:nvSpPr>
          <p:cNvPr id="3" name="Pladsholder til indhold 2"/>
          <p:cNvSpPr>
            <a:spLocks noGrp="1"/>
          </p:cNvSpPr>
          <p:nvPr>
            <p:ph sz="half" idx="1"/>
          </p:nvPr>
        </p:nvSpPr>
        <p:spPr>
          <a:xfrm>
            <a:off x="457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a-DK" dirty="0"/>
          </a:p>
        </p:txBody>
      </p:sp>
      <p:sp>
        <p:nvSpPr>
          <p:cNvPr id="4" name="Pladsholder til indhold 3"/>
          <p:cNvSpPr>
            <a:spLocks noGrp="1"/>
          </p:cNvSpPr>
          <p:nvPr>
            <p:ph sz="half" idx="2"/>
          </p:nvPr>
        </p:nvSpPr>
        <p:spPr>
          <a:xfrm>
            <a:off x="4648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a-DK" dirty="0"/>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6A1995B2-2054-4552-B9D8-F9A523233DD4}" type="datetime1">
              <a:rPr lang="da-DK" smtClean="0"/>
              <a:pPr>
                <a:defRPr/>
              </a:pPr>
              <a:t>23-04-2014</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79D6CB09-FE74-489B-8F95-A71BFDFC2947}" type="slidenum">
              <a:rPr lang="da-DK"/>
              <a:pPr>
                <a:defRPr/>
              </a:pPr>
              <a:t>‹#›</a:t>
            </a:fld>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tr-TR" smtClean="0"/>
              <a:t>Asıl başlık stili için tıklatın</a:t>
            </a:r>
            <a:endParaRPr lang="da-DK" dirty="0"/>
          </a:p>
        </p:txBody>
      </p:sp>
      <p:sp>
        <p:nvSpPr>
          <p:cNvPr id="3" name="Pladsholder til tekst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Pladsholder til indhold 3"/>
          <p:cNvSpPr>
            <a:spLocks noGrp="1"/>
          </p:cNvSpPr>
          <p:nvPr>
            <p:ph sz="half" idx="2"/>
          </p:nvPr>
        </p:nvSpPr>
        <p:spPr>
          <a:xfrm>
            <a:off x="457200" y="2174875"/>
            <a:ext cx="4040188"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a-DK" dirty="0"/>
          </a:p>
        </p:txBody>
      </p:sp>
      <p:sp>
        <p:nvSpPr>
          <p:cNvPr id="5" name="Pladsholder til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Pladsholder til indhold 5"/>
          <p:cNvSpPr>
            <a:spLocks noGrp="1"/>
          </p:cNvSpPr>
          <p:nvPr>
            <p:ph sz="quarter" idx="4"/>
          </p:nvPr>
        </p:nvSpPr>
        <p:spPr>
          <a:xfrm>
            <a:off x="4645025" y="2174875"/>
            <a:ext cx="4041775"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a-DK" dirty="0"/>
          </a:p>
        </p:txBody>
      </p:sp>
      <p:sp>
        <p:nvSpPr>
          <p:cNvPr id="7"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CDCF07B0-78E5-4F95-8EA8-7289F126EBA7}" type="datetime1">
              <a:rPr lang="da-DK" smtClean="0"/>
              <a:pPr>
                <a:defRPr/>
              </a:pPr>
              <a:t>23-04-2014</a:t>
            </a:fld>
            <a:endParaRPr lang="da-DK" dirty="0"/>
          </a:p>
        </p:txBody>
      </p:sp>
      <p:sp>
        <p:nvSpPr>
          <p:cNvPr id="8"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9"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FF4A9B8F-3AC1-455B-9EE3-3FEF1B60DBEB}" type="slidenum">
              <a:rPr lang="da-DK"/>
              <a:pPr>
                <a:defRPr/>
              </a:pPr>
              <a:t>‹#›</a:t>
            </a:fld>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tr-TR" smtClean="0"/>
              <a:t>Asıl başlık stili için tıklatın</a:t>
            </a:r>
            <a:endParaRPr lang="da-DK" dirty="0"/>
          </a:p>
        </p:txBody>
      </p:sp>
      <p:sp>
        <p:nvSpPr>
          <p:cNvPr id="3"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91158264-7C21-4C71-A444-464158B6EAA3}" type="datetime1">
              <a:rPr lang="da-DK" smtClean="0"/>
              <a:pPr>
                <a:defRPr/>
              </a:pPr>
              <a:t>23-04-2014</a:t>
            </a:fld>
            <a:endParaRPr lang="da-DK" dirty="0"/>
          </a:p>
        </p:txBody>
      </p:sp>
      <p:sp>
        <p:nvSpPr>
          <p:cNvPr id="4"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5"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F66C02B6-5F01-4A93-9D71-1A41D83F406D}" type="slidenum">
              <a:rPr lang="da-DK"/>
              <a:pPr>
                <a:defRPr/>
              </a:pPr>
              <a:t>‹#›</a:t>
            </a:fld>
            <a:endParaRPr lang="da-D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3EC4D59E-D79C-4F87-9229-2102570150DF}" type="datetime1">
              <a:rPr lang="da-DK" smtClean="0"/>
              <a:pPr>
                <a:defRPr/>
              </a:pPr>
              <a:t>23-04-2014</a:t>
            </a:fld>
            <a:endParaRPr lang="da-DK" dirty="0"/>
          </a:p>
        </p:txBody>
      </p:sp>
      <p:sp>
        <p:nvSpPr>
          <p:cNvPr id="3"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4"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9C05B8B7-8FEE-4042-A036-DF028CEC9A6A}" type="slidenum">
              <a:rPr lang="da-DK"/>
              <a:pPr>
                <a:defRPr/>
              </a:pPr>
              <a:t>‹#›</a:t>
            </a:fld>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atin typeface="Arial" pitchFamily="34" charset="0"/>
              </a:defRPr>
            </a:lvl1pPr>
          </a:lstStyle>
          <a:p>
            <a:r>
              <a:rPr lang="tr-TR" smtClean="0"/>
              <a:t>Asıl başlık stili için tıklatın</a:t>
            </a:r>
            <a:endParaRPr lang="da-DK" dirty="0"/>
          </a:p>
        </p:txBody>
      </p:sp>
      <p:sp>
        <p:nvSpPr>
          <p:cNvPr id="3" name="Pladsholder til indhold 2"/>
          <p:cNvSpPr>
            <a:spLocks noGrp="1"/>
          </p:cNvSpPr>
          <p:nvPr>
            <p:ph idx="1"/>
          </p:nvPr>
        </p:nvSpPr>
        <p:spPr>
          <a:xfrm>
            <a:off x="3575050" y="273050"/>
            <a:ext cx="5111750" cy="5853113"/>
          </a:xfrm>
          <a:prstGeom prst="rect">
            <a:avLst/>
          </a:prstGeom>
        </p:spPr>
        <p:txBody>
          <a:bodyPr/>
          <a:lstStyle>
            <a:lvl1pPr>
              <a:defRPr sz="3200">
                <a:latin typeface="Arial" pitchFamily="34" charset="0"/>
              </a:defRPr>
            </a:lvl1pPr>
            <a:lvl2pPr>
              <a:defRPr sz="2800">
                <a:latin typeface="Arial" pitchFamily="34" charset="0"/>
              </a:defRPr>
            </a:lvl2pPr>
            <a:lvl3pPr>
              <a:defRPr sz="2400">
                <a:latin typeface="Arial" pitchFamily="34" charset="0"/>
              </a:defRPr>
            </a:lvl3pPr>
            <a:lvl4pPr>
              <a:defRPr sz="2000">
                <a:latin typeface="Arial" pitchFamily="34" charset="0"/>
              </a:defRPr>
            </a:lvl4pPr>
            <a:lvl5pPr>
              <a:defRPr sz="2000">
                <a:latin typeface="Arial" pitchFamily="34" charset="0"/>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C407888B-3C26-497B-AD2B-C3EAE1342FE8}" type="datetime1">
              <a:rPr lang="da-DK" smtClean="0"/>
              <a:pPr>
                <a:defRPr/>
              </a:pPr>
              <a:t>23-04-2014</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50982392-096A-4A4B-8B76-6CD611A3B48D}" type="slidenum">
              <a:rPr lang="da-DK"/>
              <a:pPr>
                <a:defRPr/>
              </a:pPr>
              <a:t>‹#›</a:t>
            </a:fld>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atin typeface="Arial" pitchFamily="34" charset="0"/>
              </a:defRPr>
            </a:lvl1pPr>
          </a:lstStyle>
          <a:p>
            <a:r>
              <a:rPr lang="tr-TR" smtClean="0"/>
              <a:t>Asıl başlık stili için tıklatın</a:t>
            </a:r>
            <a:endParaRPr lang="da-DK" dirty="0"/>
          </a:p>
        </p:txBody>
      </p:sp>
      <p:sp>
        <p:nvSpPr>
          <p:cNvPr id="3" name="Pladsholder til billed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atin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da-DK" noProof="0" dirty="0"/>
          </a:p>
        </p:txBody>
      </p:sp>
      <p:sp>
        <p:nvSpPr>
          <p:cNvPr id="4" name="Pladsholder til tekst 3"/>
          <p:cNvSpPr>
            <a:spLocks noGrp="1"/>
          </p:cNvSpPr>
          <p:nvPr>
            <p:ph type="body" sz="half" idx="2"/>
          </p:nvPr>
        </p:nvSpPr>
        <p:spPr>
          <a:xfrm>
            <a:off x="1792288" y="5367338"/>
            <a:ext cx="5486400" cy="804862"/>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BFB78533-4D4F-4295-947C-8ED241200F34}" type="datetime1">
              <a:rPr lang="da-DK" smtClean="0"/>
              <a:pPr>
                <a:defRPr/>
              </a:pPr>
              <a:t>23-04-2014</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2DD05A01-DB0F-425C-ABDB-A7E8E27B12EA}" type="slidenum">
              <a:rPr lang="da-DK"/>
              <a:pPr>
                <a:defRPr/>
              </a:pPr>
              <a:t>‹#›</a:t>
            </a:fld>
            <a:endParaRPr lang="da-DK"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3000">
              <a:schemeClr val="bg1"/>
            </a:gs>
            <a:gs pos="34000">
              <a:schemeClr val="bg2">
                <a:alpha val="49000"/>
              </a:schemeClr>
            </a:gs>
            <a:gs pos="68000">
              <a:schemeClr val="bg1"/>
            </a:gs>
          </a:gsLst>
          <a:lin ang="16200000" scaled="0"/>
          <a:tileRect/>
        </a:gradFill>
        <a:effectLst/>
      </p:bgPr>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944"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Lst>
  <p:txStyles>
    <p:titleStyle>
      <a:lvl1pPr algn="ctr" defTabSz="457200" rtl="0" eaLnBrk="1" fontAlgn="base" hangingPunct="1">
        <a:spcBef>
          <a:spcPct val="0"/>
        </a:spcBef>
        <a:spcAft>
          <a:spcPct val="0"/>
        </a:spcAft>
        <a:defRPr sz="4400" kern="1200">
          <a:solidFill>
            <a:schemeClr val="tx1"/>
          </a:solidFill>
          <a:latin typeface="Arial Narrow"/>
          <a:ea typeface="ＭＳ Ｐゴシック" pitchFamily="-97" charset="-128"/>
          <a:cs typeface="+mj-cs"/>
        </a:defRPr>
      </a:lvl1pPr>
      <a:lvl2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2pPr>
      <a:lvl3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3pPr>
      <a:lvl4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4pPr>
      <a:lvl5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5pPr>
      <a:lvl6pPr marL="457200" algn="ctr" defTabSz="457200" rtl="0" eaLnBrk="1" fontAlgn="base" hangingPunct="1">
        <a:spcBef>
          <a:spcPct val="0"/>
        </a:spcBef>
        <a:spcAft>
          <a:spcPct val="0"/>
        </a:spcAft>
        <a:defRPr sz="4400">
          <a:solidFill>
            <a:schemeClr val="tx1"/>
          </a:solidFill>
          <a:latin typeface="Arial Narrow" pitchFamily="-97" charset="0"/>
        </a:defRPr>
      </a:lvl6pPr>
      <a:lvl7pPr marL="914400" algn="ctr" defTabSz="457200" rtl="0" eaLnBrk="1" fontAlgn="base" hangingPunct="1">
        <a:spcBef>
          <a:spcPct val="0"/>
        </a:spcBef>
        <a:spcAft>
          <a:spcPct val="0"/>
        </a:spcAft>
        <a:defRPr sz="4400">
          <a:solidFill>
            <a:schemeClr val="tx1"/>
          </a:solidFill>
          <a:latin typeface="Arial Narrow" pitchFamily="-97" charset="0"/>
        </a:defRPr>
      </a:lvl7pPr>
      <a:lvl8pPr marL="1371600" algn="ctr" defTabSz="457200" rtl="0" eaLnBrk="1" fontAlgn="base" hangingPunct="1">
        <a:spcBef>
          <a:spcPct val="0"/>
        </a:spcBef>
        <a:spcAft>
          <a:spcPct val="0"/>
        </a:spcAft>
        <a:defRPr sz="4400">
          <a:solidFill>
            <a:schemeClr val="tx1"/>
          </a:solidFill>
          <a:latin typeface="Arial Narrow" pitchFamily="-97" charset="0"/>
        </a:defRPr>
      </a:lvl8pPr>
      <a:lvl9pPr marL="1828800" algn="ctr" defTabSz="457200" rtl="0" eaLnBrk="1" fontAlgn="base" hangingPunct="1">
        <a:spcBef>
          <a:spcPct val="0"/>
        </a:spcBef>
        <a:spcAft>
          <a:spcPct val="0"/>
        </a:spcAft>
        <a:defRPr sz="4400">
          <a:solidFill>
            <a:schemeClr val="tx1"/>
          </a:solidFill>
          <a:latin typeface="Arial Narrow" pitchFamily="-97"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Arial Narrow"/>
          <a:ea typeface="ＭＳ Ｐゴシック" pitchFamily="-97"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Narrow"/>
          <a:ea typeface="ＭＳ Ｐゴシック" pitchFamily="-97"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Narrow"/>
          <a:ea typeface="ＭＳ Ｐゴシック" pitchFamily="-97"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3000">
              <a:schemeClr val="bg1"/>
            </a:gs>
            <a:gs pos="34000">
              <a:schemeClr val="bg2">
                <a:alpha val="49000"/>
              </a:schemeClr>
            </a:gs>
            <a:gs pos="68000">
              <a:schemeClr val="bg1"/>
            </a:gs>
          </a:gsLst>
          <a:lin ang="16200000" scaled="0"/>
          <a:tileRect/>
        </a:gradFill>
        <a:effectLst/>
      </p:bgPr>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94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Lst>
  <p:txStyles>
    <p:titleStyle>
      <a:lvl1pPr algn="ctr" defTabSz="457200" rtl="0" eaLnBrk="0" fontAlgn="base" hangingPunct="0">
        <a:spcBef>
          <a:spcPct val="0"/>
        </a:spcBef>
        <a:spcAft>
          <a:spcPct val="0"/>
        </a:spcAft>
        <a:defRPr sz="4400" kern="1200">
          <a:solidFill>
            <a:schemeClr val="tx1"/>
          </a:solidFill>
          <a:latin typeface="Arial Narrow"/>
          <a:ea typeface="ＭＳ Ｐゴシック" pitchFamily="-97"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charset="-128"/>
        </a:defRPr>
      </a:lvl5pPr>
      <a:lvl6pPr marL="457200" algn="ctr" defTabSz="457200" rtl="0" fontAlgn="base">
        <a:spcBef>
          <a:spcPct val="0"/>
        </a:spcBef>
        <a:spcAft>
          <a:spcPct val="0"/>
        </a:spcAft>
        <a:defRPr sz="4400">
          <a:solidFill>
            <a:schemeClr val="tx1"/>
          </a:solidFill>
          <a:latin typeface="Arial Narrow" pitchFamily="-97" charset="0"/>
        </a:defRPr>
      </a:lvl6pPr>
      <a:lvl7pPr marL="914400" algn="ctr" defTabSz="457200" rtl="0" fontAlgn="base">
        <a:spcBef>
          <a:spcPct val="0"/>
        </a:spcBef>
        <a:spcAft>
          <a:spcPct val="0"/>
        </a:spcAft>
        <a:defRPr sz="4400">
          <a:solidFill>
            <a:schemeClr val="tx1"/>
          </a:solidFill>
          <a:latin typeface="Arial Narrow" pitchFamily="-97" charset="0"/>
        </a:defRPr>
      </a:lvl7pPr>
      <a:lvl8pPr marL="1371600" algn="ctr" defTabSz="457200" rtl="0" fontAlgn="base">
        <a:spcBef>
          <a:spcPct val="0"/>
        </a:spcBef>
        <a:spcAft>
          <a:spcPct val="0"/>
        </a:spcAft>
        <a:defRPr sz="4400">
          <a:solidFill>
            <a:schemeClr val="tx1"/>
          </a:solidFill>
          <a:latin typeface="Arial Narrow" pitchFamily="-97" charset="0"/>
        </a:defRPr>
      </a:lvl8pPr>
      <a:lvl9pPr marL="1828800" algn="ctr" defTabSz="457200" rtl="0" fontAlgn="base">
        <a:spcBef>
          <a:spcPct val="0"/>
        </a:spcBef>
        <a:spcAft>
          <a:spcPct val="0"/>
        </a:spcAft>
        <a:defRPr sz="4400">
          <a:solidFill>
            <a:schemeClr val="tx1"/>
          </a:solidFill>
          <a:latin typeface="Arial Narrow" pitchFamily="-97"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Arial Narrow"/>
          <a:ea typeface="ＭＳ Ｐゴシック" pitchFamily="-97"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Narrow"/>
          <a:ea typeface="ＭＳ Ｐゴシック" pitchFamily="-97"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Narrow"/>
          <a:ea typeface="ＭＳ Ｐゴシック" pitchFamily="-97"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Billede 9" descr="dreamstime_www_world.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8" name="Kombinationstegning 7"/>
          <p:cNvSpPr/>
          <p:nvPr/>
        </p:nvSpPr>
        <p:spPr bwMode="auto">
          <a:xfrm>
            <a:off x="-46038" y="3254375"/>
            <a:ext cx="9182101" cy="3429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3429000">
                <a:moveTo>
                  <a:pt x="12700" y="0"/>
                </a:moveTo>
                <a:cubicBezTo>
                  <a:pt x="1909233" y="338667"/>
                  <a:pt x="3894667" y="1011767"/>
                  <a:pt x="5702300" y="1016000"/>
                </a:cubicBezTo>
                <a:cubicBezTo>
                  <a:pt x="7509933" y="1020233"/>
                  <a:pt x="8022167" y="745067"/>
                  <a:pt x="9182100" y="609600"/>
                </a:cubicBezTo>
                <a:lnTo>
                  <a:pt x="9182100" y="3403600"/>
                </a:lnTo>
                <a:lnTo>
                  <a:pt x="0" y="3429000"/>
                </a:lnTo>
                <a:cubicBezTo>
                  <a:pt x="4233" y="2383367"/>
                  <a:pt x="8467" y="1045633"/>
                  <a:pt x="12700" y="0"/>
                </a:cubicBezTo>
                <a:close/>
              </a:path>
            </a:pathLst>
          </a:custGeom>
          <a:gradFill flip="none" rotWithShape="1">
            <a:gsLst>
              <a:gs pos="21000">
                <a:srgbClr val="7DC8DF"/>
              </a:gs>
              <a:gs pos="100000">
                <a:srgbClr val="6699FF"/>
              </a:gs>
            </a:gsLst>
            <a:lin ang="5400000" scaled="1"/>
            <a:tileRect/>
          </a:gradFill>
          <a:ln w="9525">
            <a:solidFill>
              <a:schemeClr val="accent4">
                <a:lumMod val="60000"/>
                <a:lumOff val="40000"/>
              </a:schemeClr>
            </a:solidFill>
            <a:miter lim="800000"/>
            <a:headEnd/>
            <a:tailEnd/>
          </a:ln>
          <a:effectLst/>
        </p:spPr>
        <p:txBody>
          <a:bodyPr anchor="ctr"/>
          <a:lstStyle/>
          <a:p>
            <a:pPr indent="-342900" algn="ctr" fontAlgn="auto">
              <a:spcBef>
                <a:spcPts val="0"/>
              </a:spcBef>
              <a:spcAft>
                <a:spcPts val="0"/>
              </a:spcAft>
              <a:defRPr/>
            </a:pPr>
            <a:endParaRPr lang="da-DK" sz="1600" b="1" kern="0" noProof="1">
              <a:solidFill>
                <a:srgbClr val="FFFFFF"/>
              </a:solidFill>
              <a:latin typeface="Arial" pitchFamily="34" charset="0"/>
              <a:ea typeface="ＭＳ Ｐゴシック" pitchFamily="-97" charset="-128"/>
            </a:endParaRPr>
          </a:p>
        </p:txBody>
      </p:sp>
      <p:sp>
        <p:nvSpPr>
          <p:cNvPr id="424" name="Kombinationstegning 423"/>
          <p:cNvSpPr/>
          <p:nvPr/>
        </p:nvSpPr>
        <p:spPr>
          <a:xfrm>
            <a:off x="-38100" y="3467100"/>
            <a:ext cx="9182100" cy="3429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3429000">
                <a:moveTo>
                  <a:pt x="12700" y="0"/>
                </a:moveTo>
                <a:cubicBezTo>
                  <a:pt x="1909233" y="338667"/>
                  <a:pt x="3894667" y="1011767"/>
                  <a:pt x="5702300" y="1016000"/>
                </a:cubicBezTo>
                <a:cubicBezTo>
                  <a:pt x="7509933" y="1020233"/>
                  <a:pt x="8022167" y="745067"/>
                  <a:pt x="9182100" y="609600"/>
                </a:cubicBezTo>
                <a:lnTo>
                  <a:pt x="9182100" y="3403600"/>
                </a:lnTo>
                <a:lnTo>
                  <a:pt x="0" y="3429000"/>
                </a:lnTo>
                <a:cubicBezTo>
                  <a:pt x="4233" y="2383367"/>
                  <a:pt x="8467" y="1045633"/>
                  <a:pt x="12700" y="0"/>
                </a:cubicBezTo>
                <a:close/>
              </a:path>
            </a:pathLst>
          </a:cu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defRPr/>
            </a:pPr>
            <a:endParaRPr lang="da-DK" sz="1400" b="1" kern="0" noProof="1">
              <a:solidFill>
                <a:sysClr val="window" lastClr="FFFFFF"/>
              </a:solidFill>
              <a:latin typeface="Arial" pitchFamily="34" charset="0"/>
              <a:ea typeface="ＭＳ Ｐゴシック" pitchFamily="-97" charset="-128"/>
            </a:endParaRPr>
          </a:p>
        </p:txBody>
      </p:sp>
      <p:sp>
        <p:nvSpPr>
          <p:cNvPr id="21509" name="Rectangle 4"/>
          <p:cNvSpPr>
            <a:spLocks noChangeArrowheads="1"/>
          </p:cNvSpPr>
          <p:nvPr/>
        </p:nvSpPr>
        <p:spPr bwMode="gray">
          <a:xfrm>
            <a:off x="5205096" y="6043612"/>
            <a:ext cx="3824287" cy="499269"/>
          </a:xfrm>
          <a:prstGeom prst="rect">
            <a:avLst/>
          </a:prstGeom>
          <a:noFill/>
          <a:ln w="9525">
            <a:noFill/>
            <a:miter lim="800000"/>
            <a:headEnd/>
            <a:tailEnd/>
          </a:ln>
        </p:spPr>
        <p:txBody>
          <a:bodyPr lIns="0" tIns="0" rIns="0" bIns="0" anchor="ctr"/>
          <a:lstStyle/>
          <a:p>
            <a:pPr defTabSz="801688"/>
            <a:r>
              <a:rPr lang="tr-TR" sz="2000" dirty="0" smtClean="0">
                <a:solidFill>
                  <a:schemeClr val="tx2"/>
                </a:solidFill>
              </a:rPr>
              <a:t>Yrd</a:t>
            </a:r>
            <a:r>
              <a:rPr lang="tr-TR" sz="2000" dirty="0" smtClean="0">
                <a:solidFill>
                  <a:schemeClr val="tx2"/>
                </a:solidFill>
              </a:rPr>
              <a:t>. Doç. Dr</a:t>
            </a:r>
            <a:r>
              <a:rPr lang="tr-TR" sz="2000" dirty="0" smtClean="0">
                <a:solidFill>
                  <a:schemeClr val="tx2"/>
                </a:solidFill>
              </a:rPr>
              <a:t>. Gültekin ALTUNTAŞ</a:t>
            </a:r>
            <a:endParaRPr lang="en-US" sz="2000" dirty="0" smtClean="0">
              <a:solidFill>
                <a:schemeClr val="tx2"/>
              </a:solidFill>
            </a:endParaRPr>
          </a:p>
          <a:p>
            <a:pPr defTabSz="801688"/>
            <a:endParaRPr lang="en-US" sz="2000" dirty="0">
              <a:solidFill>
                <a:schemeClr val="tx2"/>
              </a:solidFill>
            </a:endParaRPr>
          </a:p>
        </p:txBody>
      </p:sp>
      <p:sp>
        <p:nvSpPr>
          <p:cNvPr id="21510" name="Rectangle 5"/>
          <p:cNvSpPr txBox="1">
            <a:spLocks noChangeArrowheads="1"/>
          </p:cNvSpPr>
          <p:nvPr/>
        </p:nvSpPr>
        <p:spPr bwMode="gray">
          <a:xfrm>
            <a:off x="5454795" y="5443537"/>
            <a:ext cx="3263178" cy="600075"/>
          </a:xfrm>
          <a:prstGeom prst="rect">
            <a:avLst/>
          </a:prstGeom>
          <a:noFill/>
          <a:ln w="9525">
            <a:noFill/>
            <a:miter lim="800000"/>
            <a:headEnd/>
            <a:tailEnd/>
          </a:ln>
        </p:spPr>
        <p:txBody>
          <a:bodyPr lIns="0" rIns="0" anchor="ctr"/>
          <a:lstStyle/>
          <a:p>
            <a:pPr defTabSz="914400" eaLnBrk="0" hangingPunct="0">
              <a:lnSpc>
                <a:spcPct val="95000"/>
              </a:lnSpc>
            </a:pPr>
            <a:r>
              <a:rPr lang="tr-TR" sz="3000" b="1" dirty="0" smtClean="0">
                <a:solidFill>
                  <a:schemeClr val="tx2"/>
                </a:solidFill>
              </a:rPr>
              <a:t>Elektronik Ticaret</a:t>
            </a:r>
            <a:endParaRPr lang="en-US" sz="3000" b="1"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Sipariş durumu</a:t>
            </a:r>
          </a:p>
          <a:p>
            <a:pPr algn="just"/>
            <a:r>
              <a:rPr lang="tr-TR" sz="2400" dirty="0"/>
              <a:t>Ödemeler</a:t>
            </a:r>
          </a:p>
          <a:p>
            <a:pPr algn="just"/>
            <a:r>
              <a:rPr lang="tr-TR" sz="2400" dirty="0"/>
              <a:t>Fiyatlandırma</a:t>
            </a:r>
          </a:p>
          <a:p>
            <a:pPr algn="just"/>
            <a:r>
              <a:rPr lang="tr-TR" sz="2400" dirty="0" smtClean="0"/>
              <a:t>Satın </a:t>
            </a:r>
            <a:r>
              <a:rPr lang="tr-TR" sz="2400" dirty="0"/>
              <a:t>alma</a:t>
            </a:r>
          </a:p>
          <a:p>
            <a:pPr algn="just"/>
            <a:r>
              <a:rPr lang="tr-TR" sz="2400" dirty="0" smtClean="0"/>
              <a:t>Kabul</a:t>
            </a:r>
            <a:endParaRPr lang="tr-TR" sz="2400" dirty="0"/>
          </a:p>
          <a:p>
            <a:pPr algn="just"/>
            <a:r>
              <a:rPr lang="tr-TR" sz="2400" dirty="0"/>
              <a:t>Çizelgeleme</a:t>
            </a:r>
          </a:p>
        </p:txBody>
      </p:sp>
      <p:sp>
        <p:nvSpPr>
          <p:cNvPr id="3" name="Unvan 2"/>
          <p:cNvSpPr>
            <a:spLocks noGrp="1"/>
          </p:cNvSpPr>
          <p:nvPr>
            <p:ph type="title"/>
          </p:nvPr>
        </p:nvSpPr>
        <p:spPr>
          <a:xfrm>
            <a:off x="177800" y="833437"/>
            <a:ext cx="7345218" cy="1140835"/>
          </a:xfrm>
        </p:spPr>
        <p:txBody>
          <a:bodyPr anchor="ctr"/>
          <a:lstStyle/>
          <a:p>
            <a:r>
              <a:rPr lang="tr-TR" dirty="0" smtClean="0"/>
              <a:t>Elektronik Veri Değişimi</a:t>
            </a:r>
            <a:endParaRPr lang="tr-TR" dirty="0"/>
          </a:p>
        </p:txBody>
      </p:sp>
    </p:spTree>
    <p:extLst>
      <p:ext uri="{BB962C8B-B14F-4D97-AF65-F5344CB8AC3E}">
        <p14:creationId xmlns:p14="http://schemas.microsoft.com/office/powerpoint/2010/main" val="630599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Teslimat sürelerinin kısalması ve iş süreçlerinin kısalması, maliyetlerin düşmesi anlamına </a:t>
            </a:r>
            <a:r>
              <a:rPr lang="tr-TR" sz="2400" dirty="0" smtClean="0"/>
              <a:t>gelir.</a:t>
            </a:r>
          </a:p>
          <a:p>
            <a:pPr algn="just"/>
            <a:endParaRPr lang="tr-TR" sz="2400" dirty="0"/>
          </a:p>
          <a:p>
            <a:pPr algn="just"/>
            <a:r>
              <a:rPr lang="tr-TR" sz="2400" dirty="0"/>
              <a:t>Fiyat değişikliklerinin elektronik hale gelmesi en erken zamanda doğru fiyattan satış yapmanızı mümkün </a:t>
            </a:r>
            <a:r>
              <a:rPr lang="tr-TR" sz="2400" dirty="0" smtClean="0"/>
              <a:t>kılar.</a:t>
            </a:r>
          </a:p>
          <a:p>
            <a:pPr algn="just"/>
            <a:endParaRPr lang="tr-TR" sz="2400" dirty="0"/>
          </a:p>
          <a:p>
            <a:pPr algn="just"/>
            <a:r>
              <a:rPr lang="tr-TR" sz="2400" dirty="0"/>
              <a:t>Elektronik fatura </a:t>
            </a:r>
            <a:r>
              <a:rPr lang="tr-TR" sz="2400" dirty="0" smtClean="0"/>
              <a:t>karşılaştırmalarındaki</a:t>
            </a:r>
            <a:r>
              <a:rPr lang="tr-TR" sz="2400" dirty="0"/>
              <a:t> </a:t>
            </a:r>
            <a:r>
              <a:rPr lang="tr-TR" sz="2400" dirty="0" smtClean="0"/>
              <a:t>kesinlik, </a:t>
            </a:r>
            <a:r>
              <a:rPr lang="tr-TR" sz="2400" dirty="0"/>
              <a:t>faturalar üzerindeki tartışmaları ortadan kaldırıp zamanında ödemeyi kolaylaştırır.</a:t>
            </a:r>
            <a:endParaRPr lang="tr-TR" sz="2400" dirty="0">
              <a:effectLst/>
            </a:endParaRPr>
          </a:p>
        </p:txBody>
      </p:sp>
      <p:sp>
        <p:nvSpPr>
          <p:cNvPr id="3" name="Unvan 2"/>
          <p:cNvSpPr>
            <a:spLocks noGrp="1"/>
          </p:cNvSpPr>
          <p:nvPr>
            <p:ph type="title"/>
          </p:nvPr>
        </p:nvSpPr>
        <p:spPr>
          <a:xfrm>
            <a:off x="177800" y="833437"/>
            <a:ext cx="7345218" cy="1140835"/>
          </a:xfrm>
        </p:spPr>
        <p:txBody>
          <a:bodyPr anchor="ctr"/>
          <a:lstStyle/>
          <a:p>
            <a:r>
              <a:rPr lang="tr-TR" dirty="0" smtClean="0"/>
              <a:t>Elektronik Veri Değişimi</a:t>
            </a:r>
            <a:endParaRPr lang="tr-TR" dirty="0"/>
          </a:p>
        </p:txBody>
      </p:sp>
    </p:spTree>
    <p:extLst>
      <p:ext uri="{BB962C8B-B14F-4D97-AF65-F5344CB8AC3E}">
        <p14:creationId xmlns:p14="http://schemas.microsoft.com/office/powerpoint/2010/main" val="4135354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Bilgisayar donanımına ve yazılımına </a:t>
            </a:r>
            <a:r>
              <a:rPr lang="tr-TR" sz="2400" dirty="0" smtClean="0"/>
              <a:t>bakmaksınızın </a:t>
            </a:r>
            <a:r>
              <a:rPr lang="tr-TR" sz="2400" dirty="0"/>
              <a:t>çalışabilmelidir</a:t>
            </a:r>
            <a:r>
              <a:rPr lang="tr-TR" sz="2400" dirty="0" smtClean="0"/>
              <a:t>.</a:t>
            </a:r>
          </a:p>
          <a:p>
            <a:pPr algn="just"/>
            <a:endParaRPr lang="tr-TR" sz="2400" dirty="0"/>
          </a:p>
          <a:p>
            <a:pPr algn="just"/>
            <a:r>
              <a:rPr lang="tr-TR" sz="2400" dirty="0"/>
              <a:t>Herhangi bir çeşit network servisine, protokolüne veya gönderme hızına izin verilmelidir.</a:t>
            </a:r>
          </a:p>
          <a:p>
            <a:pPr algn="just"/>
            <a:endParaRPr lang="tr-TR" sz="2400" dirty="0" smtClean="0"/>
          </a:p>
          <a:p>
            <a:pPr algn="just"/>
            <a:r>
              <a:rPr lang="tr-TR" sz="2400" dirty="0" smtClean="0"/>
              <a:t>Kurum </a:t>
            </a:r>
            <a:r>
              <a:rPr lang="tr-TR" sz="2400" dirty="0" smtClean="0"/>
              <a:t>veri tabanı </a:t>
            </a:r>
            <a:r>
              <a:rPr lang="tr-TR" sz="2400" dirty="0"/>
              <a:t>ile </a:t>
            </a:r>
            <a:r>
              <a:rPr lang="tr-TR" sz="2400" dirty="0" smtClean="0"/>
              <a:t>doküman </a:t>
            </a:r>
            <a:r>
              <a:rPr lang="tr-TR" sz="2400" dirty="0"/>
              <a:t>değiş-tokuşu yapabiliyor olmalıdır.</a:t>
            </a:r>
          </a:p>
        </p:txBody>
      </p:sp>
      <p:sp>
        <p:nvSpPr>
          <p:cNvPr id="3" name="Unvan 2"/>
          <p:cNvSpPr>
            <a:spLocks noGrp="1"/>
          </p:cNvSpPr>
          <p:nvPr>
            <p:ph type="title"/>
          </p:nvPr>
        </p:nvSpPr>
        <p:spPr>
          <a:xfrm>
            <a:off x="177800" y="833437"/>
            <a:ext cx="7345218" cy="1140835"/>
          </a:xfrm>
        </p:spPr>
        <p:txBody>
          <a:bodyPr anchor="ctr"/>
          <a:lstStyle/>
          <a:p>
            <a:r>
              <a:rPr lang="tr-TR" dirty="0"/>
              <a:t>Elektronik Veri Değişimi</a:t>
            </a:r>
          </a:p>
        </p:txBody>
      </p:sp>
    </p:spTree>
    <p:extLst>
      <p:ext uri="{BB962C8B-B14F-4D97-AF65-F5344CB8AC3E}">
        <p14:creationId xmlns:p14="http://schemas.microsoft.com/office/powerpoint/2010/main" val="2683905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Farklılaşma stratejisi</a:t>
            </a:r>
          </a:p>
          <a:p>
            <a:pPr algn="just"/>
            <a:endParaRPr lang="tr-TR" sz="2400" dirty="0" smtClean="0"/>
          </a:p>
          <a:p>
            <a:pPr algn="just"/>
            <a:r>
              <a:rPr lang="tr-TR" sz="2400" dirty="0" smtClean="0"/>
              <a:t>Maliyet </a:t>
            </a:r>
            <a:r>
              <a:rPr lang="tr-TR" sz="2400" dirty="0"/>
              <a:t>liderliği stratejisi</a:t>
            </a:r>
          </a:p>
          <a:p>
            <a:pPr algn="just"/>
            <a:endParaRPr lang="tr-TR" sz="2400" dirty="0" smtClean="0"/>
          </a:p>
          <a:p>
            <a:pPr algn="just"/>
            <a:r>
              <a:rPr lang="tr-TR" sz="2400" dirty="0" smtClean="0"/>
              <a:t>Yenilik </a:t>
            </a:r>
            <a:r>
              <a:rPr lang="tr-TR" sz="2400" dirty="0"/>
              <a:t>stratejisi</a:t>
            </a:r>
          </a:p>
          <a:p>
            <a:pPr algn="just"/>
            <a:endParaRPr lang="tr-TR" sz="2400" dirty="0" smtClean="0"/>
          </a:p>
          <a:p>
            <a:pPr algn="just"/>
            <a:r>
              <a:rPr lang="tr-TR" sz="2400" dirty="0" smtClean="0"/>
              <a:t>Büyüme </a:t>
            </a:r>
            <a:r>
              <a:rPr lang="tr-TR" sz="2400" dirty="0"/>
              <a:t>stratejisi</a:t>
            </a:r>
          </a:p>
          <a:p>
            <a:pPr algn="just"/>
            <a:endParaRPr lang="tr-TR" sz="2400" dirty="0" smtClean="0"/>
          </a:p>
          <a:p>
            <a:pPr algn="just"/>
            <a:r>
              <a:rPr lang="tr-TR" sz="2400" dirty="0" smtClean="0"/>
              <a:t>İttifak </a:t>
            </a:r>
            <a:r>
              <a:rPr lang="tr-TR" sz="2400" dirty="0"/>
              <a:t>stratejisi</a:t>
            </a:r>
          </a:p>
        </p:txBody>
      </p:sp>
      <p:sp>
        <p:nvSpPr>
          <p:cNvPr id="3" name="Unvan 2"/>
          <p:cNvSpPr>
            <a:spLocks noGrp="1"/>
          </p:cNvSpPr>
          <p:nvPr>
            <p:ph type="title"/>
          </p:nvPr>
        </p:nvSpPr>
        <p:spPr>
          <a:xfrm>
            <a:off x="177800" y="833437"/>
            <a:ext cx="7345218" cy="1140835"/>
          </a:xfrm>
        </p:spPr>
        <p:txBody>
          <a:bodyPr anchor="ctr"/>
          <a:lstStyle/>
          <a:p>
            <a:r>
              <a:rPr lang="tr-TR" dirty="0" smtClean="0"/>
              <a:t>Uygulamaların Stratejik Değerlerinin Değerlendirmesi</a:t>
            </a:r>
            <a:endParaRPr lang="tr-TR" dirty="0"/>
          </a:p>
        </p:txBody>
      </p:sp>
    </p:spTree>
    <p:extLst>
      <p:ext uri="{BB962C8B-B14F-4D97-AF65-F5344CB8AC3E}">
        <p14:creationId xmlns:p14="http://schemas.microsoft.com/office/powerpoint/2010/main" val="1915023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smtClean="0"/>
              <a:t>Lojistikte iyileşme</a:t>
            </a:r>
          </a:p>
          <a:p>
            <a:pPr algn="just"/>
            <a:r>
              <a:rPr lang="tr-TR" sz="2200" dirty="0" smtClean="0"/>
              <a:t>Siparişin </a:t>
            </a:r>
            <a:r>
              <a:rPr lang="tr-TR" sz="2200" dirty="0"/>
              <a:t>verilmesinden </a:t>
            </a:r>
            <a:r>
              <a:rPr lang="tr-TR" sz="2200" dirty="0" smtClean="0"/>
              <a:t>sevk edilmesine </a:t>
            </a:r>
            <a:r>
              <a:rPr lang="tr-TR" sz="2200" dirty="0"/>
              <a:t>kadar geçen sürede </a:t>
            </a:r>
            <a:r>
              <a:rPr lang="tr-TR" sz="2200" dirty="0" smtClean="0"/>
              <a:t>iyileşme</a:t>
            </a:r>
          </a:p>
          <a:p>
            <a:pPr algn="just"/>
            <a:r>
              <a:rPr lang="tr-TR" sz="2200" dirty="0" smtClean="0"/>
              <a:t>Stokların </a:t>
            </a:r>
            <a:r>
              <a:rPr lang="tr-TR" sz="2200" dirty="0"/>
              <a:t>sağlıklı takibi, aşırı stok ve stoksuz kalma durumlarında </a:t>
            </a:r>
            <a:r>
              <a:rPr lang="tr-TR" sz="2200" dirty="0" smtClean="0"/>
              <a:t>iyileşme</a:t>
            </a:r>
          </a:p>
          <a:p>
            <a:pPr algn="just"/>
            <a:r>
              <a:rPr lang="tr-TR" sz="2200" dirty="0" smtClean="0"/>
              <a:t>İdari </a:t>
            </a:r>
            <a:r>
              <a:rPr lang="tr-TR" sz="2200" dirty="0"/>
              <a:t>masrafların </a:t>
            </a:r>
            <a:r>
              <a:rPr lang="tr-TR" sz="2200" dirty="0" smtClean="0"/>
              <a:t>azalması</a:t>
            </a:r>
          </a:p>
          <a:p>
            <a:pPr algn="just"/>
            <a:r>
              <a:rPr lang="tr-TR" sz="2200" dirty="0" smtClean="0"/>
              <a:t>Kağıda </a:t>
            </a:r>
            <a:r>
              <a:rPr lang="tr-TR" sz="2200" dirty="0"/>
              <a:t>dayalı işlemlerden, telefon, faks, kurye, vb. giderlerden </a:t>
            </a:r>
            <a:r>
              <a:rPr lang="tr-TR" sz="2200" dirty="0" smtClean="0"/>
              <a:t>tasarruf</a:t>
            </a:r>
          </a:p>
          <a:p>
            <a:pPr algn="just"/>
            <a:r>
              <a:rPr lang="tr-TR" sz="2200" dirty="0" smtClean="0"/>
              <a:t>Kaynakların </a:t>
            </a:r>
            <a:r>
              <a:rPr lang="tr-TR" sz="2200" dirty="0"/>
              <a:t>daha etkin </a:t>
            </a:r>
            <a:r>
              <a:rPr lang="tr-TR" sz="2200" dirty="0" smtClean="0"/>
              <a:t>kullanımı</a:t>
            </a:r>
          </a:p>
          <a:p>
            <a:pPr algn="just"/>
            <a:r>
              <a:rPr lang="tr-TR" sz="2200" dirty="0" smtClean="0"/>
              <a:t>İş </a:t>
            </a:r>
            <a:r>
              <a:rPr lang="tr-TR" sz="2200" dirty="0"/>
              <a:t>gücünden tasarruf</a:t>
            </a:r>
          </a:p>
        </p:txBody>
      </p:sp>
      <p:sp>
        <p:nvSpPr>
          <p:cNvPr id="3" name="Unvan 2"/>
          <p:cNvSpPr>
            <a:spLocks noGrp="1"/>
          </p:cNvSpPr>
          <p:nvPr>
            <p:ph type="title"/>
          </p:nvPr>
        </p:nvSpPr>
        <p:spPr>
          <a:xfrm>
            <a:off x="177800" y="833437"/>
            <a:ext cx="7345218" cy="1140835"/>
          </a:xfrm>
        </p:spPr>
        <p:txBody>
          <a:bodyPr anchor="ctr"/>
          <a:lstStyle/>
          <a:p>
            <a:r>
              <a:rPr lang="tr-TR" dirty="0" smtClean="0"/>
              <a:t>Ölçülebilir Faydalar</a:t>
            </a:r>
            <a:endParaRPr lang="tr-TR" dirty="0"/>
          </a:p>
        </p:txBody>
      </p:sp>
    </p:spTree>
    <p:extLst>
      <p:ext uri="{BB962C8B-B14F-4D97-AF65-F5344CB8AC3E}">
        <p14:creationId xmlns:p14="http://schemas.microsoft.com/office/powerpoint/2010/main" val="2383596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smtClean="0"/>
              <a:t>Ticari </a:t>
            </a:r>
            <a:r>
              <a:rPr lang="tr-TR" sz="2200" dirty="0"/>
              <a:t>dokümanların </a:t>
            </a:r>
            <a:r>
              <a:rPr lang="tr-TR" sz="2200" dirty="0" smtClean="0"/>
              <a:t>ulaşım </a:t>
            </a:r>
            <a:r>
              <a:rPr lang="tr-TR" sz="2200" dirty="0"/>
              <a:t>süresinin </a:t>
            </a:r>
            <a:r>
              <a:rPr lang="tr-TR" sz="2200" dirty="0" smtClean="0"/>
              <a:t>kısaltılması</a:t>
            </a:r>
            <a:endParaRPr lang="tr-TR" sz="2200" dirty="0"/>
          </a:p>
          <a:p>
            <a:pPr algn="just"/>
            <a:r>
              <a:rPr lang="tr-TR" sz="2200" dirty="0" smtClean="0"/>
              <a:t>Artan </a:t>
            </a:r>
            <a:r>
              <a:rPr lang="tr-TR" sz="2200" dirty="0"/>
              <a:t>müşteri memnuniyeti</a:t>
            </a:r>
          </a:p>
          <a:p>
            <a:pPr algn="just"/>
            <a:r>
              <a:rPr lang="tr-TR" sz="2200" dirty="0" smtClean="0"/>
              <a:t>Hizmet </a:t>
            </a:r>
            <a:r>
              <a:rPr lang="tr-TR" sz="2200" dirty="0" smtClean="0"/>
              <a:t>düzeyinin iyileştirilmesi</a:t>
            </a:r>
            <a:endParaRPr lang="tr-TR" sz="2200" dirty="0"/>
          </a:p>
          <a:p>
            <a:pPr algn="just"/>
            <a:r>
              <a:rPr lang="tr-TR" sz="2200" dirty="0" smtClean="0"/>
              <a:t>Hatalarda </a:t>
            </a:r>
            <a:r>
              <a:rPr lang="tr-TR" sz="2200" dirty="0" smtClean="0"/>
              <a:t>azalma </a:t>
            </a:r>
            <a:r>
              <a:rPr lang="tr-TR" sz="2200" dirty="0"/>
              <a:t>ve tedarikçilerle ilişkilerde iyileşme</a:t>
            </a:r>
          </a:p>
          <a:p>
            <a:pPr algn="just"/>
            <a:r>
              <a:rPr lang="tr-TR" sz="2200" dirty="0" smtClean="0"/>
              <a:t>İş </a:t>
            </a:r>
            <a:r>
              <a:rPr lang="tr-TR" sz="2200" dirty="0"/>
              <a:t>süreçlerinin hızlandırılması</a:t>
            </a:r>
          </a:p>
          <a:p>
            <a:pPr algn="just"/>
            <a:r>
              <a:rPr lang="tr-TR" sz="2200" dirty="0" smtClean="0"/>
              <a:t>Tedarikçilerle </a:t>
            </a:r>
            <a:r>
              <a:rPr lang="tr-TR" sz="2200" dirty="0"/>
              <a:t>iletişimde tek bir </a:t>
            </a:r>
            <a:r>
              <a:rPr lang="tr-TR" sz="2200" dirty="0" smtClean="0"/>
              <a:t>yöntemin yeterli hale gelmesi</a:t>
            </a:r>
            <a:endParaRPr lang="tr-TR" sz="2200" dirty="0"/>
          </a:p>
          <a:p>
            <a:pPr algn="just"/>
            <a:r>
              <a:rPr lang="tr-TR" sz="2200" dirty="0" smtClean="0"/>
              <a:t>Veri </a:t>
            </a:r>
            <a:r>
              <a:rPr lang="tr-TR" sz="2200" dirty="0"/>
              <a:t>akış hızının artması ve veri doğruluğunda iyileşme</a:t>
            </a:r>
          </a:p>
        </p:txBody>
      </p:sp>
      <p:sp>
        <p:nvSpPr>
          <p:cNvPr id="3" name="Unvan 2"/>
          <p:cNvSpPr>
            <a:spLocks noGrp="1"/>
          </p:cNvSpPr>
          <p:nvPr>
            <p:ph type="title"/>
          </p:nvPr>
        </p:nvSpPr>
        <p:spPr>
          <a:xfrm>
            <a:off x="177800" y="833437"/>
            <a:ext cx="7345218" cy="1140835"/>
          </a:xfrm>
        </p:spPr>
        <p:txBody>
          <a:bodyPr anchor="ctr"/>
          <a:lstStyle/>
          <a:p>
            <a:r>
              <a:rPr lang="tr-TR" dirty="0" smtClean="0"/>
              <a:t>Stratejik Faydaları</a:t>
            </a:r>
            <a:endParaRPr lang="tr-TR" dirty="0"/>
          </a:p>
        </p:txBody>
      </p:sp>
    </p:spTree>
    <p:extLst>
      <p:ext uri="{BB962C8B-B14F-4D97-AF65-F5344CB8AC3E}">
        <p14:creationId xmlns:p14="http://schemas.microsoft.com/office/powerpoint/2010/main" val="2383596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smtClean="0"/>
              <a:t>Zamandan </a:t>
            </a:r>
            <a:r>
              <a:rPr lang="tr-TR" sz="2200" dirty="0"/>
              <a:t>ve maliyetten </a:t>
            </a:r>
            <a:r>
              <a:rPr lang="tr-TR" sz="2200" dirty="0" smtClean="0"/>
              <a:t>tasarruf: </a:t>
            </a:r>
            <a:r>
              <a:rPr lang="tr-TR" sz="2200" dirty="0"/>
              <a:t>EDI ile veriyi sadece bir kez sisteme girmek yeterli olacaktır. Elektronik ortama bir kez girilen veri, sistem içerisinde sonraki kullanımlar için sistem içerisinde korunur. Böylece satış emirleri, faturalar ve benzeri evrakların her defasında el ile hazırlanmasının neden olacağı zaman kaybı ve maliyetlerden kaçınılmış olur.</a:t>
            </a:r>
          </a:p>
          <a:p>
            <a:pPr algn="just"/>
            <a:endParaRPr lang="tr-TR" sz="2200" dirty="0"/>
          </a:p>
          <a:p>
            <a:pPr algn="just"/>
            <a:r>
              <a:rPr lang="tr-TR" sz="2200" dirty="0"/>
              <a:t>EDI uygulamasının başlangıç maliyeti yüksek olabilir, ancak genellikle bu maliyetler, EDI yararları sayesinde geri kazanılmaktadır</a:t>
            </a:r>
            <a:r>
              <a:rPr lang="tr-TR" sz="2200" dirty="0" smtClean="0"/>
              <a:t>.</a:t>
            </a:r>
            <a:endParaRPr lang="tr-TR" sz="2200" dirty="0"/>
          </a:p>
        </p:txBody>
      </p:sp>
      <p:sp>
        <p:nvSpPr>
          <p:cNvPr id="3" name="Unvan 2"/>
          <p:cNvSpPr>
            <a:spLocks noGrp="1"/>
          </p:cNvSpPr>
          <p:nvPr>
            <p:ph type="title"/>
          </p:nvPr>
        </p:nvSpPr>
        <p:spPr>
          <a:xfrm>
            <a:off x="177800" y="833437"/>
            <a:ext cx="7345218" cy="1140835"/>
          </a:xfrm>
        </p:spPr>
        <p:txBody>
          <a:bodyPr anchor="ctr"/>
          <a:lstStyle/>
          <a:p>
            <a:r>
              <a:rPr lang="tr-TR" dirty="0" smtClean="0"/>
              <a:t>Avantajlar</a:t>
            </a:r>
            <a:endParaRPr lang="tr-TR" dirty="0"/>
          </a:p>
        </p:txBody>
      </p:sp>
    </p:spTree>
    <p:extLst>
      <p:ext uri="{BB962C8B-B14F-4D97-AF65-F5344CB8AC3E}">
        <p14:creationId xmlns:p14="http://schemas.microsoft.com/office/powerpoint/2010/main" val="2683905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Hataların azaltılması ve doğruluğun artması : EDI’nin en önemli avantajlarından </a:t>
            </a:r>
            <a:r>
              <a:rPr lang="tr-TR" sz="2400" dirty="0" smtClean="0"/>
              <a:t>biri, </a:t>
            </a:r>
            <a:r>
              <a:rPr lang="tr-TR" sz="2400" dirty="0"/>
              <a:t>tekrarlı işlemlerin önüne geçmesi ve bu nedenle hatalardan </a:t>
            </a:r>
            <a:r>
              <a:rPr lang="tr-TR" sz="2400" dirty="0" smtClean="0"/>
              <a:t>korunmaya izin vermesidir. Genellikle el ile </a:t>
            </a:r>
            <a:r>
              <a:rPr lang="tr-TR" sz="2400" dirty="0"/>
              <a:t>veri girişi yapılan sistemlerde, toplam hatanın %5’ini bu tür hatalar oluşturur. </a:t>
            </a:r>
          </a:p>
          <a:p>
            <a:pPr algn="just"/>
            <a:endParaRPr lang="tr-TR" sz="2400" dirty="0"/>
          </a:p>
          <a:p>
            <a:pPr algn="just"/>
            <a:r>
              <a:rPr lang="tr-TR" sz="2400" dirty="0"/>
              <a:t>Kağıt </a:t>
            </a:r>
            <a:r>
              <a:rPr lang="tr-TR" sz="2400" dirty="0" smtClean="0"/>
              <a:t>kullanımı </a:t>
            </a:r>
            <a:r>
              <a:rPr lang="tr-TR" sz="2400" dirty="0"/>
              <a:t>ve arşiv yükünün </a:t>
            </a:r>
            <a:r>
              <a:rPr lang="tr-TR" sz="2400" dirty="0" smtClean="0"/>
              <a:t>azaltılması: </a:t>
            </a:r>
            <a:r>
              <a:rPr lang="tr-TR" sz="2400" dirty="0"/>
              <a:t>Elektronik ortamın avantajı ile kağıt kullanımı büyük ölçüde azaltılır. Belirli şablonların tasarım, depolama ve benzeri maliyetlerinin yanı sıra yan unsurların maliyetlerinden de tasarruf edilmiş olur. </a:t>
            </a:r>
          </a:p>
        </p:txBody>
      </p:sp>
      <p:sp>
        <p:nvSpPr>
          <p:cNvPr id="3" name="Unvan 2"/>
          <p:cNvSpPr>
            <a:spLocks noGrp="1"/>
          </p:cNvSpPr>
          <p:nvPr>
            <p:ph type="title"/>
          </p:nvPr>
        </p:nvSpPr>
        <p:spPr>
          <a:xfrm>
            <a:off x="177800" y="833437"/>
            <a:ext cx="7345218" cy="1140835"/>
          </a:xfrm>
        </p:spPr>
        <p:txBody>
          <a:bodyPr anchor="ctr"/>
          <a:lstStyle/>
          <a:p>
            <a:r>
              <a:rPr lang="tr-TR" dirty="0" smtClean="0"/>
              <a:t>Avantajlar</a:t>
            </a:r>
            <a:endParaRPr lang="tr-TR" dirty="0"/>
          </a:p>
        </p:txBody>
      </p:sp>
    </p:spTree>
    <p:extLst>
      <p:ext uri="{BB962C8B-B14F-4D97-AF65-F5344CB8AC3E}">
        <p14:creationId xmlns:p14="http://schemas.microsoft.com/office/powerpoint/2010/main" val="4912907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smtClean="0"/>
              <a:t>İnsan </a:t>
            </a:r>
            <a:r>
              <a:rPr lang="tr-TR" sz="2200" dirty="0"/>
              <a:t>kaynağının etkin </a:t>
            </a:r>
            <a:r>
              <a:rPr lang="tr-TR" sz="2200" dirty="0" smtClean="0"/>
              <a:t>kullanımı: El ile yapılan </a:t>
            </a:r>
            <a:r>
              <a:rPr lang="tr-TR" sz="2200" dirty="0"/>
              <a:t>işlemlerle oldukça fazla vakit yitiren işgücünün çok daha verimli kullanımına imkan sağlar.</a:t>
            </a:r>
          </a:p>
          <a:p>
            <a:pPr algn="just"/>
            <a:endParaRPr lang="tr-TR" sz="2200" dirty="0"/>
          </a:p>
          <a:p>
            <a:pPr algn="just"/>
            <a:r>
              <a:rPr lang="tr-TR" sz="2200" dirty="0"/>
              <a:t>Eşgüdüm </a:t>
            </a:r>
            <a:r>
              <a:rPr lang="tr-TR" sz="2200" dirty="0" smtClean="0"/>
              <a:t>sağlaması: </a:t>
            </a:r>
            <a:r>
              <a:rPr lang="tr-TR" sz="2200" dirty="0"/>
              <a:t>EDI sistemleri, işletmelerin birbirlerine daha güvenilir bağlarla bağlanmasını ve ortak iş amaçları için bilgi </a:t>
            </a:r>
            <a:r>
              <a:rPr lang="tr-TR" sz="2200" dirty="0" smtClean="0"/>
              <a:t>paylaşmalarını </a:t>
            </a:r>
            <a:r>
              <a:rPr lang="tr-TR" sz="2200" dirty="0"/>
              <a:t>sağlar. Bunun sonucu olarak işbirliği </a:t>
            </a:r>
            <a:r>
              <a:rPr lang="tr-TR" sz="2200" dirty="0" smtClean="0"/>
              <a:t>çabaları, </a:t>
            </a:r>
            <a:r>
              <a:rPr lang="tr-TR" sz="2200" dirty="0"/>
              <a:t>amacına çok daha etkin biçimde ulaşır</a:t>
            </a:r>
            <a:r>
              <a:rPr lang="tr-TR" sz="2200" dirty="0" smtClean="0"/>
              <a:t>.</a:t>
            </a:r>
          </a:p>
          <a:p>
            <a:pPr algn="just"/>
            <a:endParaRPr lang="tr-TR" sz="2200" dirty="0" smtClean="0"/>
          </a:p>
          <a:p>
            <a:pPr algn="just"/>
            <a:r>
              <a:rPr lang="tr-TR" sz="2200" dirty="0"/>
              <a:t>Müşteri </a:t>
            </a:r>
            <a:r>
              <a:rPr lang="tr-TR" sz="2200" dirty="0" smtClean="0"/>
              <a:t>sadakatinin artması: </a:t>
            </a:r>
            <a:r>
              <a:rPr lang="tr-TR" sz="2200" dirty="0"/>
              <a:t>Müşterilerin taleplerine hızlı ve gerekli yanıtların verilmesi yolunda avantajlar sunan EDI sistemleri, müşterilere daha etkin hizmet vermeyi de sağlar</a:t>
            </a:r>
            <a:r>
              <a:rPr lang="tr-TR" sz="2200" dirty="0" smtClean="0"/>
              <a:t>.</a:t>
            </a:r>
            <a:endParaRPr lang="tr-TR" sz="2200" dirty="0"/>
          </a:p>
        </p:txBody>
      </p:sp>
      <p:sp>
        <p:nvSpPr>
          <p:cNvPr id="3" name="Unvan 2"/>
          <p:cNvSpPr>
            <a:spLocks noGrp="1"/>
          </p:cNvSpPr>
          <p:nvPr>
            <p:ph type="title"/>
          </p:nvPr>
        </p:nvSpPr>
        <p:spPr>
          <a:xfrm>
            <a:off x="177800" y="833437"/>
            <a:ext cx="7345218" cy="1140835"/>
          </a:xfrm>
        </p:spPr>
        <p:txBody>
          <a:bodyPr anchor="ctr"/>
          <a:lstStyle/>
          <a:p>
            <a:r>
              <a:rPr lang="tr-TR" dirty="0" smtClean="0"/>
              <a:t>Avantajlar</a:t>
            </a:r>
            <a:endParaRPr lang="tr-TR" dirty="0"/>
          </a:p>
        </p:txBody>
      </p:sp>
    </p:spTree>
    <p:extLst>
      <p:ext uri="{BB962C8B-B14F-4D97-AF65-F5344CB8AC3E}">
        <p14:creationId xmlns:p14="http://schemas.microsoft.com/office/powerpoint/2010/main" val="2229332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a:t>Sipariş süresinin </a:t>
            </a:r>
            <a:r>
              <a:rPr lang="tr-TR" sz="2200" dirty="0" smtClean="0"/>
              <a:t>kısalması: El ile yapılan işlerin gerektirdiği </a:t>
            </a:r>
            <a:r>
              <a:rPr lang="tr-TR" sz="2200" dirty="0"/>
              <a:t>zaman periyodu, EDI sistemleri sayesinde minimuma inmektedir. EDI ile iş emrinin gönderilmesi ve alınması süreci çok kısalmaktadır.</a:t>
            </a:r>
          </a:p>
          <a:p>
            <a:pPr algn="just"/>
            <a:endParaRPr lang="tr-TR" sz="2200" dirty="0"/>
          </a:p>
          <a:p>
            <a:pPr algn="just"/>
            <a:r>
              <a:rPr lang="tr-TR" sz="2200" dirty="0"/>
              <a:t>Nakit akışını </a:t>
            </a:r>
            <a:r>
              <a:rPr lang="tr-TR" sz="2200" dirty="0" smtClean="0"/>
              <a:t>hızlandırması: </a:t>
            </a:r>
            <a:r>
              <a:rPr lang="tr-TR" sz="2200" dirty="0"/>
              <a:t>EDI sistemlerinin belirli süreçleri hızlandırması ile ödeme-faturalama süreci de hızlanabilir ve işletmelerin nakit akışının daha da efektif olmasını sağlar</a:t>
            </a:r>
            <a:r>
              <a:rPr lang="tr-TR" sz="2200" dirty="0" smtClean="0"/>
              <a:t>.</a:t>
            </a:r>
            <a:endParaRPr lang="tr-TR" sz="2200" dirty="0"/>
          </a:p>
        </p:txBody>
      </p:sp>
      <p:sp>
        <p:nvSpPr>
          <p:cNvPr id="3" name="Unvan 2"/>
          <p:cNvSpPr>
            <a:spLocks noGrp="1"/>
          </p:cNvSpPr>
          <p:nvPr>
            <p:ph type="title"/>
          </p:nvPr>
        </p:nvSpPr>
        <p:spPr>
          <a:xfrm>
            <a:off x="177800" y="833437"/>
            <a:ext cx="7345218" cy="1140835"/>
          </a:xfrm>
        </p:spPr>
        <p:txBody>
          <a:bodyPr anchor="ctr"/>
          <a:lstStyle/>
          <a:p>
            <a:r>
              <a:rPr lang="tr-TR" dirty="0" smtClean="0"/>
              <a:t>Avantajlar</a:t>
            </a:r>
            <a:endParaRPr lang="tr-TR" dirty="0"/>
          </a:p>
        </p:txBody>
      </p:sp>
    </p:spTree>
    <p:extLst>
      <p:ext uri="{BB962C8B-B14F-4D97-AF65-F5344CB8AC3E}">
        <p14:creationId xmlns:p14="http://schemas.microsoft.com/office/powerpoint/2010/main" val="2998270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323273" y="1089322"/>
            <a:ext cx="4584700" cy="563562"/>
          </a:xfrm>
        </p:spPr>
        <p:txBody>
          <a:bodyPr/>
          <a:lstStyle/>
          <a:p>
            <a:r>
              <a:rPr lang="tr-TR" dirty="0" smtClean="0"/>
              <a:t>İçerik</a:t>
            </a:r>
            <a:endParaRPr lang="tr-TR" dirty="0"/>
          </a:p>
        </p:txBody>
      </p:sp>
      <p:grpSp>
        <p:nvGrpSpPr>
          <p:cNvPr id="5" name="Group 44"/>
          <p:cNvGrpSpPr>
            <a:grpSpLocks/>
          </p:cNvGrpSpPr>
          <p:nvPr/>
        </p:nvGrpSpPr>
        <p:grpSpPr bwMode="auto">
          <a:xfrm>
            <a:off x="849313" y="2520950"/>
            <a:ext cx="4432300" cy="2495550"/>
            <a:chOff x="876300" y="2500313"/>
            <a:chExt cx="4432300" cy="2495550"/>
          </a:xfrm>
        </p:grpSpPr>
        <p:sp>
          <p:nvSpPr>
            <p:cNvPr id="6" name="Rektangel 30"/>
            <p:cNvSpPr>
              <a:spLocks noChangeArrowheads="1"/>
            </p:cNvSpPr>
            <p:nvPr/>
          </p:nvSpPr>
          <p:spPr bwMode="auto">
            <a:xfrm>
              <a:off x="1260475" y="2500313"/>
              <a:ext cx="4000500" cy="354012"/>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8" name="Rektangel 33"/>
            <p:cNvSpPr>
              <a:spLocks noChangeArrowheads="1"/>
            </p:cNvSpPr>
            <p:nvPr/>
          </p:nvSpPr>
          <p:spPr bwMode="auto">
            <a:xfrm>
              <a:off x="1260475" y="3786188"/>
              <a:ext cx="4000500" cy="352425"/>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9" name="Rektangel 34"/>
            <p:cNvSpPr>
              <a:spLocks noChangeArrowheads="1"/>
            </p:cNvSpPr>
            <p:nvPr/>
          </p:nvSpPr>
          <p:spPr bwMode="auto">
            <a:xfrm>
              <a:off x="1260475" y="2928938"/>
              <a:ext cx="4000500" cy="352425"/>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10" name="Rektangel 35"/>
            <p:cNvSpPr>
              <a:spLocks noChangeArrowheads="1"/>
            </p:cNvSpPr>
            <p:nvPr/>
          </p:nvSpPr>
          <p:spPr bwMode="auto">
            <a:xfrm>
              <a:off x="1260475" y="4214813"/>
              <a:ext cx="4000500" cy="352425"/>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11" name="Rektangel 36"/>
            <p:cNvSpPr>
              <a:spLocks noChangeArrowheads="1"/>
            </p:cNvSpPr>
            <p:nvPr/>
          </p:nvSpPr>
          <p:spPr bwMode="auto">
            <a:xfrm>
              <a:off x="1260475" y="4643438"/>
              <a:ext cx="4000500" cy="352425"/>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12" name="Tekstboks 44"/>
            <p:cNvSpPr txBox="1">
              <a:spLocks noChangeArrowheads="1"/>
            </p:cNvSpPr>
            <p:nvPr/>
          </p:nvSpPr>
          <p:spPr bwMode="auto">
            <a:xfrm>
              <a:off x="1308100" y="2517749"/>
              <a:ext cx="4000500" cy="276999"/>
            </a:xfrm>
            <a:prstGeom prst="rect">
              <a:avLst/>
            </a:prstGeom>
            <a:noFill/>
            <a:ln w="9525">
              <a:noFill/>
              <a:miter lim="800000"/>
              <a:headEnd/>
              <a:tailEnd/>
            </a:ln>
          </p:spPr>
          <p:txBody>
            <a:bodyPr>
              <a:spAutoFit/>
            </a:bodyPr>
            <a:lstStyle/>
            <a:p>
              <a:r>
                <a:rPr lang="tr-TR" sz="1200" dirty="0" smtClean="0">
                  <a:solidFill>
                    <a:schemeClr val="accent1">
                      <a:lumMod val="10000"/>
                    </a:schemeClr>
                  </a:solidFill>
                </a:rPr>
                <a:t>Elektronik Veri Değişimi</a:t>
              </a:r>
              <a:endParaRPr lang="en-US" sz="1200" dirty="0">
                <a:solidFill>
                  <a:schemeClr val="accent1">
                    <a:lumMod val="10000"/>
                  </a:schemeClr>
                </a:solidFill>
              </a:endParaRPr>
            </a:p>
          </p:txBody>
        </p:sp>
        <p:sp>
          <p:nvSpPr>
            <p:cNvPr id="14" name="Tekstboks 47"/>
            <p:cNvSpPr txBox="1">
              <a:spLocks noChangeArrowheads="1"/>
            </p:cNvSpPr>
            <p:nvPr/>
          </p:nvSpPr>
          <p:spPr bwMode="auto">
            <a:xfrm>
              <a:off x="1295400" y="4677923"/>
              <a:ext cx="4000500" cy="276999"/>
            </a:xfrm>
            <a:prstGeom prst="rect">
              <a:avLst/>
            </a:prstGeom>
            <a:noFill/>
            <a:ln w="9525">
              <a:noFill/>
              <a:miter lim="800000"/>
              <a:headEnd/>
              <a:tailEnd/>
            </a:ln>
          </p:spPr>
          <p:txBody>
            <a:bodyPr>
              <a:spAutoFit/>
            </a:bodyPr>
            <a:lstStyle/>
            <a:p>
              <a:r>
                <a:rPr lang="tr-TR" sz="1200" dirty="0" smtClean="0">
                  <a:solidFill>
                    <a:schemeClr val="accent1">
                      <a:lumMod val="10000"/>
                    </a:schemeClr>
                  </a:solidFill>
                </a:rPr>
                <a:t>Sonuç</a:t>
              </a:r>
              <a:endParaRPr lang="en-US" sz="1200" dirty="0">
                <a:solidFill>
                  <a:schemeClr val="accent1">
                    <a:lumMod val="10000"/>
                  </a:schemeClr>
                </a:solidFill>
              </a:endParaRPr>
            </a:p>
          </p:txBody>
        </p:sp>
        <p:sp>
          <p:nvSpPr>
            <p:cNvPr id="15" name="Tekstboks 48"/>
            <p:cNvSpPr txBox="1">
              <a:spLocks noChangeArrowheads="1"/>
            </p:cNvSpPr>
            <p:nvPr/>
          </p:nvSpPr>
          <p:spPr bwMode="auto">
            <a:xfrm>
              <a:off x="1295400" y="2970213"/>
              <a:ext cx="4000500" cy="276999"/>
            </a:xfrm>
            <a:prstGeom prst="rect">
              <a:avLst/>
            </a:prstGeom>
            <a:noFill/>
            <a:ln w="9525">
              <a:noFill/>
              <a:miter lim="800000"/>
              <a:headEnd/>
              <a:tailEnd/>
            </a:ln>
          </p:spPr>
          <p:txBody>
            <a:bodyPr>
              <a:spAutoFit/>
            </a:bodyPr>
            <a:lstStyle/>
            <a:p>
              <a:endParaRPr lang="en-US" sz="1200" dirty="0">
                <a:solidFill>
                  <a:schemeClr val="accent1">
                    <a:lumMod val="10000"/>
                  </a:schemeClr>
                </a:solidFill>
              </a:endParaRPr>
            </a:p>
          </p:txBody>
        </p:sp>
        <p:sp>
          <p:nvSpPr>
            <p:cNvPr id="16" name="Tekstboks 49"/>
            <p:cNvSpPr txBox="1">
              <a:spLocks noChangeArrowheads="1"/>
            </p:cNvSpPr>
            <p:nvPr/>
          </p:nvSpPr>
          <p:spPr bwMode="auto">
            <a:xfrm>
              <a:off x="1270794" y="4274364"/>
              <a:ext cx="4000500" cy="276999"/>
            </a:xfrm>
            <a:prstGeom prst="rect">
              <a:avLst/>
            </a:prstGeom>
            <a:noFill/>
            <a:ln w="9525">
              <a:noFill/>
              <a:miter lim="800000"/>
              <a:headEnd/>
              <a:tailEnd/>
            </a:ln>
          </p:spPr>
          <p:txBody>
            <a:bodyPr>
              <a:spAutoFit/>
            </a:bodyPr>
            <a:lstStyle/>
            <a:p>
              <a:r>
                <a:rPr lang="tr-TR" sz="1200" dirty="0" smtClean="0">
                  <a:solidFill>
                    <a:schemeClr val="accent1">
                      <a:lumMod val="10000"/>
                    </a:schemeClr>
                  </a:solidFill>
                </a:rPr>
                <a:t>Tedarik Zinciri Yönetimi ve B2B E-Ticaret</a:t>
              </a:r>
              <a:endParaRPr lang="en-US" sz="1200" dirty="0">
                <a:solidFill>
                  <a:schemeClr val="accent1">
                    <a:lumMod val="10000"/>
                  </a:schemeClr>
                </a:solidFill>
              </a:endParaRPr>
            </a:p>
          </p:txBody>
        </p:sp>
        <p:grpSp>
          <p:nvGrpSpPr>
            <p:cNvPr id="19" name="Gruppe 75"/>
            <p:cNvGrpSpPr>
              <a:grpSpLocks/>
            </p:cNvGrpSpPr>
            <p:nvPr/>
          </p:nvGrpSpPr>
          <p:grpSpPr bwMode="auto">
            <a:xfrm>
              <a:off x="876300" y="4646613"/>
              <a:ext cx="344488" cy="344487"/>
              <a:chOff x="876300" y="4646613"/>
              <a:chExt cx="344488" cy="344487"/>
            </a:xfrm>
          </p:grpSpPr>
          <p:sp>
            <p:nvSpPr>
              <p:cNvPr id="35" name="Rektangel 23"/>
              <p:cNvSpPr>
                <a:spLocks noChangeArrowheads="1"/>
              </p:cNvSpPr>
              <p:nvPr/>
            </p:nvSpPr>
            <p:spPr bwMode="auto">
              <a:xfrm>
                <a:off x="876300" y="4646613"/>
                <a:ext cx="344488" cy="344487"/>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sp>
            <p:nvSpPr>
              <p:cNvPr id="36" name="Tekstboks 74"/>
              <p:cNvSpPr txBox="1">
                <a:spLocks noChangeArrowheads="1"/>
              </p:cNvSpPr>
              <p:nvPr/>
            </p:nvSpPr>
            <p:spPr bwMode="auto">
              <a:xfrm>
                <a:off x="890588" y="4683125"/>
                <a:ext cx="322262" cy="276225"/>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6</a:t>
                </a:r>
              </a:p>
            </p:txBody>
          </p:sp>
        </p:grpSp>
        <p:grpSp>
          <p:nvGrpSpPr>
            <p:cNvPr id="20" name="Gruppe 77"/>
            <p:cNvGrpSpPr>
              <a:grpSpLocks/>
            </p:cNvGrpSpPr>
            <p:nvPr/>
          </p:nvGrpSpPr>
          <p:grpSpPr bwMode="auto">
            <a:xfrm>
              <a:off x="876300" y="4208463"/>
              <a:ext cx="344488" cy="342900"/>
              <a:chOff x="876300" y="4208463"/>
              <a:chExt cx="344488" cy="342900"/>
            </a:xfrm>
          </p:grpSpPr>
          <p:sp>
            <p:nvSpPr>
              <p:cNvPr id="33" name="Rektangel 20"/>
              <p:cNvSpPr>
                <a:spLocks noChangeArrowheads="1"/>
              </p:cNvSpPr>
              <p:nvPr/>
            </p:nvSpPr>
            <p:spPr bwMode="auto">
              <a:xfrm>
                <a:off x="876300" y="4208463"/>
                <a:ext cx="344488" cy="342900"/>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sp>
            <p:nvSpPr>
              <p:cNvPr id="34" name="Tekstboks 76"/>
              <p:cNvSpPr txBox="1">
                <a:spLocks noChangeArrowheads="1"/>
              </p:cNvSpPr>
              <p:nvPr/>
            </p:nvSpPr>
            <p:spPr bwMode="auto">
              <a:xfrm>
                <a:off x="890588" y="4238625"/>
                <a:ext cx="322262" cy="274638"/>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5</a:t>
                </a:r>
              </a:p>
            </p:txBody>
          </p:sp>
        </p:grpSp>
        <p:grpSp>
          <p:nvGrpSpPr>
            <p:cNvPr id="21" name="Gruppe 79"/>
            <p:cNvGrpSpPr>
              <a:grpSpLocks/>
            </p:cNvGrpSpPr>
            <p:nvPr/>
          </p:nvGrpSpPr>
          <p:grpSpPr bwMode="auto">
            <a:xfrm>
              <a:off x="876300" y="3790950"/>
              <a:ext cx="344488" cy="347663"/>
              <a:chOff x="876300" y="3790950"/>
              <a:chExt cx="344488" cy="347663"/>
            </a:xfrm>
          </p:grpSpPr>
          <p:sp>
            <p:nvSpPr>
              <p:cNvPr id="31" name="Rektangel 13"/>
              <p:cNvSpPr>
                <a:spLocks noChangeArrowheads="1"/>
              </p:cNvSpPr>
              <p:nvPr/>
            </p:nvSpPr>
            <p:spPr bwMode="auto">
              <a:xfrm>
                <a:off x="876300" y="3790950"/>
                <a:ext cx="344488" cy="347663"/>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sp>
            <p:nvSpPr>
              <p:cNvPr id="32" name="Tekstboks 78"/>
              <p:cNvSpPr txBox="1">
                <a:spLocks noChangeArrowheads="1"/>
              </p:cNvSpPr>
              <p:nvPr/>
            </p:nvSpPr>
            <p:spPr bwMode="auto">
              <a:xfrm>
                <a:off x="890588" y="3822700"/>
                <a:ext cx="322262" cy="279400"/>
              </a:xfrm>
              <a:prstGeom prst="rect">
                <a:avLst/>
              </a:prstGeom>
              <a:noFill/>
              <a:ln w="9525">
                <a:noFill/>
                <a:miter lim="800000"/>
                <a:headEnd/>
                <a:tailEnd/>
              </a:ln>
              <a:effectLst>
                <a:outerShdw blurRad="63500" dist="23000" dir="5400000" rotWithShape="0">
                  <a:srgbClr val="000000">
                    <a:alpha val="34999"/>
                  </a:srgbClr>
                </a:outerShdw>
              </a:effectLst>
            </p:spPr>
            <p:txBody>
              <a:bodyPr anchor="ctr"/>
              <a:lstStyle/>
              <a:p>
                <a:pPr indent="-342900" algn="ctr">
                  <a:defRPr/>
                </a:pPr>
                <a:r>
                  <a:rPr lang="da-DK" sz="1200" noProof="1">
                    <a:solidFill>
                      <a:srgbClr val="FFFFFF"/>
                    </a:solidFill>
                    <a:latin typeface="Arial" pitchFamily="34" charset="0"/>
                    <a:ea typeface="ＭＳ Ｐゴシック" pitchFamily="-97" charset="-128"/>
                  </a:rPr>
                  <a:t>4</a:t>
                </a:r>
              </a:p>
            </p:txBody>
          </p:sp>
        </p:grpSp>
        <p:grpSp>
          <p:nvGrpSpPr>
            <p:cNvPr id="22" name="Gruppe 81"/>
            <p:cNvGrpSpPr>
              <a:grpSpLocks/>
            </p:cNvGrpSpPr>
            <p:nvPr/>
          </p:nvGrpSpPr>
          <p:grpSpPr bwMode="auto">
            <a:xfrm>
              <a:off x="876300" y="3363913"/>
              <a:ext cx="344488" cy="344487"/>
              <a:chOff x="876300" y="3363913"/>
              <a:chExt cx="344488" cy="344487"/>
            </a:xfrm>
          </p:grpSpPr>
          <p:sp>
            <p:nvSpPr>
              <p:cNvPr id="29" name="Rektangel 11"/>
              <p:cNvSpPr>
                <a:spLocks noChangeArrowheads="1"/>
              </p:cNvSpPr>
              <p:nvPr/>
            </p:nvSpPr>
            <p:spPr bwMode="auto">
              <a:xfrm>
                <a:off x="876300" y="3363913"/>
                <a:ext cx="344488" cy="344487"/>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sp>
            <p:nvSpPr>
              <p:cNvPr id="30" name="Tekstboks 80"/>
              <p:cNvSpPr txBox="1">
                <a:spLocks noChangeArrowheads="1"/>
              </p:cNvSpPr>
              <p:nvPr/>
            </p:nvSpPr>
            <p:spPr bwMode="auto">
              <a:xfrm>
                <a:off x="890588" y="3400425"/>
                <a:ext cx="322262" cy="276225"/>
              </a:xfrm>
              <a:prstGeom prst="rect">
                <a:avLst/>
              </a:prstGeom>
              <a:noFill/>
              <a:ln w="9525">
                <a:noFill/>
                <a:miter lim="800000"/>
                <a:headEnd/>
                <a:tailEnd/>
              </a:ln>
              <a:effectLst>
                <a:outerShdw blurRad="63500" dist="23000" dir="5400000" rotWithShape="0">
                  <a:srgbClr val="000000">
                    <a:alpha val="34999"/>
                  </a:srgbClr>
                </a:outerShdw>
              </a:effectLst>
            </p:spPr>
            <p:txBody>
              <a:bodyPr anchor="ctr"/>
              <a:lstStyle/>
              <a:p>
                <a:pPr indent="-342900" algn="ctr">
                  <a:defRPr/>
                </a:pPr>
                <a:r>
                  <a:rPr lang="da-DK" sz="1200" noProof="1">
                    <a:solidFill>
                      <a:srgbClr val="FFFFFF"/>
                    </a:solidFill>
                    <a:latin typeface="Arial" pitchFamily="34" charset="0"/>
                    <a:ea typeface="ＭＳ Ｐゴシック" pitchFamily="-97" charset="-128"/>
                  </a:rPr>
                  <a:t>3</a:t>
                </a:r>
              </a:p>
            </p:txBody>
          </p:sp>
        </p:grpSp>
        <p:grpSp>
          <p:nvGrpSpPr>
            <p:cNvPr id="23" name="Gruppe 83"/>
            <p:cNvGrpSpPr>
              <a:grpSpLocks/>
            </p:cNvGrpSpPr>
            <p:nvPr/>
          </p:nvGrpSpPr>
          <p:grpSpPr bwMode="auto">
            <a:xfrm>
              <a:off x="876300" y="2936875"/>
              <a:ext cx="344488" cy="344488"/>
              <a:chOff x="876300" y="2936875"/>
              <a:chExt cx="344488" cy="344488"/>
            </a:xfrm>
          </p:grpSpPr>
          <p:sp>
            <p:nvSpPr>
              <p:cNvPr id="27" name="Rektangel 9"/>
              <p:cNvSpPr>
                <a:spLocks noChangeArrowheads="1"/>
              </p:cNvSpPr>
              <p:nvPr/>
            </p:nvSpPr>
            <p:spPr bwMode="auto">
              <a:xfrm>
                <a:off x="876300" y="2936875"/>
                <a:ext cx="344488" cy="344488"/>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sp>
            <p:nvSpPr>
              <p:cNvPr id="28" name="Tekstboks 82"/>
              <p:cNvSpPr txBox="1">
                <a:spLocks noChangeArrowheads="1"/>
              </p:cNvSpPr>
              <p:nvPr/>
            </p:nvSpPr>
            <p:spPr bwMode="auto">
              <a:xfrm>
                <a:off x="890588" y="2986088"/>
                <a:ext cx="322262" cy="276225"/>
              </a:xfrm>
              <a:prstGeom prst="rect">
                <a:avLst/>
              </a:prstGeom>
              <a:noFill/>
              <a:ln w="9525">
                <a:noFill/>
                <a:miter lim="800000"/>
                <a:headEnd/>
                <a:tailEnd/>
              </a:ln>
              <a:effectLst>
                <a:outerShdw blurRad="63500" dist="23000" dir="5400000" rotWithShape="0">
                  <a:srgbClr val="000000">
                    <a:alpha val="34999"/>
                  </a:srgbClr>
                </a:outerShdw>
              </a:effectLst>
            </p:spPr>
            <p:txBody>
              <a:bodyPr anchor="ctr"/>
              <a:lstStyle/>
              <a:p>
                <a:pPr indent="-342900" algn="ctr">
                  <a:defRPr/>
                </a:pPr>
                <a:r>
                  <a:rPr lang="da-DK" sz="1200" noProof="1">
                    <a:solidFill>
                      <a:srgbClr val="FFFFFF"/>
                    </a:solidFill>
                    <a:latin typeface="Arial" pitchFamily="34" charset="0"/>
                    <a:ea typeface="ＭＳ Ｐゴシック" pitchFamily="-97" charset="-128"/>
                  </a:rPr>
                  <a:t>2</a:t>
                </a:r>
              </a:p>
            </p:txBody>
          </p:sp>
        </p:grpSp>
        <p:grpSp>
          <p:nvGrpSpPr>
            <p:cNvPr id="24" name="Gruppe 85"/>
            <p:cNvGrpSpPr>
              <a:grpSpLocks/>
            </p:cNvGrpSpPr>
            <p:nvPr/>
          </p:nvGrpSpPr>
          <p:grpSpPr bwMode="auto">
            <a:xfrm>
              <a:off x="876300" y="2511425"/>
              <a:ext cx="344488" cy="342900"/>
              <a:chOff x="876300" y="2511425"/>
              <a:chExt cx="344488" cy="342900"/>
            </a:xfrm>
          </p:grpSpPr>
          <p:sp>
            <p:nvSpPr>
              <p:cNvPr id="25" name="Rektangel 7"/>
              <p:cNvSpPr>
                <a:spLocks noChangeArrowheads="1"/>
              </p:cNvSpPr>
              <p:nvPr/>
            </p:nvSpPr>
            <p:spPr bwMode="auto">
              <a:xfrm>
                <a:off x="876300" y="2511425"/>
                <a:ext cx="344488" cy="342900"/>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sp>
            <p:nvSpPr>
              <p:cNvPr id="26" name="Tekstboks 84"/>
              <p:cNvSpPr txBox="1">
                <a:spLocks noChangeArrowheads="1"/>
              </p:cNvSpPr>
              <p:nvPr/>
            </p:nvSpPr>
            <p:spPr bwMode="auto">
              <a:xfrm>
                <a:off x="890588" y="2547938"/>
                <a:ext cx="322262" cy="274637"/>
              </a:xfrm>
              <a:prstGeom prst="rect">
                <a:avLst/>
              </a:prstGeom>
              <a:noFill/>
              <a:ln w="9525">
                <a:noFill/>
                <a:miter lim="800000"/>
                <a:headEnd/>
                <a:tailEnd/>
              </a:ln>
              <a:effectLst>
                <a:outerShdw blurRad="63500" dist="23000" dir="5400000" rotWithShape="0">
                  <a:srgbClr val="000000">
                    <a:alpha val="34999"/>
                  </a:srgbClr>
                </a:outerShdw>
              </a:effectLst>
            </p:spPr>
            <p:txBody>
              <a:bodyPr anchor="ctr"/>
              <a:lstStyle/>
              <a:p>
                <a:pPr indent="-342900" algn="ctr">
                  <a:defRPr/>
                </a:pPr>
                <a:r>
                  <a:rPr lang="da-DK" sz="1200" noProof="1">
                    <a:solidFill>
                      <a:srgbClr val="FFFFFF"/>
                    </a:solidFill>
                    <a:latin typeface="Arial" pitchFamily="34" charset="0"/>
                    <a:ea typeface="ＭＳ Ｐゴシック" pitchFamily="-97" charset="-128"/>
                  </a:rPr>
                  <a:t>1</a:t>
                </a:r>
              </a:p>
            </p:txBody>
          </p:sp>
        </p:grpSp>
      </p:grpSp>
      <p:sp>
        <p:nvSpPr>
          <p:cNvPr id="39" name="Rektangel 40"/>
          <p:cNvSpPr>
            <a:spLocks noChangeArrowheads="1"/>
          </p:cNvSpPr>
          <p:nvPr/>
        </p:nvSpPr>
        <p:spPr bwMode="auto">
          <a:xfrm>
            <a:off x="5434012" y="2295525"/>
            <a:ext cx="2946400" cy="2946400"/>
          </a:xfrm>
          <a:prstGeom prst="rect">
            <a:avLst/>
          </a:prstGeom>
          <a:gradFill flip="none" rotWithShape="1">
            <a:gsLst>
              <a:gs pos="0">
                <a:srgbClr val="CFCFCF"/>
              </a:gs>
              <a:gs pos="50000">
                <a:srgbClr val="D5D5D5"/>
              </a:gs>
              <a:gs pos="100000">
                <a:srgbClr val="C4C4C4"/>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kern="0" noProof="1">
              <a:solidFill>
                <a:sysClr val="window" lastClr="FFFFFF"/>
              </a:solidFill>
              <a:latin typeface="Arial" pitchFamily="34" charset="0"/>
              <a:ea typeface="ＭＳ Ｐゴシック" pitchFamily="-97" charset="-128"/>
            </a:endParaRPr>
          </a:p>
        </p:txBody>
      </p:sp>
      <p:pic>
        <p:nvPicPr>
          <p:cNvPr id="40" name="Billede 43" descr="dreamstime_go to www.jpg"/>
          <p:cNvPicPr>
            <a:picLocks noChangeAspect="1"/>
          </p:cNvPicPr>
          <p:nvPr/>
        </p:nvPicPr>
        <p:blipFill>
          <a:blip r:embed="rId3"/>
          <a:srcRect/>
          <a:stretch>
            <a:fillRect/>
          </a:stretch>
        </p:blipFill>
        <p:spPr bwMode="auto">
          <a:xfrm>
            <a:off x="5546725" y="2429668"/>
            <a:ext cx="2720975" cy="2678113"/>
          </a:xfrm>
          <a:prstGeom prst="rect">
            <a:avLst/>
          </a:prstGeom>
          <a:noFill/>
          <a:ln w="9525">
            <a:noFill/>
            <a:miter lim="800000"/>
            <a:headEnd/>
            <a:tailEnd/>
          </a:ln>
        </p:spPr>
      </p:pic>
      <p:sp>
        <p:nvSpPr>
          <p:cNvPr id="42" name="Rektangel 31"/>
          <p:cNvSpPr>
            <a:spLocks noChangeArrowheads="1"/>
          </p:cNvSpPr>
          <p:nvPr/>
        </p:nvSpPr>
        <p:spPr bwMode="auto">
          <a:xfrm>
            <a:off x="1243807" y="3768725"/>
            <a:ext cx="4000500" cy="354013"/>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r>
              <a:rPr lang="tr-TR" sz="1200" dirty="0">
                <a:solidFill>
                  <a:schemeClr val="accent1">
                    <a:lumMod val="10000"/>
                  </a:schemeClr>
                </a:solidFill>
              </a:rPr>
              <a:t>Elektronik Veri </a:t>
            </a:r>
            <a:r>
              <a:rPr lang="tr-TR" sz="1200" dirty="0" smtClean="0">
                <a:solidFill>
                  <a:schemeClr val="accent1">
                    <a:lumMod val="10000"/>
                  </a:schemeClr>
                </a:solidFill>
              </a:rPr>
              <a:t>Değişimi Uygulamaları</a:t>
            </a:r>
            <a:endParaRPr lang="en-US" sz="1200" dirty="0">
              <a:solidFill>
                <a:schemeClr val="accent1">
                  <a:lumMod val="10000"/>
                </a:schemeClr>
              </a:solidFill>
            </a:endParaRPr>
          </a:p>
        </p:txBody>
      </p:sp>
      <p:sp>
        <p:nvSpPr>
          <p:cNvPr id="41" name="Rektangel 31"/>
          <p:cNvSpPr>
            <a:spLocks noChangeArrowheads="1"/>
          </p:cNvSpPr>
          <p:nvPr/>
        </p:nvSpPr>
        <p:spPr bwMode="auto">
          <a:xfrm>
            <a:off x="1243807" y="2915398"/>
            <a:ext cx="4000500" cy="354013"/>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r>
              <a:rPr lang="tr-TR" sz="1200" dirty="0" smtClean="0">
                <a:solidFill>
                  <a:schemeClr val="accent1">
                    <a:lumMod val="10000"/>
                  </a:schemeClr>
                </a:solidFill>
              </a:rPr>
              <a:t>Elektronik Veri Değişiminin Avantajları</a:t>
            </a:r>
            <a:endParaRPr lang="en-US" sz="1200" dirty="0">
              <a:solidFill>
                <a:schemeClr val="accent1">
                  <a:lumMod val="10000"/>
                </a:schemeClr>
              </a:solidFill>
            </a:endParaRPr>
          </a:p>
        </p:txBody>
      </p:sp>
      <p:sp>
        <p:nvSpPr>
          <p:cNvPr id="43" name="Rektangel 31"/>
          <p:cNvSpPr>
            <a:spLocks noChangeArrowheads="1"/>
          </p:cNvSpPr>
          <p:nvPr/>
        </p:nvSpPr>
        <p:spPr bwMode="auto">
          <a:xfrm>
            <a:off x="1233488" y="3339306"/>
            <a:ext cx="4000500" cy="354013"/>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r>
              <a:rPr lang="tr-TR" sz="1200" dirty="0">
                <a:solidFill>
                  <a:schemeClr val="accent1">
                    <a:lumMod val="10000"/>
                  </a:schemeClr>
                </a:solidFill>
              </a:rPr>
              <a:t>Elektronik Veri Değişiminin </a:t>
            </a:r>
            <a:r>
              <a:rPr lang="tr-TR" sz="1200" dirty="0" smtClean="0">
                <a:solidFill>
                  <a:schemeClr val="accent1">
                    <a:lumMod val="10000"/>
                  </a:schemeClr>
                </a:solidFill>
              </a:rPr>
              <a:t>Dezavantajları</a:t>
            </a:r>
            <a:endParaRPr lang="en-US" sz="1200" dirty="0">
              <a:solidFill>
                <a:schemeClr val="accent1">
                  <a:lumMod val="10000"/>
                </a:schemeClr>
              </a:solidFill>
            </a:endParaRPr>
          </a:p>
        </p:txBody>
      </p:sp>
    </p:spTree>
    <p:extLst>
      <p:ext uri="{BB962C8B-B14F-4D97-AF65-F5344CB8AC3E}">
        <p14:creationId xmlns:p14="http://schemas.microsoft.com/office/powerpoint/2010/main" val="4220257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a:t>Stok kontrolünün </a:t>
            </a:r>
            <a:r>
              <a:rPr lang="tr-TR" sz="2200" dirty="0" smtClean="0"/>
              <a:t>optimizasyonu: </a:t>
            </a:r>
            <a:r>
              <a:rPr lang="tr-TR" sz="2200" dirty="0"/>
              <a:t>Stok maliyetlerinin ve stokla ilişkili diğer maliyetlerin aşağı </a:t>
            </a:r>
            <a:r>
              <a:rPr lang="tr-TR" sz="2200" dirty="0" smtClean="0"/>
              <a:t>çekilmesi, işletmeler açısından </a:t>
            </a:r>
            <a:r>
              <a:rPr lang="tr-TR" sz="2200" dirty="0"/>
              <a:t>büyük önem taşımaktadır. Müşteriden işletmeye bilgi akışını hızlandıran ve etkinleştiren EDI sistemleri, ayni zamanda yüklenilen riskleri de minimuma indirebilir.</a:t>
            </a:r>
          </a:p>
          <a:p>
            <a:pPr algn="just"/>
            <a:endParaRPr lang="tr-TR" sz="2200" dirty="0"/>
          </a:p>
          <a:p>
            <a:pPr algn="just"/>
            <a:r>
              <a:rPr lang="tr-TR" sz="2200" dirty="0"/>
              <a:t>Karar almayı </a:t>
            </a:r>
            <a:r>
              <a:rPr lang="tr-TR" sz="2200" dirty="0" smtClean="0"/>
              <a:t>etkinleştirme: </a:t>
            </a:r>
            <a:r>
              <a:rPr lang="tr-TR" sz="2200" dirty="0"/>
              <a:t>EDI sistemleri ile kritik bilgilere erişim süresi kısalır ve bu durumda önemli kararların alınmasında süreç hızlanabilir.</a:t>
            </a:r>
          </a:p>
          <a:p>
            <a:pPr algn="just"/>
            <a:endParaRPr lang="tr-TR" sz="2200" dirty="0"/>
          </a:p>
          <a:p>
            <a:pPr algn="just"/>
            <a:r>
              <a:rPr lang="tr-TR" sz="2200" dirty="0"/>
              <a:t>Karlılığın </a:t>
            </a:r>
            <a:r>
              <a:rPr lang="tr-TR" sz="2200" dirty="0" smtClean="0"/>
              <a:t>artması: </a:t>
            </a:r>
            <a:r>
              <a:rPr lang="tr-TR" sz="2200" dirty="0"/>
              <a:t>Tüm bu fırsatlar ve özellikler firmalara pazarı genişletme ve karlılığı arttırma olanağı sağlar. </a:t>
            </a:r>
          </a:p>
        </p:txBody>
      </p:sp>
      <p:sp>
        <p:nvSpPr>
          <p:cNvPr id="3" name="Unvan 2"/>
          <p:cNvSpPr>
            <a:spLocks noGrp="1"/>
          </p:cNvSpPr>
          <p:nvPr>
            <p:ph type="title"/>
          </p:nvPr>
        </p:nvSpPr>
        <p:spPr>
          <a:xfrm>
            <a:off x="177800" y="833437"/>
            <a:ext cx="7345218" cy="1140835"/>
          </a:xfrm>
        </p:spPr>
        <p:txBody>
          <a:bodyPr anchor="ctr"/>
          <a:lstStyle/>
          <a:p>
            <a:r>
              <a:rPr lang="tr-TR" dirty="0" smtClean="0"/>
              <a:t>Avantajlar</a:t>
            </a:r>
            <a:endParaRPr lang="tr-TR" dirty="0"/>
          </a:p>
        </p:txBody>
      </p:sp>
    </p:spTree>
    <p:extLst>
      <p:ext uri="{BB962C8B-B14F-4D97-AF65-F5344CB8AC3E}">
        <p14:creationId xmlns:p14="http://schemas.microsoft.com/office/powerpoint/2010/main" val="3580820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a:t>İş ortaklarının da EDI yatırım yapması </a:t>
            </a:r>
            <a:r>
              <a:rPr lang="tr-TR" sz="2200" dirty="0" smtClean="0"/>
              <a:t>gerektirir.</a:t>
            </a:r>
            <a:endParaRPr lang="tr-TR" sz="2200" dirty="0"/>
          </a:p>
          <a:p>
            <a:pPr algn="just"/>
            <a:endParaRPr lang="tr-TR" sz="2200" dirty="0" smtClean="0"/>
          </a:p>
          <a:p>
            <a:pPr algn="just"/>
            <a:r>
              <a:rPr lang="tr-TR" sz="2200" dirty="0" smtClean="0"/>
              <a:t>EDI‘nin maliyeti </a:t>
            </a:r>
            <a:r>
              <a:rPr lang="tr-TR" sz="2200" dirty="0"/>
              <a:t>yüksektir. EDI kullanımı için bilişim altyapısı gerekmektedir. Bunlar bilgisayar, ağ, işletme bilişim sistemleri, uzman personel gibi maliyetleri de beraberinde getirmektedir.</a:t>
            </a:r>
          </a:p>
          <a:p>
            <a:pPr algn="just"/>
            <a:endParaRPr lang="tr-TR" sz="2200" dirty="0" smtClean="0"/>
          </a:p>
          <a:p>
            <a:pPr algn="just"/>
            <a:r>
              <a:rPr lang="tr-TR" sz="2200" dirty="0" smtClean="0"/>
              <a:t>EDI </a:t>
            </a:r>
            <a:r>
              <a:rPr lang="tr-TR" sz="2200" dirty="0"/>
              <a:t>yazılımlarının uyumlu olmaması ve standartlaşmanın </a:t>
            </a:r>
            <a:r>
              <a:rPr lang="tr-TR" sz="2200" dirty="0" smtClean="0"/>
              <a:t>bulunmaması sistemler arası bütünleşikliği zorlaştırır.  </a:t>
            </a:r>
            <a:endParaRPr lang="tr-TR" sz="2200" dirty="0" smtClean="0"/>
          </a:p>
          <a:p>
            <a:pPr algn="just"/>
            <a:endParaRPr lang="tr-TR" sz="2200" dirty="0"/>
          </a:p>
          <a:p>
            <a:pPr algn="just"/>
            <a:r>
              <a:rPr lang="tr-TR" sz="2200" dirty="0" smtClean="0"/>
              <a:t>EDI, </a:t>
            </a:r>
            <a:r>
              <a:rPr lang="tr-TR" sz="2200" dirty="0"/>
              <a:t>işletmede etkilediği iş alanlarındaki süreçlerin de yeniden tasarımını (değişim mühendisliği) gerektirebilmektedir. </a:t>
            </a:r>
          </a:p>
        </p:txBody>
      </p:sp>
      <p:sp>
        <p:nvSpPr>
          <p:cNvPr id="3" name="Unvan 2"/>
          <p:cNvSpPr>
            <a:spLocks noGrp="1"/>
          </p:cNvSpPr>
          <p:nvPr>
            <p:ph type="title"/>
          </p:nvPr>
        </p:nvSpPr>
        <p:spPr>
          <a:xfrm>
            <a:off x="177800" y="833437"/>
            <a:ext cx="7345218" cy="1140835"/>
          </a:xfrm>
        </p:spPr>
        <p:txBody>
          <a:bodyPr anchor="ctr"/>
          <a:lstStyle/>
          <a:p>
            <a:r>
              <a:rPr lang="tr-TR" dirty="0" smtClean="0"/>
              <a:t>Dezavantajlar</a:t>
            </a:r>
            <a:endParaRPr lang="tr-TR" dirty="0"/>
          </a:p>
        </p:txBody>
      </p:sp>
    </p:spTree>
    <p:extLst>
      <p:ext uri="{BB962C8B-B14F-4D97-AF65-F5344CB8AC3E}">
        <p14:creationId xmlns:p14="http://schemas.microsoft.com/office/powerpoint/2010/main" val="3820007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a:t>Kontrol </a:t>
            </a:r>
            <a:r>
              <a:rPr lang="tr-TR" sz="2200" dirty="0" smtClean="0"/>
              <a:t>zorluğu</a:t>
            </a:r>
            <a:endParaRPr lang="tr-TR" sz="2200" dirty="0"/>
          </a:p>
          <a:p>
            <a:pPr algn="just"/>
            <a:r>
              <a:rPr lang="tr-TR" sz="2200" dirty="0"/>
              <a:t>Veri işleme, uygulama ve iletişim hataları</a:t>
            </a:r>
          </a:p>
          <a:p>
            <a:pPr algn="just"/>
            <a:r>
              <a:rPr lang="tr-TR" sz="2200" dirty="0"/>
              <a:t>Yönetim ve denetim yollarının potansiyel kaybı</a:t>
            </a:r>
          </a:p>
          <a:p>
            <a:pPr algn="just"/>
            <a:r>
              <a:rPr lang="tr-TR" sz="2200" dirty="0"/>
              <a:t>Üçüncü taraflara güven</a:t>
            </a:r>
          </a:p>
          <a:p>
            <a:pPr algn="just"/>
            <a:r>
              <a:rPr lang="tr-TR" sz="2200" dirty="0"/>
              <a:t>Ticaret ortağının sistemine güven</a:t>
            </a:r>
          </a:p>
          <a:p>
            <a:pPr algn="just"/>
            <a:r>
              <a:rPr lang="tr-TR" sz="2200" dirty="0" smtClean="0"/>
              <a:t>Sistemlerin </a:t>
            </a:r>
            <a:r>
              <a:rPr lang="tr-TR" sz="2200" dirty="0"/>
              <a:t>bağımlılığı</a:t>
            </a:r>
          </a:p>
          <a:p>
            <a:pPr algn="just"/>
            <a:r>
              <a:rPr lang="tr-TR" sz="2200" dirty="0"/>
              <a:t>Yetkisiz işlemler ve dolandırıcılık</a:t>
            </a:r>
          </a:p>
        </p:txBody>
      </p:sp>
      <p:sp>
        <p:nvSpPr>
          <p:cNvPr id="3" name="Unvan 2"/>
          <p:cNvSpPr>
            <a:spLocks noGrp="1"/>
          </p:cNvSpPr>
          <p:nvPr>
            <p:ph type="title"/>
          </p:nvPr>
        </p:nvSpPr>
        <p:spPr>
          <a:xfrm>
            <a:off x="177800" y="833437"/>
            <a:ext cx="7345218" cy="1140835"/>
          </a:xfrm>
        </p:spPr>
        <p:txBody>
          <a:bodyPr anchor="ctr"/>
          <a:lstStyle/>
          <a:p>
            <a:r>
              <a:rPr lang="tr-TR" dirty="0" smtClean="0"/>
              <a:t>Dezavantajlar</a:t>
            </a:r>
            <a:endParaRPr lang="tr-TR" dirty="0"/>
          </a:p>
        </p:txBody>
      </p:sp>
    </p:spTree>
    <p:extLst>
      <p:ext uri="{BB962C8B-B14F-4D97-AF65-F5344CB8AC3E}">
        <p14:creationId xmlns:p14="http://schemas.microsoft.com/office/powerpoint/2010/main" val="18939535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EDI uygulamalarının stratejik </a:t>
            </a:r>
            <a:r>
              <a:rPr lang="tr-TR" sz="2400" dirty="0" smtClean="0"/>
              <a:t>değer değerlendirilmesi</a:t>
            </a:r>
          </a:p>
          <a:p>
            <a:pPr algn="just"/>
            <a:r>
              <a:rPr lang="tr-TR" sz="2400" dirty="0" smtClean="0"/>
              <a:t>EDI </a:t>
            </a:r>
            <a:r>
              <a:rPr lang="tr-TR" sz="2400" dirty="0"/>
              <a:t>uygulamalarının avantaj ve dezavantajlarını </a:t>
            </a:r>
            <a:r>
              <a:rPr lang="tr-TR" sz="2400" dirty="0" smtClean="0"/>
              <a:t>analiz</a:t>
            </a:r>
          </a:p>
          <a:p>
            <a:pPr algn="just"/>
            <a:r>
              <a:rPr lang="tr-TR" sz="2400" dirty="0" smtClean="0"/>
              <a:t>EDI </a:t>
            </a:r>
            <a:r>
              <a:rPr lang="tr-TR" sz="2400" dirty="0"/>
              <a:t>maliyetlerini analiz </a:t>
            </a:r>
            <a:endParaRPr lang="tr-TR" sz="2400" dirty="0" smtClean="0"/>
          </a:p>
          <a:p>
            <a:pPr algn="just"/>
            <a:r>
              <a:rPr lang="tr-TR" sz="2400" dirty="0" smtClean="0"/>
              <a:t>Bir </a:t>
            </a:r>
            <a:r>
              <a:rPr lang="tr-TR" sz="2400" dirty="0"/>
              <a:t>iletişim </a:t>
            </a:r>
            <a:r>
              <a:rPr lang="tr-TR" sz="2400" dirty="0" err="1"/>
              <a:t>arayüzü</a:t>
            </a:r>
            <a:r>
              <a:rPr lang="tr-TR" sz="2400" dirty="0"/>
              <a:t> seçeneği seçme </a:t>
            </a:r>
            <a:endParaRPr lang="tr-TR" sz="2400" dirty="0" smtClean="0"/>
          </a:p>
          <a:p>
            <a:pPr algn="just"/>
            <a:r>
              <a:rPr lang="tr-TR" sz="2400" dirty="0" smtClean="0"/>
              <a:t>EDI </a:t>
            </a:r>
            <a:r>
              <a:rPr lang="tr-TR" sz="2400" dirty="0"/>
              <a:t>standartları gözden </a:t>
            </a:r>
            <a:r>
              <a:rPr lang="tr-TR" sz="2400" dirty="0" smtClean="0"/>
              <a:t>geçirme</a:t>
            </a:r>
          </a:p>
          <a:p>
            <a:pPr algn="just"/>
            <a:r>
              <a:rPr lang="tr-TR" sz="2400" dirty="0" smtClean="0"/>
              <a:t>EDI </a:t>
            </a:r>
            <a:r>
              <a:rPr lang="tr-TR" sz="2400" dirty="0"/>
              <a:t>ile uygulama</a:t>
            </a:r>
            <a:endParaRPr lang="tr-TR" sz="2200" dirty="0"/>
          </a:p>
        </p:txBody>
      </p:sp>
      <p:sp>
        <p:nvSpPr>
          <p:cNvPr id="3" name="Unvan 2"/>
          <p:cNvSpPr>
            <a:spLocks noGrp="1"/>
          </p:cNvSpPr>
          <p:nvPr>
            <p:ph type="title"/>
          </p:nvPr>
        </p:nvSpPr>
        <p:spPr>
          <a:xfrm>
            <a:off x="177800" y="833437"/>
            <a:ext cx="7345218" cy="1140835"/>
          </a:xfrm>
        </p:spPr>
        <p:txBody>
          <a:bodyPr anchor="ctr"/>
          <a:lstStyle/>
          <a:p>
            <a:r>
              <a:rPr lang="tr-TR" sz="2800" dirty="0"/>
              <a:t>Elektronik Veri </a:t>
            </a:r>
            <a:r>
              <a:rPr lang="tr-TR" sz="2800" dirty="0" smtClean="0"/>
              <a:t>Değişimi Uygulama Aşamaları</a:t>
            </a:r>
            <a:endParaRPr lang="tr-TR" sz="2800" dirty="0"/>
          </a:p>
        </p:txBody>
      </p:sp>
    </p:spTree>
    <p:extLst>
      <p:ext uri="{BB962C8B-B14F-4D97-AF65-F5344CB8AC3E}">
        <p14:creationId xmlns:p14="http://schemas.microsoft.com/office/powerpoint/2010/main" val="2683905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smtClean="0"/>
              <a:t>Satın alma</a:t>
            </a:r>
            <a:r>
              <a:rPr lang="tr-TR" sz="2200" dirty="0"/>
              <a:t>, envanter veya planlama sistemine göz </a:t>
            </a:r>
            <a:r>
              <a:rPr lang="tr-TR" sz="2200" dirty="0" smtClean="0"/>
              <a:t>atacaktır.</a:t>
            </a:r>
          </a:p>
          <a:p>
            <a:pPr algn="just"/>
            <a:r>
              <a:rPr lang="tr-TR" sz="2200" dirty="0" smtClean="0"/>
              <a:t>Alıcı</a:t>
            </a:r>
            <a:r>
              <a:rPr lang="tr-TR" sz="2200" dirty="0"/>
              <a:t>, stoktan ya da planlama sisteminden bilgilere bakacaktır.</a:t>
            </a:r>
          </a:p>
          <a:p>
            <a:pPr algn="just"/>
            <a:r>
              <a:rPr lang="tr-TR" sz="2200" dirty="0" smtClean="0"/>
              <a:t>Alıcı</a:t>
            </a:r>
            <a:r>
              <a:rPr lang="tr-TR" sz="2200" dirty="0"/>
              <a:t>, </a:t>
            </a:r>
            <a:r>
              <a:rPr lang="tr-TR" sz="2200" dirty="0" smtClean="0"/>
              <a:t>satın alma </a:t>
            </a:r>
            <a:r>
              <a:rPr lang="tr-TR" sz="2200" dirty="0"/>
              <a:t>yapabilmek için ekrana </a:t>
            </a:r>
            <a:r>
              <a:rPr lang="tr-TR" sz="2200" dirty="0" smtClean="0"/>
              <a:t>veri </a:t>
            </a:r>
            <a:r>
              <a:rPr lang="tr-TR" sz="2200" dirty="0"/>
              <a:t>girecektir.</a:t>
            </a:r>
          </a:p>
          <a:p>
            <a:pPr algn="just"/>
            <a:r>
              <a:rPr lang="tr-TR" sz="2200" dirty="0" smtClean="0"/>
              <a:t>Alıcı</a:t>
            </a:r>
            <a:r>
              <a:rPr lang="tr-TR" sz="2200" dirty="0"/>
              <a:t>, siparişin belli bir yapı içinde çıktısını bekleyecektir.</a:t>
            </a:r>
          </a:p>
          <a:p>
            <a:pPr algn="just"/>
            <a:r>
              <a:rPr lang="tr-TR" sz="2200" dirty="0" smtClean="0"/>
              <a:t>Sipariş </a:t>
            </a:r>
            <a:r>
              <a:rPr lang="tr-TR" sz="2200" dirty="0"/>
              <a:t>çıktısı alındıktan sonra, alıcı, tedarikçiye bu çıktıyı postalayacaktır.</a:t>
            </a:r>
          </a:p>
          <a:p>
            <a:pPr algn="just"/>
            <a:r>
              <a:rPr lang="tr-TR" sz="2200" dirty="0" smtClean="0"/>
              <a:t>Tedarikçi </a:t>
            </a:r>
            <a:r>
              <a:rPr lang="tr-TR" sz="2200" dirty="0"/>
              <a:t>ürün </a:t>
            </a:r>
            <a:r>
              <a:rPr lang="tr-TR" sz="2200" dirty="0" smtClean="0"/>
              <a:t>e-postasını alacak </a:t>
            </a:r>
            <a:r>
              <a:rPr lang="tr-TR" sz="2200" dirty="0"/>
              <a:t>ve kendi sipariş giriş sistemine </a:t>
            </a:r>
            <a:r>
              <a:rPr lang="tr-TR" sz="2200" dirty="0" smtClean="0"/>
              <a:t>gönderecektir.</a:t>
            </a:r>
          </a:p>
          <a:p>
            <a:pPr algn="just"/>
            <a:r>
              <a:rPr lang="tr-TR" sz="2200" dirty="0" smtClean="0"/>
              <a:t>Alıcı</a:t>
            </a:r>
            <a:r>
              <a:rPr lang="tr-TR" sz="2200" dirty="0"/>
              <a:t>, tedarikçiyi belli aralıklarla siparişin alınıp sürecin başlatılıp başlatılmadığını öğrenmek için arayacaktır</a:t>
            </a:r>
            <a:r>
              <a:rPr lang="tr-TR" sz="2200" dirty="0" smtClean="0"/>
              <a:t>.</a:t>
            </a:r>
            <a:endParaRPr lang="tr-TR" sz="2200" dirty="0"/>
          </a:p>
        </p:txBody>
      </p:sp>
      <p:sp>
        <p:nvSpPr>
          <p:cNvPr id="3" name="Unvan 2"/>
          <p:cNvSpPr>
            <a:spLocks noGrp="1"/>
          </p:cNvSpPr>
          <p:nvPr>
            <p:ph type="title"/>
          </p:nvPr>
        </p:nvSpPr>
        <p:spPr>
          <a:xfrm>
            <a:off x="177800" y="833437"/>
            <a:ext cx="7345218" cy="1140835"/>
          </a:xfrm>
        </p:spPr>
        <p:txBody>
          <a:bodyPr anchor="ctr"/>
          <a:lstStyle/>
          <a:p>
            <a:r>
              <a:rPr lang="tr-TR" sz="2800" dirty="0" smtClean="0"/>
              <a:t>Elektronik Veri Değişimi Uygulaması</a:t>
            </a:r>
            <a:endParaRPr lang="tr-TR" sz="2800" dirty="0"/>
          </a:p>
        </p:txBody>
      </p:sp>
    </p:spTree>
    <p:extLst>
      <p:ext uri="{BB962C8B-B14F-4D97-AF65-F5344CB8AC3E}">
        <p14:creationId xmlns:p14="http://schemas.microsoft.com/office/powerpoint/2010/main" val="23082437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Satıcı ve alıcı için gerekli olan işlem süresi eklendikten sonra birkaç gün de postada beklenir. Bu </a:t>
            </a:r>
            <a:r>
              <a:rPr lang="tr-TR" sz="2400" dirty="0" smtClean="0"/>
              <a:t>süreç</a:t>
            </a:r>
            <a:r>
              <a:rPr lang="tr-TR" sz="2400" dirty="0"/>
              <a:t>, normalde 3 ila 5 gün arasında değişir </a:t>
            </a:r>
            <a:r>
              <a:rPr lang="tr-TR" sz="2400" dirty="0" smtClean="0"/>
              <a:t>ki, </a:t>
            </a:r>
            <a:r>
              <a:rPr lang="tr-TR" sz="2400" dirty="0"/>
              <a:t>bu durum siparişi yollayan ve kabul edenin her noktada hızlı çalışması ve bilgi aktarıcının hatasız olarak çalışması ile sağlanabilir. </a:t>
            </a:r>
          </a:p>
        </p:txBody>
      </p:sp>
      <p:sp>
        <p:nvSpPr>
          <p:cNvPr id="3" name="Unvan 2"/>
          <p:cNvSpPr>
            <a:spLocks noGrp="1"/>
          </p:cNvSpPr>
          <p:nvPr>
            <p:ph type="title"/>
          </p:nvPr>
        </p:nvSpPr>
        <p:spPr>
          <a:xfrm>
            <a:off x="177800" y="833437"/>
            <a:ext cx="7345218" cy="1140835"/>
          </a:xfrm>
        </p:spPr>
        <p:txBody>
          <a:bodyPr anchor="ctr"/>
          <a:lstStyle/>
          <a:p>
            <a:r>
              <a:rPr lang="tr-TR" sz="2800" dirty="0" smtClean="0"/>
              <a:t>Elektronik Veri Değişimi Uygulaması</a:t>
            </a:r>
            <a:endParaRPr lang="tr-TR" sz="2800" dirty="0"/>
          </a:p>
        </p:txBody>
      </p:sp>
    </p:spTree>
    <p:extLst>
      <p:ext uri="{BB962C8B-B14F-4D97-AF65-F5344CB8AC3E}">
        <p14:creationId xmlns:p14="http://schemas.microsoft.com/office/powerpoint/2010/main" val="1800893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smtClean="0"/>
              <a:t>Şimdi </a:t>
            </a:r>
            <a:r>
              <a:rPr lang="tr-TR" sz="2200" dirty="0"/>
              <a:t>aynı </a:t>
            </a:r>
            <a:r>
              <a:rPr lang="tr-TR" sz="2200" dirty="0" smtClean="0"/>
              <a:t>dokümanın </a:t>
            </a:r>
            <a:r>
              <a:rPr lang="tr-TR" sz="2200" dirty="0"/>
              <a:t>elektronik siparişle EDI </a:t>
            </a:r>
            <a:r>
              <a:rPr lang="tr-TR" sz="2200" dirty="0" smtClean="0"/>
              <a:t>kullanarak </a:t>
            </a:r>
            <a:r>
              <a:rPr lang="tr-TR" sz="2200" dirty="0"/>
              <a:t>değişimine </a:t>
            </a:r>
            <a:r>
              <a:rPr lang="tr-TR" sz="2200" dirty="0" smtClean="0"/>
              <a:t>bakalım</a:t>
            </a:r>
            <a:r>
              <a:rPr lang="tr-TR" sz="2200" dirty="0"/>
              <a:t>:</a:t>
            </a:r>
            <a:endParaRPr lang="tr-TR" sz="2200" dirty="0" smtClean="0"/>
          </a:p>
          <a:p>
            <a:pPr algn="just"/>
            <a:endParaRPr lang="tr-TR" sz="2200" dirty="0"/>
          </a:p>
          <a:p>
            <a:pPr lvl="1" algn="just"/>
            <a:r>
              <a:rPr lang="tr-TR" sz="2000" dirty="0" smtClean="0"/>
              <a:t>Satın alma</a:t>
            </a:r>
            <a:r>
              <a:rPr lang="tr-TR" sz="2000" dirty="0"/>
              <a:t>, </a:t>
            </a:r>
            <a:r>
              <a:rPr lang="tr-TR" sz="2000" dirty="0" smtClean="0"/>
              <a:t>veri </a:t>
            </a:r>
            <a:r>
              <a:rPr lang="tr-TR" sz="2000" dirty="0"/>
              <a:t>ve </a:t>
            </a:r>
            <a:r>
              <a:rPr lang="tr-TR" sz="2000" dirty="0" smtClean="0"/>
              <a:t>siparişe </a:t>
            </a:r>
            <a:r>
              <a:rPr lang="tr-TR" sz="2000" dirty="0" smtClean="0"/>
              <a:t>göz atar </a:t>
            </a:r>
            <a:r>
              <a:rPr lang="tr-TR" sz="2000" dirty="0"/>
              <a:t>ama çıktıya gerek yoktur.</a:t>
            </a:r>
          </a:p>
          <a:p>
            <a:pPr lvl="1" algn="just"/>
            <a:r>
              <a:rPr lang="tr-TR" sz="2000" dirty="0" smtClean="0"/>
              <a:t>EDI </a:t>
            </a:r>
            <a:r>
              <a:rPr lang="tr-TR" sz="2000" dirty="0" smtClean="0"/>
              <a:t>yazılımı, </a:t>
            </a:r>
            <a:r>
              <a:rPr lang="tr-TR" sz="2000" dirty="0"/>
              <a:t>siparişin elektronik versiyonunu </a:t>
            </a:r>
            <a:r>
              <a:rPr lang="tr-TR" sz="2000" dirty="0" smtClean="0"/>
              <a:t>oluşturur </a:t>
            </a:r>
            <a:r>
              <a:rPr lang="tr-TR" sz="2000" dirty="0"/>
              <a:t>ve otomatik olarak tedarikçiye dakikalar içinde ulaştırır.</a:t>
            </a:r>
          </a:p>
          <a:p>
            <a:pPr lvl="1" algn="just"/>
            <a:r>
              <a:rPr lang="tr-TR" sz="2000" dirty="0" smtClean="0"/>
              <a:t>Tedarikçi </a:t>
            </a:r>
            <a:r>
              <a:rPr lang="tr-TR" sz="2000" dirty="0"/>
              <a:t>sisteme gelen siparişleri takip eder ve alındı bilgisi sistemde anında güncellenir.</a:t>
            </a:r>
          </a:p>
          <a:p>
            <a:pPr algn="just"/>
            <a:endParaRPr lang="tr-TR" sz="2200" dirty="0" smtClean="0"/>
          </a:p>
          <a:p>
            <a:pPr algn="just"/>
            <a:r>
              <a:rPr lang="tr-TR" sz="2200" dirty="0" smtClean="0"/>
              <a:t>Kağıt </a:t>
            </a:r>
            <a:r>
              <a:rPr lang="tr-TR" sz="2200" dirty="0"/>
              <a:t>ve posta sistemi ile 5 gün zaman alan iş 1 saatten az sürede </a:t>
            </a:r>
            <a:r>
              <a:rPr lang="tr-TR" sz="2200" dirty="0" smtClean="0"/>
              <a:t>yapılır.</a:t>
            </a:r>
            <a:endParaRPr lang="tr-TR" sz="2200" dirty="0"/>
          </a:p>
        </p:txBody>
      </p:sp>
      <p:sp>
        <p:nvSpPr>
          <p:cNvPr id="3" name="Unvan 2"/>
          <p:cNvSpPr>
            <a:spLocks noGrp="1"/>
          </p:cNvSpPr>
          <p:nvPr>
            <p:ph type="title"/>
          </p:nvPr>
        </p:nvSpPr>
        <p:spPr>
          <a:xfrm>
            <a:off x="177800" y="833437"/>
            <a:ext cx="7345218" cy="1140835"/>
          </a:xfrm>
        </p:spPr>
        <p:txBody>
          <a:bodyPr anchor="ctr"/>
          <a:lstStyle/>
          <a:p>
            <a:r>
              <a:rPr lang="tr-TR" sz="2800" dirty="0" smtClean="0"/>
              <a:t>Elektronik Veri Değişimi Uygulaması</a:t>
            </a:r>
            <a:endParaRPr lang="tr-TR" sz="2800" dirty="0"/>
          </a:p>
        </p:txBody>
      </p:sp>
    </p:spTree>
    <p:extLst>
      <p:ext uri="{BB962C8B-B14F-4D97-AF65-F5344CB8AC3E}">
        <p14:creationId xmlns:p14="http://schemas.microsoft.com/office/powerpoint/2010/main" val="23455887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smtClean="0"/>
              <a:t>Noktadan noktaya bağlantılar</a:t>
            </a:r>
          </a:p>
          <a:p>
            <a:pPr algn="just"/>
            <a:endParaRPr lang="tr-TR" sz="2200" dirty="0" smtClean="0"/>
          </a:p>
          <a:p>
            <a:pPr algn="just"/>
            <a:r>
              <a:rPr lang="tr-TR" sz="2200" dirty="0" smtClean="0"/>
              <a:t>VAN</a:t>
            </a:r>
          </a:p>
          <a:p>
            <a:pPr algn="just"/>
            <a:endParaRPr lang="tr-TR" sz="2200" dirty="0" smtClean="0"/>
          </a:p>
          <a:p>
            <a:pPr algn="just"/>
            <a:r>
              <a:rPr lang="tr-TR" sz="2200" dirty="0" smtClean="0"/>
              <a:t>Özel Ağlar</a:t>
            </a:r>
          </a:p>
          <a:p>
            <a:pPr algn="just"/>
            <a:endParaRPr lang="tr-TR" sz="2200" dirty="0" smtClean="0"/>
          </a:p>
          <a:p>
            <a:pPr algn="just"/>
            <a:r>
              <a:rPr lang="tr-TR" sz="2200" dirty="0" smtClean="0"/>
              <a:t>İnternet tabanlı EDI</a:t>
            </a:r>
            <a:endParaRPr lang="tr-TR" sz="2200" dirty="0"/>
          </a:p>
        </p:txBody>
      </p:sp>
      <p:sp>
        <p:nvSpPr>
          <p:cNvPr id="3" name="Unvan 2"/>
          <p:cNvSpPr>
            <a:spLocks noGrp="1"/>
          </p:cNvSpPr>
          <p:nvPr>
            <p:ph type="title"/>
          </p:nvPr>
        </p:nvSpPr>
        <p:spPr>
          <a:xfrm>
            <a:off x="177800" y="833437"/>
            <a:ext cx="7345218" cy="1140835"/>
          </a:xfrm>
        </p:spPr>
        <p:txBody>
          <a:bodyPr anchor="ctr"/>
          <a:lstStyle/>
          <a:p>
            <a:r>
              <a:rPr lang="tr-TR" dirty="0" smtClean="0"/>
              <a:t>İletişim </a:t>
            </a:r>
            <a:r>
              <a:rPr lang="tr-TR" dirty="0" err="1" smtClean="0"/>
              <a:t>Arayüz</a:t>
            </a:r>
            <a:r>
              <a:rPr lang="tr-TR" dirty="0" smtClean="0"/>
              <a:t> Seçimi</a:t>
            </a:r>
            <a:endParaRPr lang="tr-TR" dirty="0"/>
          </a:p>
        </p:txBody>
      </p:sp>
    </p:spTree>
    <p:extLst>
      <p:ext uri="{BB962C8B-B14F-4D97-AF65-F5344CB8AC3E}">
        <p14:creationId xmlns:p14="http://schemas.microsoft.com/office/powerpoint/2010/main" val="26839058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smtClean="0"/>
              <a:t>Elektronik </a:t>
            </a:r>
            <a:r>
              <a:rPr lang="tr-TR" sz="2200" dirty="0"/>
              <a:t>Veri Değişimi kapsamındaki </a:t>
            </a:r>
            <a:r>
              <a:rPr lang="tr-TR" sz="2200" dirty="0" smtClean="0"/>
              <a:t>mesajlar, </a:t>
            </a:r>
            <a:r>
              <a:rPr lang="tr-TR" sz="2200" dirty="0" smtClean="0"/>
              <a:t>Birleşmiş Milletler </a:t>
            </a:r>
            <a:r>
              <a:rPr lang="tr-TR" sz="2200" dirty="0"/>
              <a:t>tarafından belirlenen UN/EDIFACT standartları kullanılarak </a:t>
            </a:r>
            <a:r>
              <a:rPr lang="tr-TR" sz="2200" dirty="0" smtClean="0"/>
              <a:t>gönderilmektedir. </a:t>
            </a:r>
          </a:p>
          <a:p>
            <a:pPr algn="just"/>
            <a:endParaRPr lang="tr-TR" sz="2200" dirty="0" smtClean="0"/>
          </a:p>
          <a:p>
            <a:pPr algn="just"/>
            <a:r>
              <a:rPr lang="tr-TR" sz="2200" dirty="0" smtClean="0"/>
              <a:t>Bu </a:t>
            </a:r>
            <a:r>
              <a:rPr lang="tr-TR" sz="2200" dirty="0"/>
              <a:t>standart </a:t>
            </a:r>
            <a:r>
              <a:rPr lang="tr-TR" sz="2200" dirty="0" smtClean="0"/>
              <a:t>kapsamında, </a:t>
            </a:r>
            <a:r>
              <a:rPr lang="tr-TR" sz="2200" dirty="0"/>
              <a:t>çeşitli kuruluşlar tarafından kullanılmak üzere mesajlar </a:t>
            </a:r>
            <a:r>
              <a:rPr lang="tr-TR" sz="2200" dirty="0" smtClean="0"/>
              <a:t>yayınlanmaktadır. </a:t>
            </a:r>
          </a:p>
        </p:txBody>
      </p:sp>
      <p:sp>
        <p:nvSpPr>
          <p:cNvPr id="3" name="Unvan 2"/>
          <p:cNvSpPr>
            <a:spLocks noGrp="1"/>
          </p:cNvSpPr>
          <p:nvPr>
            <p:ph type="title"/>
          </p:nvPr>
        </p:nvSpPr>
        <p:spPr>
          <a:xfrm>
            <a:off x="177800" y="833437"/>
            <a:ext cx="7345218" cy="1140835"/>
          </a:xfrm>
        </p:spPr>
        <p:txBody>
          <a:bodyPr anchor="ctr"/>
          <a:lstStyle/>
          <a:p>
            <a:r>
              <a:rPr lang="tr-TR" dirty="0" smtClean="0"/>
              <a:t>Standartlar</a:t>
            </a:r>
            <a:endParaRPr lang="tr-TR" dirty="0"/>
          </a:p>
        </p:txBody>
      </p:sp>
    </p:spTree>
    <p:extLst>
      <p:ext uri="{BB962C8B-B14F-4D97-AF65-F5344CB8AC3E}">
        <p14:creationId xmlns:p14="http://schemas.microsoft.com/office/powerpoint/2010/main" val="26839058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normAutofit lnSpcReduction="10000"/>
          </a:bodyPr>
          <a:lstStyle/>
          <a:p>
            <a:pPr algn="just"/>
            <a:r>
              <a:rPr lang="tr-TR" sz="2400" dirty="0"/>
              <a:t>Kuruluşlar veri alışverişlerinde bu standartları kullanan yazılımlar ile kendi verilerini standart mesajlara dönüştürerek, çeşitli iletişim ortamlarından veri transferlerini yapmaktadır. </a:t>
            </a:r>
            <a:endParaRPr lang="tr-TR" sz="2400" dirty="0" smtClean="0"/>
          </a:p>
          <a:p>
            <a:pPr algn="just"/>
            <a:endParaRPr lang="tr-TR" sz="2400" dirty="0"/>
          </a:p>
          <a:p>
            <a:pPr algn="just"/>
            <a:r>
              <a:rPr lang="tr-TR" sz="2400" dirty="0" smtClean="0"/>
              <a:t>Bu </a:t>
            </a:r>
            <a:r>
              <a:rPr lang="tr-TR" sz="2400" dirty="0"/>
              <a:t>transferlerde kullanılan iletişim </a:t>
            </a:r>
            <a:r>
              <a:rPr lang="tr-TR" sz="2400" dirty="0" smtClean="0"/>
              <a:t>protokolleri, </a:t>
            </a:r>
            <a:r>
              <a:rPr lang="tr-TR" sz="2400" dirty="0"/>
              <a:t>ISO (Uluslararası Standartlar Örgütü) tarafından onaylanan ve tanınan X25</a:t>
            </a:r>
            <a:r>
              <a:rPr lang="tr-TR" sz="2400" dirty="0" smtClean="0"/>
              <a:t>, X400 </a:t>
            </a:r>
            <a:r>
              <a:rPr lang="tr-TR" sz="2400" dirty="0"/>
              <a:t>gibi protokollerdir</a:t>
            </a:r>
            <a:r>
              <a:rPr lang="tr-TR" sz="2400" dirty="0" smtClean="0"/>
              <a:t>.</a:t>
            </a:r>
          </a:p>
          <a:p>
            <a:pPr algn="just"/>
            <a:endParaRPr lang="tr-TR" sz="2400" dirty="0"/>
          </a:p>
          <a:p>
            <a:pPr algn="just"/>
            <a:r>
              <a:rPr lang="tr-TR" sz="2400" dirty="0" smtClean="0"/>
              <a:t>Fiziksel </a:t>
            </a:r>
            <a:r>
              <a:rPr lang="tr-TR" sz="2400" dirty="0"/>
              <a:t>bağlantılarda ise kiralık hatlar</a:t>
            </a:r>
            <a:r>
              <a:rPr lang="tr-TR" sz="2400" dirty="0" smtClean="0"/>
              <a:t>, TURPAK </a:t>
            </a:r>
            <a:r>
              <a:rPr lang="tr-TR" sz="2400" dirty="0"/>
              <a:t>veya Dial-Up bağlantılar tercih edilmektedir</a:t>
            </a:r>
            <a:r>
              <a:rPr lang="tr-TR" sz="2400" dirty="0" smtClean="0"/>
              <a:t>.</a:t>
            </a:r>
            <a:endParaRPr lang="tr-TR" sz="2400" dirty="0"/>
          </a:p>
        </p:txBody>
      </p:sp>
      <p:sp>
        <p:nvSpPr>
          <p:cNvPr id="3" name="Unvan 2"/>
          <p:cNvSpPr>
            <a:spLocks noGrp="1"/>
          </p:cNvSpPr>
          <p:nvPr>
            <p:ph type="title"/>
          </p:nvPr>
        </p:nvSpPr>
        <p:spPr>
          <a:xfrm>
            <a:off x="177800" y="833437"/>
            <a:ext cx="7345218" cy="1140835"/>
          </a:xfrm>
        </p:spPr>
        <p:txBody>
          <a:bodyPr anchor="ctr"/>
          <a:lstStyle/>
          <a:p>
            <a:r>
              <a:rPr lang="tr-TR" dirty="0" smtClean="0"/>
              <a:t>Standartlar</a:t>
            </a:r>
            <a:endParaRPr lang="tr-TR" dirty="0"/>
          </a:p>
        </p:txBody>
      </p:sp>
    </p:spTree>
    <p:extLst>
      <p:ext uri="{BB962C8B-B14F-4D97-AF65-F5344CB8AC3E}">
        <p14:creationId xmlns:p14="http://schemas.microsoft.com/office/powerpoint/2010/main" val="2683905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smtClean="0"/>
              <a:t>Elektronik Veri Değişimi </a:t>
            </a:r>
            <a:r>
              <a:rPr lang="tr-TR" sz="2400" dirty="0"/>
              <a:t>(Electronic Data </a:t>
            </a:r>
            <a:r>
              <a:rPr lang="tr-TR" sz="2400" dirty="0" smtClean="0"/>
              <a:t>Interchange - EDI), </a:t>
            </a:r>
            <a:r>
              <a:rPr lang="tr-TR" sz="2400" dirty="0"/>
              <a:t>tedarik zinciri içerisindeki tüm </a:t>
            </a:r>
            <a:r>
              <a:rPr lang="tr-TR" sz="2400" dirty="0" smtClean="0"/>
              <a:t>işletmeler arasında mevcut </a:t>
            </a:r>
            <a:r>
              <a:rPr lang="tr-TR" sz="2400" dirty="0"/>
              <a:t>ticari </a:t>
            </a:r>
            <a:r>
              <a:rPr lang="tr-TR" sz="2400" dirty="0" smtClean="0"/>
              <a:t>belgelerin (sipariş</a:t>
            </a:r>
            <a:r>
              <a:rPr lang="tr-TR" sz="2400" dirty="0"/>
              <a:t>, fatura, irsaliye, vb.) uluslararası standartlar kullanılarak ve </a:t>
            </a:r>
            <a:r>
              <a:rPr lang="tr-TR" sz="2400" dirty="0" smtClean="0"/>
              <a:t>işletme </a:t>
            </a:r>
            <a:r>
              <a:rPr lang="tr-TR" sz="2400" dirty="0"/>
              <a:t>içi </a:t>
            </a:r>
            <a:r>
              <a:rPr lang="tr-TR" sz="2400" dirty="0" smtClean="0"/>
              <a:t>uygulamalarla bütünleştirilerek </a:t>
            </a:r>
            <a:r>
              <a:rPr lang="tr-TR" sz="2400" dirty="0"/>
              <a:t>elektronik ortamda </a:t>
            </a:r>
            <a:r>
              <a:rPr lang="tr-TR" sz="2400" dirty="0" smtClean="0"/>
              <a:t>değişiminin gerçekleştirilmesidir</a:t>
            </a:r>
            <a:r>
              <a:rPr lang="tr-TR" sz="2400" dirty="0" smtClean="0"/>
              <a:t>.</a:t>
            </a:r>
          </a:p>
        </p:txBody>
      </p:sp>
      <p:sp>
        <p:nvSpPr>
          <p:cNvPr id="3" name="Unvan 2"/>
          <p:cNvSpPr>
            <a:spLocks noGrp="1"/>
          </p:cNvSpPr>
          <p:nvPr>
            <p:ph type="title"/>
          </p:nvPr>
        </p:nvSpPr>
        <p:spPr>
          <a:xfrm>
            <a:off x="177800" y="833437"/>
            <a:ext cx="7345218" cy="1140835"/>
          </a:xfrm>
        </p:spPr>
        <p:txBody>
          <a:bodyPr anchor="ctr"/>
          <a:lstStyle/>
          <a:p>
            <a:r>
              <a:rPr lang="tr-TR" dirty="0" smtClean="0"/>
              <a:t>Elektronik Veri Değişimi</a:t>
            </a:r>
            <a:endParaRPr lang="tr-TR" dirty="0"/>
          </a:p>
        </p:txBody>
      </p:sp>
    </p:spTree>
    <p:extLst>
      <p:ext uri="{BB962C8B-B14F-4D97-AF65-F5344CB8AC3E}">
        <p14:creationId xmlns:p14="http://schemas.microsoft.com/office/powerpoint/2010/main" val="36451879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Ticaret alanında; endüstri, üretim, finans, bankacılık, </a:t>
            </a:r>
            <a:r>
              <a:rPr lang="tr-TR" sz="2400" dirty="0" smtClean="0"/>
              <a:t>sigortacılık</a:t>
            </a:r>
            <a:endParaRPr lang="tr-TR" sz="2400" dirty="0"/>
          </a:p>
          <a:p>
            <a:pPr algn="just"/>
            <a:endParaRPr lang="tr-TR" sz="2400" dirty="0" smtClean="0"/>
          </a:p>
          <a:p>
            <a:pPr algn="just"/>
            <a:r>
              <a:rPr lang="tr-TR" sz="2400" dirty="0" smtClean="0"/>
              <a:t>Ulaştırma </a:t>
            </a:r>
            <a:r>
              <a:rPr lang="tr-TR" sz="2400" dirty="0"/>
              <a:t>alanında; kara, demir, hava, denizyolu, dağıtım, yer hizmetleri ve </a:t>
            </a:r>
            <a:r>
              <a:rPr lang="tr-TR" sz="2400" dirty="0" smtClean="0"/>
              <a:t>depolama</a:t>
            </a:r>
          </a:p>
          <a:p>
            <a:pPr algn="just"/>
            <a:endParaRPr lang="tr-TR" sz="2400" dirty="0"/>
          </a:p>
          <a:p>
            <a:pPr algn="just"/>
            <a:r>
              <a:rPr lang="tr-TR" sz="2400" dirty="0"/>
              <a:t>Kamu sektöründe; gümrük, uluslararası ve ulusal ticaret, </a:t>
            </a:r>
            <a:r>
              <a:rPr lang="tr-TR" sz="2400" dirty="0" smtClean="0"/>
              <a:t>istatistik</a:t>
            </a:r>
            <a:endParaRPr lang="tr-TR" sz="2400" dirty="0"/>
          </a:p>
        </p:txBody>
      </p:sp>
      <p:sp>
        <p:nvSpPr>
          <p:cNvPr id="3" name="Unvan 2"/>
          <p:cNvSpPr>
            <a:spLocks noGrp="1"/>
          </p:cNvSpPr>
          <p:nvPr>
            <p:ph type="title"/>
          </p:nvPr>
        </p:nvSpPr>
        <p:spPr>
          <a:xfrm>
            <a:off x="177800" y="833437"/>
            <a:ext cx="7345218" cy="1140835"/>
          </a:xfrm>
        </p:spPr>
        <p:txBody>
          <a:bodyPr anchor="ctr"/>
          <a:lstStyle/>
          <a:p>
            <a:r>
              <a:rPr lang="tr-TR" dirty="0" smtClean="0"/>
              <a:t>Kullanım Alanları</a:t>
            </a:r>
            <a:endParaRPr lang="tr-TR" dirty="0"/>
          </a:p>
        </p:txBody>
      </p:sp>
    </p:spTree>
    <p:extLst>
      <p:ext uri="{BB962C8B-B14F-4D97-AF65-F5344CB8AC3E}">
        <p14:creationId xmlns:p14="http://schemas.microsoft.com/office/powerpoint/2010/main" val="26839058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Tedarik zinciri, ürün veya hizmetlerin ürün yaşam döngü süreçlerini kapsayan ve hammaddeden yola çıkıp son müşterinin eline ulaşana kadar geçen operasyonların, bilgi akışının, fiziksel dağıtımının ve alışverişin bütününü içeren bir sistemdir.</a:t>
            </a:r>
          </a:p>
        </p:txBody>
      </p:sp>
      <p:sp>
        <p:nvSpPr>
          <p:cNvPr id="3" name="Unvan 2"/>
          <p:cNvSpPr>
            <a:spLocks noGrp="1"/>
          </p:cNvSpPr>
          <p:nvPr>
            <p:ph type="title"/>
          </p:nvPr>
        </p:nvSpPr>
        <p:spPr>
          <a:xfrm>
            <a:off x="177800" y="833437"/>
            <a:ext cx="7345218" cy="1140835"/>
          </a:xfrm>
        </p:spPr>
        <p:txBody>
          <a:bodyPr anchor="ctr"/>
          <a:lstStyle/>
          <a:p>
            <a:r>
              <a:rPr lang="tr-TR" dirty="0" smtClean="0"/>
              <a:t>Tedarik Zinciri Nedir?</a:t>
            </a:r>
            <a:endParaRPr lang="tr-TR" dirty="0"/>
          </a:p>
        </p:txBody>
      </p:sp>
    </p:spTree>
    <p:extLst>
      <p:ext uri="{BB962C8B-B14F-4D97-AF65-F5344CB8AC3E}">
        <p14:creationId xmlns:p14="http://schemas.microsoft.com/office/powerpoint/2010/main" val="26839058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a:t>Mal ve hizmetlerin tedarik aşamasından, üretimine ve nihai tüketiciye ulaşmasına kadar birbirini izleyen tüm halkaları kapsar. İş süreçleri açısından bakıldığında, tedarik zinciri; satış süreci, üretim, envanter yönetimi, malzeme temini, dağıtım, tedarik, satış tahmini ve müşteri hizmetleri gibi pek çok alanı içine almaktadır.</a:t>
            </a:r>
          </a:p>
          <a:p>
            <a:pPr algn="just"/>
            <a:endParaRPr lang="tr-TR" sz="2200" dirty="0"/>
          </a:p>
          <a:p>
            <a:pPr algn="just"/>
            <a:r>
              <a:rPr lang="tr-TR" sz="2200" dirty="0"/>
              <a:t>Bir ürünün ilk maddesinden başlayarak, tüketiciye ulaşması ve geri dönüşümünü de içeren tüm süreçlerde yer alan tedarikçi, üretici, distribütör, perakendeci ve lojistikçilerden oluşan bir bütündür.</a:t>
            </a:r>
          </a:p>
        </p:txBody>
      </p:sp>
      <p:sp>
        <p:nvSpPr>
          <p:cNvPr id="3" name="Unvan 2"/>
          <p:cNvSpPr>
            <a:spLocks noGrp="1"/>
          </p:cNvSpPr>
          <p:nvPr>
            <p:ph type="title"/>
          </p:nvPr>
        </p:nvSpPr>
        <p:spPr>
          <a:xfrm>
            <a:off x="177800" y="833437"/>
            <a:ext cx="7345218" cy="1140835"/>
          </a:xfrm>
        </p:spPr>
        <p:txBody>
          <a:bodyPr anchor="ctr"/>
          <a:lstStyle/>
          <a:p>
            <a:r>
              <a:rPr lang="tr-TR" dirty="0" smtClean="0"/>
              <a:t>Tedarik Zinciri Nedir?</a:t>
            </a:r>
            <a:endParaRPr lang="tr-TR" dirty="0"/>
          </a:p>
        </p:txBody>
      </p:sp>
    </p:spTree>
    <p:extLst>
      <p:ext uri="{BB962C8B-B14F-4D97-AF65-F5344CB8AC3E}">
        <p14:creationId xmlns:p14="http://schemas.microsoft.com/office/powerpoint/2010/main" val="2333493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endParaRPr lang="tr-TR" sz="2200" dirty="0"/>
          </a:p>
        </p:txBody>
      </p:sp>
      <p:sp>
        <p:nvSpPr>
          <p:cNvPr id="3" name="Unvan 2"/>
          <p:cNvSpPr>
            <a:spLocks noGrp="1"/>
          </p:cNvSpPr>
          <p:nvPr>
            <p:ph type="title"/>
          </p:nvPr>
        </p:nvSpPr>
        <p:spPr>
          <a:xfrm>
            <a:off x="177800" y="833437"/>
            <a:ext cx="7345218" cy="1140835"/>
          </a:xfrm>
        </p:spPr>
        <p:txBody>
          <a:bodyPr anchor="ctr"/>
          <a:lstStyle/>
          <a:p>
            <a:r>
              <a:rPr lang="tr-TR" dirty="0" smtClean="0"/>
              <a:t>Tedarik Zinciri</a:t>
            </a: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7892"/>
            <a:ext cx="9143999" cy="4720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39058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Tedarik Zinciri </a:t>
            </a:r>
            <a:r>
              <a:rPr lang="tr-TR" sz="2400" dirty="0" smtClean="0"/>
              <a:t>Yönetimi, </a:t>
            </a:r>
            <a:r>
              <a:rPr lang="tr-TR" sz="2400" dirty="0" smtClean="0"/>
              <a:t>müşteriye</a:t>
            </a:r>
            <a:r>
              <a:rPr lang="tr-TR" sz="2400" dirty="0"/>
              <a:t>, doğru ürünün, doğru zamanda, doğru yerde, doğru fiyata tüm tedarik zinciri için mümkün olan en düşük maliyetle ulaşmasını sağlayan malzeme, bilgi ve para akışının entegre yönetimidir. </a:t>
            </a:r>
            <a:endParaRPr lang="tr-TR" sz="2400" dirty="0" smtClean="0"/>
          </a:p>
          <a:p>
            <a:pPr algn="just"/>
            <a:endParaRPr lang="tr-TR" sz="2400" dirty="0"/>
          </a:p>
          <a:p>
            <a:pPr algn="just"/>
            <a:r>
              <a:rPr lang="tr-TR" sz="2400" dirty="0" smtClean="0"/>
              <a:t>Bir başka </a:t>
            </a:r>
            <a:r>
              <a:rPr lang="tr-TR" sz="2400" dirty="0" smtClean="0"/>
              <a:t>deyişle, </a:t>
            </a:r>
            <a:r>
              <a:rPr lang="tr-TR" sz="2400" dirty="0" smtClean="0"/>
              <a:t>zincir </a:t>
            </a:r>
            <a:r>
              <a:rPr lang="tr-TR" sz="2400" dirty="0"/>
              <a:t>içinde yer alan temel iş süreçlerinin entegrasyonunu sağlayarak müşteri memnuniyetini artıracak stratejilerin ve iş modellerinin oluşturulmasıdır.</a:t>
            </a:r>
          </a:p>
        </p:txBody>
      </p:sp>
      <p:sp>
        <p:nvSpPr>
          <p:cNvPr id="3" name="Unvan 2"/>
          <p:cNvSpPr>
            <a:spLocks noGrp="1"/>
          </p:cNvSpPr>
          <p:nvPr>
            <p:ph type="title"/>
          </p:nvPr>
        </p:nvSpPr>
        <p:spPr>
          <a:xfrm>
            <a:off x="177800" y="833437"/>
            <a:ext cx="7345218" cy="1140835"/>
          </a:xfrm>
        </p:spPr>
        <p:txBody>
          <a:bodyPr anchor="ctr"/>
          <a:lstStyle/>
          <a:p>
            <a:r>
              <a:rPr lang="tr-TR" dirty="0" smtClean="0"/>
              <a:t>Tedarik Zinciri Yönetimi</a:t>
            </a:r>
            <a:endParaRPr lang="tr-TR" dirty="0"/>
          </a:p>
        </p:txBody>
      </p:sp>
    </p:spTree>
    <p:extLst>
      <p:ext uri="{BB962C8B-B14F-4D97-AF65-F5344CB8AC3E}">
        <p14:creationId xmlns:p14="http://schemas.microsoft.com/office/powerpoint/2010/main" val="26839058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Malzeme </a:t>
            </a:r>
            <a:r>
              <a:rPr lang="tr-TR" sz="2400" dirty="0" smtClean="0"/>
              <a:t>temini</a:t>
            </a:r>
          </a:p>
          <a:p>
            <a:pPr algn="just"/>
            <a:endParaRPr lang="tr-TR" sz="2400" dirty="0"/>
          </a:p>
          <a:p>
            <a:pPr algn="just"/>
            <a:r>
              <a:rPr lang="tr-TR" sz="2400" dirty="0"/>
              <a:t>Bu malzemelerin ara  ve nihai ürünlere dönüştürülmesi</a:t>
            </a:r>
          </a:p>
          <a:p>
            <a:pPr algn="just"/>
            <a:endParaRPr lang="tr-TR" sz="2400" dirty="0" smtClean="0"/>
          </a:p>
          <a:p>
            <a:pPr algn="just"/>
            <a:r>
              <a:rPr lang="tr-TR" sz="2400" dirty="0" smtClean="0"/>
              <a:t>Nihai </a:t>
            </a:r>
            <a:r>
              <a:rPr lang="tr-TR" sz="2400" dirty="0"/>
              <a:t>ürünlerin müşterilere dağıtımı</a:t>
            </a:r>
          </a:p>
        </p:txBody>
      </p:sp>
      <p:sp>
        <p:nvSpPr>
          <p:cNvPr id="3" name="Unvan 2"/>
          <p:cNvSpPr>
            <a:spLocks noGrp="1"/>
          </p:cNvSpPr>
          <p:nvPr>
            <p:ph type="title"/>
          </p:nvPr>
        </p:nvSpPr>
        <p:spPr>
          <a:xfrm>
            <a:off x="177800" y="833437"/>
            <a:ext cx="7345218" cy="1140835"/>
          </a:xfrm>
        </p:spPr>
        <p:txBody>
          <a:bodyPr anchor="ctr"/>
          <a:lstStyle/>
          <a:p>
            <a:r>
              <a:rPr lang="tr-TR" sz="2800" dirty="0" smtClean="0"/>
              <a:t>Tedarik Zinciri Yönetimi ve B2B E-Ticaret</a:t>
            </a:r>
            <a:endParaRPr lang="tr-TR" sz="2800" dirty="0"/>
          </a:p>
        </p:txBody>
      </p:sp>
    </p:spTree>
    <p:extLst>
      <p:ext uri="{BB962C8B-B14F-4D97-AF65-F5344CB8AC3E}">
        <p14:creationId xmlns:p14="http://schemas.microsoft.com/office/powerpoint/2010/main" val="879650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Ürünlerin fiziksel akışının kontrolü</a:t>
            </a:r>
          </a:p>
          <a:p>
            <a:pPr algn="just"/>
            <a:endParaRPr lang="tr-TR" sz="2400" dirty="0" smtClean="0"/>
          </a:p>
          <a:p>
            <a:pPr algn="just"/>
            <a:r>
              <a:rPr lang="tr-TR" sz="2400" dirty="0" smtClean="0"/>
              <a:t>Ürünlerin </a:t>
            </a:r>
            <a:r>
              <a:rPr lang="tr-TR" sz="2400" dirty="0"/>
              <a:t>imalatı</a:t>
            </a:r>
          </a:p>
          <a:p>
            <a:pPr algn="just"/>
            <a:endParaRPr lang="tr-TR" sz="2400" dirty="0" smtClean="0"/>
          </a:p>
          <a:p>
            <a:pPr algn="just"/>
            <a:r>
              <a:rPr lang="tr-TR" sz="2400" dirty="0" smtClean="0"/>
              <a:t>Satışın </a:t>
            </a:r>
            <a:r>
              <a:rPr lang="tr-TR" sz="2400" dirty="0"/>
              <a:t>yönetimi</a:t>
            </a:r>
          </a:p>
          <a:p>
            <a:pPr algn="just"/>
            <a:endParaRPr lang="tr-TR" sz="2400" dirty="0" smtClean="0"/>
          </a:p>
          <a:p>
            <a:pPr algn="just"/>
            <a:r>
              <a:rPr lang="tr-TR" sz="2400" dirty="0" smtClean="0"/>
              <a:t>Tam </a:t>
            </a:r>
            <a:r>
              <a:rPr lang="tr-TR" sz="2400" dirty="0"/>
              <a:t>entegre bir iş akışı odaklı sipariş karşılama sistemi dahil olmak üzere envanter yönetimi</a:t>
            </a:r>
          </a:p>
          <a:p>
            <a:pPr algn="just"/>
            <a:endParaRPr lang="tr-TR" sz="2400" dirty="0" smtClean="0"/>
          </a:p>
          <a:p>
            <a:pPr algn="just"/>
            <a:r>
              <a:rPr lang="tr-TR" sz="2400" dirty="0" smtClean="0"/>
              <a:t>Ürün </a:t>
            </a:r>
            <a:r>
              <a:rPr lang="tr-TR" sz="2400" dirty="0"/>
              <a:t>teslimi</a:t>
            </a:r>
          </a:p>
        </p:txBody>
      </p:sp>
      <p:sp>
        <p:nvSpPr>
          <p:cNvPr id="3" name="Unvan 2"/>
          <p:cNvSpPr>
            <a:spLocks noGrp="1"/>
          </p:cNvSpPr>
          <p:nvPr>
            <p:ph type="title"/>
          </p:nvPr>
        </p:nvSpPr>
        <p:spPr>
          <a:xfrm>
            <a:off x="177800" y="833437"/>
            <a:ext cx="7345218" cy="1140835"/>
          </a:xfrm>
        </p:spPr>
        <p:txBody>
          <a:bodyPr anchor="ctr"/>
          <a:lstStyle/>
          <a:p>
            <a:r>
              <a:rPr lang="tr-TR" sz="2800" dirty="0" smtClean="0"/>
              <a:t>Tedarik Zinciri Yönetimi ve B2B E-Ticaret</a:t>
            </a:r>
            <a:endParaRPr lang="tr-TR" sz="2800" dirty="0"/>
          </a:p>
        </p:txBody>
      </p:sp>
    </p:spTree>
    <p:extLst>
      <p:ext uri="{BB962C8B-B14F-4D97-AF65-F5344CB8AC3E}">
        <p14:creationId xmlns:p14="http://schemas.microsoft.com/office/powerpoint/2010/main" val="39665399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smtClean="0"/>
              <a:t>Sipariş </a:t>
            </a:r>
            <a:r>
              <a:rPr lang="tr-TR" sz="2400" dirty="0"/>
              <a:t>yönetimi</a:t>
            </a:r>
          </a:p>
          <a:p>
            <a:pPr algn="just"/>
            <a:endParaRPr lang="tr-TR" sz="2400" dirty="0" smtClean="0"/>
          </a:p>
          <a:p>
            <a:pPr algn="just"/>
            <a:r>
              <a:rPr lang="tr-TR" sz="2400" dirty="0" smtClean="0"/>
              <a:t>Nakliye bilgisi</a:t>
            </a:r>
            <a:endParaRPr lang="tr-TR" sz="2400" dirty="0"/>
          </a:p>
          <a:p>
            <a:pPr algn="just"/>
            <a:endParaRPr lang="tr-TR" sz="2400" dirty="0" smtClean="0"/>
          </a:p>
          <a:p>
            <a:pPr algn="just"/>
            <a:r>
              <a:rPr lang="tr-TR" sz="2400" dirty="0" smtClean="0"/>
              <a:t>Fatura </a:t>
            </a:r>
            <a:r>
              <a:rPr lang="tr-TR" sz="2400" dirty="0"/>
              <a:t>ve ödeme bilgileri</a:t>
            </a:r>
          </a:p>
          <a:p>
            <a:pPr algn="just"/>
            <a:endParaRPr lang="tr-TR" sz="2400" dirty="0" smtClean="0"/>
          </a:p>
          <a:p>
            <a:pPr algn="just"/>
            <a:r>
              <a:rPr lang="tr-TR" sz="2400" dirty="0" smtClean="0"/>
              <a:t>Envanter </a:t>
            </a:r>
            <a:r>
              <a:rPr lang="tr-TR" sz="2400" dirty="0"/>
              <a:t>yönetimi</a:t>
            </a:r>
          </a:p>
          <a:p>
            <a:pPr algn="just"/>
            <a:endParaRPr lang="tr-TR" sz="2400" dirty="0" smtClean="0"/>
          </a:p>
          <a:p>
            <a:pPr algn="just"/>
            <a:r>
              <a:rPr lang="tr-TR" sz="2400" dirty="0" smtClean="0"/>
              <a:t>Satış </a:t>
            </a:r>
            <a:r>
              <a:rPr lang="tr-TR" sz="2400" dirty="0"/>
              <a:t>tahmini ve </a:t>
            </a:r>
            <a:r>
              <a:rPr lang="tr-TR" sz="2400" dirty="0" smtClean="0"/>
              <a:t>planlama</a:t>
            </a:r>
            <a:endParaRPr lang="tr-TR" sz="2400" dirty="0" smtClean="0"/>
          </a:p>
        </p:txBody>
      </p:sp>
      <p:sp>
        <p:nvSpPr>
          <p:cNvPr id="3" name="Unvan 2"/>
          <p:cNvSpPr>
            <a:spLocks noGrp="1"/>
          </p:cNvSpPr>
          <p:nvPr>
            <p:ph type="title"/>
          </p:nvPr>
        </p:nvSpPr>
        <p:spPr>
          <a:xfrm>
            <a:off x="177800" y="833437"/>
            <a:ext cx="7345218" cy="1140835"/>
          </a:xfrm>
        </p:spPr>
        <p:txBody>
          <a:bodyPr anchor="ctr"/>
          <a:lstStyle/>
          <a:p>
            <a:r>
              <a:rPr lang="tr-TR" sz="2800" dirty="0" smtClean="0"/>
              <a:t>Tedarik Zinciri Yönetimi ve B2B E-Ticaret</a:t>
            </a:r>
            <a:endParaRPr lang="tr-TR" sz="2800" dirty="0"/>
          </a:p>
        </p:txBody>
      </p:sp>
    </p:spTree>
    <p:extLst>
      <p:ext uri="{BB962C8B-B14F-4D97-AF65-F5344CB8AC3E}">
        <p14:creationId xmlns:p14="http://schemas.microsoft.com/office/powerpoint/2010/main" val="38129589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Mekan (üretim tesislerinin nerede olacağını bulmak)</a:t>
            </a:r>
          </a:p>
          <a:p>
            <a:pPr algn="just"/>
            <a:endParaRPr lang="tr-TR" sz="2400" dirty="0" smtClean="0"/>
          </a:p>
          <a:p>
            <a:pPr algn="just"/>
            <a:r>
              <a:rPr lang="tr-TR" sz="2400" dirty="0" smtClean="0"/>
              <a:t>Envanter </a:t>
            </a:r>
            <a:r>
              <a:rPr lang="tr-TR" sz="2400" dirty="0"/>
              <a:t>(envanter yönetiminin etkinliğini ve verimliliğini artırmak için kullanılacak yöntemler)</a:t>
            </a:r>
          </a:p>
          <a:p>
            <a:pPr algn="just"/>
            <a:endParaRPr lang="tr-TR" sz="2400" dirty="0" smtClean="0"/>
          </a:p>
          <a:p>
            <a:pPr algn="just"/>
            <a:r>
              <a:rPr lang="tr-TR" sz="2400" dirty="0" smtClean="0"/>
              <a:t>Üretim </a:t>
            </a:r>
            <a:r>
              <a:rPr lang="tr-TR" sz="2400" dirty="0"/>
              <a:t>(ne üretmek ve ne kadar üretmek)</a:t>
            </a:r>
          </a:p>
          <a:p>
            <a:pPr algn="just"/>
            <a:endParaRPr lang="tr-TR" sz="2400" dirty="0" smtClean="0"/>
          </a:p>
          <a:p>
            <a:pPr algn="just"/>
            <a:r>
              <a:rPr lang="tr-TR" sz="2400" dirty="0" smtClean="0"/>
              <a:t>Ulaştırma </a:t>
            </a:r>
            <a:r>
              <a:rPr lang="tr-TR" sz="2400" dirty="0"/>
              <a:t>(maliyeti düşürerek ve teslimat sürecini hızlandırarak optimum taşıma sistemlerinin seçimi)</a:t>
            </a:r>
          </a:p>
        </p:txBody>
      </p:sp>
      <p:sp>
        <p:nvSpPr>
          <p:cNvPr id="3" name="Unvan 2"/>
          <p:cNvSpPr>
            <a:spLocks noGrp="1"/>
          </p:cNvSpPr>
          <p:nvPr>
            <p:ph type="title"/>
          </p:nvPr>
        </p:nvSpPr>
        <p:spPr>
          <a:xfrm>
            <a:off x="177800" y="833437"/>
            <a:ext cx="7345218" cy="1140835"/>
          </a:xfrm>
        </p:spPr>
        <p:txBody>
          <a:bodyPr anchor="ctr"/>
          <a:lstStyle/>
          <a:p>
            <a:r>
              <a:rPr lang="tr-TR" sz="2800" dirty="0" smtClean="0"/>
              <a:t>Tedarik Zinciri Yönetimi ve B2B E-Ticaret</a:t>
            </a:r>
            <a:endParaRPr lang="tr-TR" sz="2800" dirty="0"/>
          </a:p>
        </p:txBody>
      </p:sp>
    </p:spTree>
    <p:extLst>
      <p:ext uri="{BB962C8B-B14F-4D97-AF65-F5344CB8AC3E}">
        <p14:creationId xmlns:p14="http://schemas.microsoft.com/office/powerpoint/2010/main" val="22064794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normAutofit fontScale="92500"/>
          </a:bodyPr>
          <a:lstStyle/>
          <a:p>
            <a:pPr algn="just"/>
            <a:r>
              <a:rPr lang="tr-TR" sz="2400" dirty="0" smtClean="0"/>
              <a:t>EDI, </a:t>
            </a:r>
            <a:r>
              <a:rPr lang="tr-TR" sz="2400" dirty="0"/>
              <a:t>iş dokümanlarının elektronik olarak değişimine olanak sağlamaktadır. </a:t>
            </a:r>
            <a:endParaRPr lang="tr-TR" sz="2400" dirty="0" smtClean="0"/>
          </a:p>
          <a:p>
            <a:pPr algn="just"/>
            <a:endParaRPr lang="tr-TR" sz="2400" dirty="0" smtClean="0"/>
          </a:p>
          <a:p>
            <a:pPr algn="just"/>
            <a:r>
              <a:rPr lang="tr-TR" sz="2400" dirty="0" smtClean="0"/>
              <a:t>Bu </a:t>
            </a:r>
            <a:r>
              <a:rPr lang="tr-TR" sz="2400" dirty="0"/>
              <a:t>teknoloji özellikle geniş organizasyonlar için başarılı sonuçlar vermektedir. </a:t>
            </a:r>
            <a:endParaRPr lang="tr-TR" sz="2400" dirty="0" smtClean="0"/>
          </a:p>
          <a:p>
            <a:pPr algn="just"/>
            <a:endParaRPr lang="tr-TR" sz="2400" dirty="0" smtClean="0"/>
          </a:p>
          <a:p>
            <a:pPr algn="just"/>
            <a:r>
              <a:rPr lang="tr-TR" sz="2400" dirty="0" smtClean="0"/>
              <a:t>EDI’nin </a:t>
            </a:r>
            <a:r>
              <a:rPr lang="tr-TR" sz="2400" dirty="0"/>
              <a:t>temel </a:t>
            </a:r>
            <a:r>
              <a:rPr lang="tr-TR" sz="2400" dirty="0" smtClean="0"/>
              <a:t>teknolojisi, </a:t>
            </a:r>
            <a:r>
              <a:rPr lang="tr-TR" sz="2400" dirty="0"/>
              <a:t>1970’lerden beri bilinmesine rağmen Internet bu teknolojiye yeni bir </a:t>
            </a:r>
            <a:r>
              <a:rPr lang="tr-TR" sz="2400" dirty="0" smtClean="0"/>
              <a:t>ivme </a:t>
            </a:r>
            <a:r>
              <a:rPr lang="tr-TR" sz="2400" dirty="0"/>
              <a:t>kazandırmıştır. </a:t>
            </a:r>
            <a:endParaRPr lang="tr-TR" sz="2400" dirty="0" smtClean="0"/>
          </a:p>
          <a:p>
            <a:pPr algn="just"/>
            <a:endParaRPr lang="tr-TR" sz="2400" dirty="0"/>
          </a:p>
          <a:p>
            <a:pPr algn="just"/>
            <a:r>
              <a:rPr lang="tr-TR" sz="2400" dirty="0" smtClean="0"/>
              <a:t>Internet, elektronik </a:t>
            </a:r>
            <a:r>
              <a:rPr lang="tr-TR" sz="2400" dirty="0"/>
              <a:t>veri değişiminin daha fazla kullanıcı ile daha düşük maliyet ile gerçekleştirilmesini sağlamaktadır.</a:t>
            </a:r>
          </a:p>
        </p:txBody>
      </p:sp>
      <p:sp>
        <p:nvSpPr>
          <p:cNvPr id="3" name="Unvan 2"/>
          <p:cNvSpPr>
            <a:spLocks noGrp="1"/>
          </p:cNvSpPr>
          <p:nvPr>
            <p:ph type="title"/>
          </p:nvPr>
        </p:nvSpPr>
        <p:spPr>
          <a:xfrm>
            <a:off x="177800" y="833437"/>
            <a:ext cx="7345218" cy="1140835"/>
          </a:xfrm>
        </p:spPr>
        <p:txBody>
          <a:bodyPr anchor="ctr"/>
          <a:lstStyle/>
          <a:p>
            <a:r>
              <a:rPr lang="tr-TR" dirty="0" smtClean="0"/>
              <a:t>Sonuç</a:t>
            </a:r>
            <a:endParaRPr lang="tr-TR" dirty="0"/>
          </a:p>
        </p:txBody>
      </p:sp>
    </p:spTree>
    <p:extLst>
      <p:ext uri="{BB962C8B-B14F-4D97-AF65-F5344CB8AC3E}">
        <p14:creationId xmlns:p14="http://schemas.microsoft.com/office/powerpoint/2010/main" val="983595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En eski elektronik iletişim sistemlerinden birisi olan EDI, insan </a:t>
            </a:r>
            <a:r>
              <a:rPr lang="tr-TR" sz="2400" dirty="0" smtClean="0"/>
              <a:t>faktöründen kaynaklanan hataların </a:t>
            </a:r>
            <a:r>
              <a:rPr lang="tr-TR" sz="2400" dirty="0"/>
              <a:t>ve kağıt </a:t>
            </a:r>
            <a:r>
              <a:rPr lang="tr-TR" sz="2400" dirty="0" smtClean="0"/>
              <a:t>kullanımının </a:t>
            </a:r>
            <a:r>
              <a:rPr lang="tr-TR" sz="2400" dirty="0"/>
              <a:t>azaltılması amacıyla kullanılmaya </a:t>
            </a:r>
            <a:r>
              <a:rPr lang="tr-TR" sz="2400" dirty="0" smtClean="0"/>
              <a:t>başlanılmıştır</a:t>
            </a:r>
            <a:r>
              <a:rPr lang="tr-TR" sz="2400" dirty="0" smtClean="0"/>
              <a:t>.</a:t>
            </a:r>
          </a:p>
          <a:p>
            <a:pPr algn="just"/>
            <a:endParaRPr lang="tr-TR" sz="2400" dirty="0"/>
          </a:p>
          <a:p>
            <a:pPr algn="just"/>
            <a:r>
              <a:rPr lang="tr-TR" sz="2400" dirty="0"/>
              <a:t>Çoğunlukla büyük </a:t>
            </a:r>
            <a:r>
              <a:rPr lang="tr-TR" sz="2400" dirty="0" smtClean="0"/>
              <a:t>işletmeler </a:t>
            </a:r>
            <a:r>
              <a:rPr lang="tr-TR" sz="2400" dirty="0"/>
              <a:t>tarafından </a:t>
            </a:r>
            <a:r>
              <a:rPr lang="tr-TR" sz="2400" dirty="0" smtClean="0"/>
              <a:t>müşterilere </a:t>
            </a:r>
            <a:r>
              <a:rPr lang="tr-TR" sz="2400" dirty="0"/>
              <a:t>bilgi aktarmada, sipariş bilgileri sunmada, </a:t>
            </a:r>
            <a:r>
              <a:rPr lang="tr-TR" sz="2400" dirty="0" smtClean="0"/>
              <a:t>tedarikçilere </a:t>
            </a:r>
            <a:r>
              <a:rPr lang="tr-TR" sz="2400" dirty="0" smtClean="0"/>
              <a:t>sipariş vermede </a:t>
            </a:r>
            <a:r>
              <a:rPr lang="tr-TR" sz="2400" dirty="0"/>
              <a:t>veya elektronik fon transferlerinde </a:t>
            </a:r>
            <a:r>
              <a:rPr lang="tr-TR" sz="2400" dirty="0" smtClean="0"/>
              <a:t>kullanılır.</a:t>
            </a:r>
            <a:endParaRPr lang="tr-TR" sz="2400" dirty="0"/>
          </a:p>
        </p:txBody>
      </p:sp>
      <p:sp>
        <p:nvSpPr>
          <p:cNvPr id="3" name="Unvan 2"/>
          <p:cNvSpPr>
            <a:spLocks noGrp="1"/>
          </p:cNvSpPr>
          <p:nvPr>
            <p:ph type="title"/>
          </p:nvPr>
        </p:nvSpPr>
        <p:spPr>
          <a:xfrm>
            <a:off x="177800" y="833437"/>
            <a:ext cx="7345218" cy="1140835"/>
          </a:xfrm>
        </p:spPr>
        <p:txBody>
          <a:bodyPr anchor="ctr"/>
          <a:lstStyle/>
          <a:p>
            <a:r>
              <a:rPr lang="tr-TR" dirty="0" smtClean="0"/>
              <a:t>Elektronik Veri Değişimi</a:t>
            </a:r>
            <a:endParaRPr lang="tr-TR" dirty="0"/>
          </a:p>
        </p:txBody>
      </p:sp>
    </p:spTree>
    <p:extLst>
      <p:ext uri="{BB962C8B-B14F-4D97-AF65-F5344CB8AC3E}">
        <p14:creationId xmlns:p14="http://schemas.microsoft.com/office/powerpoint/2010/main" val="9978092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a:t>EDI, Gümrük </a:t>
            </a:r>
            <a:r>
              <a:rPr lang="tr-TR" sz="2200" dirty="0" smtClean="0"/>
              <a:t>İdarelerinin Otomasyonunda oldukça etkin biçimd</a:t>
            </a:r>
            <a:r>
              <a:rPr lang="tr-TR" sz="2200" dirty="0"/>
              <a:t>e</a:t>
            </a:r>
            <a:r>
              <a:rPr lang="tr-TR" sz="2200" dirty="0" smtClean="0"/>
              <a:t> kullanılmaktadır</a:t>
            </a:r>
            <a:r>
              <a:rPr lang="tr-TR" sz="2200" dirty="0"/>
              <a:t>. </a:t>
            </a:r>
            <a:endParaRPr lang="tr-TR" sz="2200" dirty="0" smtClean="0"/>
          </a:p>
          <a:p>
            <a:pPr algn="just"/>
            <a:endParaRPr lang="tr-TR" sz="2200" dirty="0" smtClean="0"/>
          </a:p>
          <a:p>
            <a:pPr algn="just"/>
            <a:r>
              <a:rPr lang="tr-TR" sz="2200" dirty="0" smtClean="0"/>
              <a:t>Örneğin Singapur, tüm </a:t>
            </a:r>
            <a:r>
              <a:rPr lang="tr-TR" sz="2200" dirty="0"/>
              <a:t>ticari </a:t>
            </a:r>
            <a:r>
              <a:rPr lang="tr-TR" sz="2200" dirty="0" smtClean="0"/>
              <a:t>işlemlerini </a:t>
            </a:r>
            <a:r>
              <a:rPr lang="tr-TR" sz="2200" dirty="0"/>
              <a:t>EDI </a:t>
            </a:r>
            <a:r>
              <a:rPr lang="tr-TR" sz="2200" dirty="0" smtClean="0"/>
              <a:t>kullanarak yürüten </a:t>
            </a:r>
            <a:r>
              <a:rPr lang="tr-TR" sz="2200" dirty="0"/>
              <a:t>ilk </a:t>
            </a:r>
            <a:r>
              <a:rPr lang="tr-TR" sz="2200" dirty="0" smtClean="0"/>
              <a:t>ülkedir. </a:t>
            </a:r>
          </a:p>
          <a:p>
            <a:pPr algn="just"/>
            <a:endParaRPr lang="tr-TR" sz="2200" dirty="0" smtClean="0"/>
          </a:p>
          <a:p>
            <a:pPr algn="just"/>
            <a:r>
              <a:rPr lang="tr-TR" sz="2200" dirty="0" smtClean="0"/>
              <a:t>İhracatçılar</a:t>
            </a:r>
            <a:r>
              <a:rPr lang="tr-TR" sz="2200" dirty="0"/>
              <a:t>, </a:t>
            </a:r>
            <a:r>
              <a:rPr lang="tr-TR" sz="2200" dirty="0" smtClean="0"/>
              <a:t>ithalatçılar</a:t>
            </a:r>
            <a:r>
              <a:rPr lang="tr-TR" sz="2200" dirty="0"/>
              <a:t>, </a:t>
            </a:r>
            <a:r>
              <a:rPr lang="tr-TR" sz="2200" dirty="0" smtClean="0"/>
              <a:t>taşıma işletmeleri ve </a:t>
            </a:r>
            <a:r>
              <a:rPr lang="tr-TR" sz="2200" dirty="0" smtClean="0"/>
              <a:t>dış ticaret işlemleri </a:t>
            </a:r>
            <a:r>
              <a:rPr lang="tr-TR" sz="2200" dirty="0"/>
              <a:t>ile ilgili </a:t>
            </a:r>
            <a:r>
              <a:rPr lang="tr-TR" sz="2200" dirty="0" smtClean="0"/>
              <a:t>yirmiden </a:t>
            </a:r>
            <a:r>
              <a:rPr lang="tr-TR" sz="2200" dirty="0"/>
              <a:t>fazla </a:t>
            </a:r>
            <a:r>
              <a:rPr lang="tr-TR" sz="2200" dirty="0" smtClean="0"/>
              <a:t>kuruluş biraraya gelerek </a:t>
            </a:r>
            <a:r>
              <a:rPr lang="tr-TR" sz="2200" dirty="0"/>
              <a:t>1989 </a:t>
            </a:r>
            <a:r>
              <a:rPr lang="tr-TR" sz="2200" dirty="0" smtClean="0"/>
              <a:t>yılında Singapur Network Sistemi kurulmuştur</a:t>
            </a:r>
            <a:r>
              <a:rPr lang="tr-TR" sz="2200" dirty="0"/>
              <a:t>. </a:t>
            </a:r>
            <a:endParaRPr lang="tr-TR" sz="2200" dirty="0" smtClean="0"/>
          </a:p>
          <a:p>
            <a:pPr algn="just"/>
            <a:endParaRPr lang="tr-TR" sz="2200" dirty="0" smtClean="0"/>
          </a:p>
          <a:p>
            <a:pPr algn="just"/>
            <a:r>
              <a:rPr lang="tr-TR" sz="2200" dirty="0" smtClean="0"/>
              <a:t>İşlemlerde tek bir elektronik belge dolaşmaktadır</a:t>
            </a:r>
            <a:r>
              <a:rPr lang="tr-TR" sz="2200" dirty="0"/>
              <a:t>. </a:t>
            </a:r>
          </a:p>
        </p:txBody>
      </p:sp>
      <p:sp>
        <p:nvSpPr>
          <p:cNvPr id="3" name="Unvan 2"/>
          <p:cNvSpPr>
            <a:spLocks noGrp="1"/>
          </p:cNvSpPr>
          <p:nvPr>
            <p:ph type="title"/>
          </p:nvPr>
        </p:nvSpPr>
        <p:spPr>
          <a:xfrm>
            <a:off x="177800" y="833437"/>
            <a:ext cx="7345218" cy="1140835"/>
          </a:xfrm>
        </p:spPr>
        <p:txBody>
          <a:bodyPr anchor="ctr"/>
          <a:lstStyle/>
          <a:p>
            <a:r>
              <a:rPr lang="tr-TR" dirty="0" smtClean="0"/>
              <a:t>Sonuç</a:t>
            </a:r>
            <a:endParaRPr lang="tr-TR" dirty="0"/>
          </a:p>
        </p:txBody>
      </p:sp>
    </p:spTree>
    <p:extLst>
      <p:ext uri="{BB962C8B-B14F-4D97-AF65-F5344CB8AC3E}">
        <p14:creationId xmlns:p14="http://schemas.microsoft.com/office/powerpoint/2010/main" val="25166017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a:t>Ticari </a:t>
            </a:r>
            <a:r>
              <a:rPr lang="tr-TR" sz="2200" dirty="0" smtClean="0"/>
              <a:t>işlemlerinin </a:t>
            </a:r>
            <a:r>
              <a:rPr lang="tr-TR" sz="2200" dirty="0" smtClean="0"/>
              <a:t>% 98’inde </a:t>
            </a:r>
            <a:r>
              <a:rPr lang="tr-TR" sz="2200" dirty="0" smtClean="0"/>
              <a:t>EDI </a:t>
            </a:r>
            <a:r>
              <a:rPr lang="tr-TR" sz="2200" dirty="0"/>
              <a:t>kullanan </a:t>
            </a:r>
            <a:r>
              <a:rPr lang="tr-TR" sz="2200" dirty="0" smtClean="0"/>
              <a:t>Singapur</a:t>
            </a:r>
            <a:r>
              <a:rPr lang="tr-TR" sz="2200" dirty="0"/>
              <a:t>, bu yöntemle % 50 </a:t>
            </a:r>
            <a:r>
              <a:rPr lang="tr-TR" sz="2200" dirty="0" smtClean="0"/>
              <a:t>tasarruf sağlandığını ve verimliliğin ise %20 arttığını </a:t>
            </a:r>
            <a:r>
              <a:rPr lang="tr-TR" sz="2200" dirty="0" smtClean="0"/>
              <a:t>ifade etmektedir</a:t>
            </a:r>
            <a:r>
              <a:rPr lang="tr-TR" sz="2200" dirty="0" smtClean="0"/>
              <a:t>.</a:t>
            </a:r>
            <a:endParaRPr lang="tr-TR" sz="2200" dirty="0" smtClean="0"/>
          </a:p>
          <a:p>
            <a:pPr algn="just"/>
            <a:endParaRPr lang="tr-TR" sz="2200" dirty="0" smtClean="0"/>
          </a:p>
          <a:p>
            <a:pPr algn="just"/>
            <a:r>
              <a:rPr lang="tr-TR" sz="2200" dirty="0" smtClean="0"/>
              <a:t>Singapur’da </a:t>
            </a:r>
            <a:r>
              <a:rPr lang="tr-TR" sz="2200" dirty="0"/>
              <a:t>daha önceleri 2-3 gün süren </a:t>
            </a:r>
            <a:r>
              <a:rPr lang="tr-TR" sz="2200" dirty="0" smtClean="0"/>
              <a:t>işlemler, </a:t>
            </a:r>
            <a:r>
              <a:rPr lang="tr-TR" sz="2200" dirty="0"/>
              <a:t>15-20 </a:t>
            </a:r>
            <a:r>
              <a:rPr lang="tr-TR" sz="2200" dirty="0" smtClean="0"/>
              <a:t>dakikaya inmiş </a:t>
            </a:r>
            <a:r>
              <a:rPr lang="tr-TR" sz="2200" dirty="0"/>
              <a:t>ve </a:t>
            </a:r>
            <a:r>
              <a:rPr lang="tr-TR" sz="2200" dirty="0" smtClean="0"/>
              <a:t>dünyanın </a:t>
            </a:r>
            <a:r>
              <a:rPr lang="tr-TR" sz="2200" dirty="0"/>
              <a:t>en </a:t>
            </a:r>
            <a:r>
              <a:rPr lang="tr-TR" sz="2200" dirty="0" smtClean="0"/>
              <a:t>hızlı mal sevkiyatı yapılan limanına sahip ülke konumuna geçmiştir</a:t>
            </a:r>
            <a:r>
              <a:rPr lang="tr-TR" sz="2200" dirty="0"/>
              <a:t>. </a:t>
            </a:r>
          </a:p>
        </p:txBody>
      </p:sp>
      <p:sp>
        <p:nvSpPr>
          <p:cNvPr id="3" name="Unvan 2"/>
          <p:cNvSpPr>
            <a:spLocks noGrp="1"/>
          </p:cNvSpPr>
          <p:nvPr>
            <p:ph type="title"/>
          </p:nvPr>
        </p:nvSpPr>
        <p:spPr>
          <a:xfrm>
            <a:off x="177800" y="833437"/>
            <a:ext cx="7345218" cy="1140835"/>
          </a:xfrm>
        </p:spPr>
        <p:txBody>
          <a:bodyPr anchor="ctr"/>
          <a:lstStyle/>
          <a:p>
            <a:r>
              <a:rPr lang="tr-TR" dirty="0" smtClean="0"/>
              <a:t>Sonuç</a:t>
            </a:r>
            <a:endParaRPr lang="tr-TR" dirty="0"/>
          </a:p>
        </p:txBody>
      </p:sp>
    </p:spTree>
    <p:extLst>
      <p:ext uri="{BB962C8B-B14F-4D97-AF65-F5344CB8AC3E}">
        <p14:creationId xmlns:p14="http://schemas.microsoft.com/office/powerpoint/2010/main" val="27468712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200" dirty="0" smtClean="0"/>
              <a:t>Ülkemizde </a:t>
            </a:r>
            <a:r>
              <a:rPr lang="tr-TR" sz="2200" dirty="0"/>
              <a:t>de </a:t>
            </a:r>
            <a:r>
              <a:rPr lang="tr-TR" sz="2200" dirty="0" smtClean="0"/>
              <a:t>gümrük otomasyonu </a:t>
            </a:r>
            <a:r>
              <a:rPr lang="tr-TR" sz="2200" dirty="0"/>
              <a:t>için </a:t>
            </a:r>
            <a:r>
              <a:rPr lang="tr-TR" sz="2200" dirty="0" smtClean="0"/>
              <a:t>hazırlanan BİLGE yazılımının uygulamasına Atatürk </a:t>
            </a:r>
            <a:r>
              <a:rPr lang="tr-TR" sz="2200" dirty="0"/>
              <a:t>Hava </a:t>
            </a:r>
            <a:r>
              <a:rPr lang="tr-TR" sz="2200" dirty="0" smtClean="0"/>
              <a:t>Limanı giriş ve çıkış gümrüklerinde </a:t>
            </a:r>
            <a:r>
              <a:rPr lang="tr-TR" sz="2200" dirty="0"/>
              <a:t>başlanmış, 2000 </a:t>
            </a:r>
            <a:r>
              <a:rPr lang="tr-TR" sz="2200" dirty="0" smtClean="0"/>
              <a:t>yılından itibaren de diğer </a:t>
            </a:r>
            <a:r>
              <a:rPr lang="tr-TR" sz="2200" dirty="0"/>
              <a:t>gümrük </a:t>
            </a:r>
            <a:r>
              <a:rPr lang="tr-TR" sz="2200" dirty="0" smtClean="0"/>
              <a:t>idarelerinde yaygın olarak </a:t>
            </a:r>
            <a:r>
              <a:rPr lang="tr-TR" sz="2200" dirty="0"/>
              <a:t>EDI </a:t>
            </a:r>
            <a:r>
              <a:rPr lang="tr-TR" sz="2200" dirty="0" smtClean="0"/>
              <a:t>kullanılmaya başlanmıştır.</a:t>
            </a:r>
            <a:endParaRPr lang="tr-TR" sz="2200" dirty="0"/>
          </a:p>
        </p:txBody>
      </p:sp>
      <p:sp>
        <p:nvSpPr>
          <p:cNvPr id="3" name="Unvan 2"/>
          <p:cNvSpPr>
            <a:spLocks noGrp="1"/>
          </p:cNvSpPr>
          <p:nvPr>
            <p:ph type="title"/>
          </p:nvPr>
        </p:nvSpPr>
        <p:spPr>
          <a:xfrm>
            <a:off x="177800" y="833437"/>
            <a:ext cx="7345218" cy="1140835"/>
          </a:xfrm>
        </p:spPr>
        <p:txBody>
          <a:bodyPr anchor="ctr"/>
          <a:lstStyle/>
          <a:p>
            <a:r>
              <a:rPr lang="tr-TR" dirty="0" smtClean="0"/>
              <a:t>Sonuç</a:t>
            </a:r>
            <a:endParaRPr lang="tr-TR" dirty="0"/>
          </a:p>
        </p:txBody>
      </p:sp>
    </p:spTree>
    <p:extLst>
      <p:ext uri="{BB962C8B-B14F-4D97-AF65-F5344CB8AC3E}">
        <p14:creationId xmlns:p14="http://schemas.microsoft.com/office/powerpoint/2010/main" val="8796503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Billede 9" descr="dreamstime_www_world.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8" name="Kombinationstegning 7"/>
          <p:cNvSpPr/>
          <p:nvPr/>
        </p:nvSpPr>
        <p:spPr bwMode="auto">
          <a:xfrm>
            <a:off x="-46038" y="3254375"/>
            <a:ext cx="9182101" cy="3429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3429000">
                <a:moveTo>
                  <a:pt x="12700" y="0"/>
                </a:moveTo>
                <a:cubicBezTo>
                  <a:pt x="1909233" y="338667"/>
                  <a:pt x="3894667" y="1011767"/>
                  <a:pt x="5702300" y="1016000"/>
                </a:cubicBezTo>
                <a:cubicBezTo>
                  <a:pt x="7509933" y="1020233"/>
                  <a:pt x="8022167" y="745067"/>
                  <a:pt x="9182100" y="609600"/>
                </a:cubicBezTo>
                <a:lnTo>
                  <a:pt x="9182100" y="3403600"/>
                </a:lnTo>
                <a:lnTo>
                  <a:pt x="0" y="3429000"/>
                </a:lnTo>
                <a:cubicBezTo>
                  <a:pt x="4233" y="2383367"/>
                  <a:pt x="8467" y="1045633"/>
                  <a:pt x="12700" y="0"/>
                </a:cubicBezTo>
                <a:close/>
              </a:path>
            </a:pathLst>
          </a:custGeom>
          <a:gradFill flip="none" rotWithShape="1">
            <a:gsLst>
              <a:gs pos="21000">
                <a:srgbClr val="7DC8DF"/>
              </a:gs>
              <a:gs pos="100000">
                <a:srgbClr val="6699FF"/>
              </a:gs>
            </a:gsLst>
            <a:lin ang="5400000" scaled="1"/>
            <a:tileRect/>
          </a:gradFill>
          <a:ln w="9525">
            <a:solidFill>
              <a:schemeClr val="accent4">
                <a:lumMod val="60000"/>
                <a:lumOff val="40000"/>
              </a:schemeClr>
            </a:solidFill>
            <a:miter lim="800000"/>
            <a:headEnd/>
            <a:tailEnd/>
          </a:ln>
          <a:effectLst/>
        </p:spPr>
        <p:txBody>
          <a:bodyPr anchor="ctr"/>
          <a:lstStyle/>
          <a:p>
            <a:pPr indent="-342900" algn="ctr" fontAlgn="auto">
              <a:spcBef>
                <a:spcPts val="0"/>
              </a:spcBef>
              <a:spcAft>
                <a:spcPts val="0"/>
              </a:spcAft>
              <a:defRPr/>
            </a:pPr>
            <a:endParaRPr lang="da-DK" sz="1600" b="1" kern="0" noProof="1">
              <a:solidFill>
                <a:srgbClr val="FFFFFF"/>
              </a:solidFill>
              <a:latin typeface="Arial" pitchFamily="34" charset="0"/>
              <a:ea typeface="ＭＳ Ｐゴシック" pitchFamily="-97" charset="-128"/>
            </a:endParaRPr>
          </a:p>
        </p:txBody>
      </p:sp>
      <p:sp>
        <p:nvSpPr>
          <p:cNvPr id="424" name="Kombinationstegning 423"/>
          <p:cNvSpPr/>
          <p:nvPr/>
        </p:nvSpPr>
        <p:spPr>
          <a:xfrm>
            <a:off x="-38100" y="3467100"/>
            <a:ext cx="9182100" cy="3429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3429000">
                <a:moveTo>
                  <a:pt x="12700" y="0"/>
                </a:moveTo>
                <a:cubicBezTo>
                  <a:pt x="1909233" y="338667"/>
                  <a:pt x="3894667" y="1011767"/>
                  <a:pt x="5702300" y="1016000"/>
                </a:cubicBezTo>
                <a:cubicBezTo>
                  <a:pt x="7509933" y="1020233"/>
                  <a:pt x="8022167" y="745067"/>
                  <a:pt x="9182100" y="609600"/>
                </a:cubicBezTo>
                <a:lnTo>
                  <a:pt x="9182100" y="3403600"/>
                </a:lnTo>
                <a:lnTo>
                  <a:pt x="0" y="3429000"/>
                </a:lnTo>
                <a:cubicBezTo>
                  <a:pt x="4233" y="2383367"/>
                  <a:pt x="8467" y="1045633"/>
                  <a:pt x="12700" y="0"/>
                </a:cubicBezTo>
                <a:close/>
              </a:path>
            </a:pathLst>
          </a:cu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defRPr/>
            </a:pPr>
            <a:endParaRPr lang="da-DK" sz="1400" b="1" kern="0" noProof="1">
              <a:solidFill>
                <a:sysClr val="window" lastClr="FFFFFF"/>
              </a:solidFill>
              <a:latin typeface="Arial" pitchFamily="34" charset="0"/>
              <a:ea typeface="ＭＳ Ｐゴシック" pitchFamily="-97" charset="-128"/>
            </a:endParaRPr>
          </a:p>
        </p:txBody>
      </p:sp>
      <p:sp>
        <p:nvSpPr>
          <p:cNvPr id="21510" name="Rectangle 5"/>
          <p:cNvSpPr txBox="1">
            <a:spLocks noChangeArrowheads="1"/>
          </p:cNvSpPr>
          <p:nvPr/>
        </p:nvSpPr>
        <p:spPr bwMode="gray">
          <a:xfrm>
            <a:off x="6015904" y="6189662"/>
            <a:ext cx="3263178" cy="600075"/>
          </a:xfrm>
          <a:prstGeom prst="rect">
            <a:avLst/>
          </a:prstGeom>
          <a:noFill/>
          <a:ln w="9525">
            <a:noFill/>
            <a:miter lim="800000"/>
            <a:headEnd/>
            <a:tailEnd/>
          </a:ln>
        </p:spPr>
        <p:txBody>
          <a:bodyPr lIns="0" rIns="0" anchor="ctr"/>
          <a:lstStyle/>
          <a:p>
            <a:pPr defTabSz="914400" eaLnBrk="0" hangingPunct="0">
              <a:lnSpc>
                <a:spcPct val="95000"/>
              </a:lnSpc>
            </a:pPr>
            <a:r>
              <a:rPr lang="tr-TR" sz="3000" b="1" dirty="0" smtClean="0">
                <a:solidFill>
                  <a:schemeClr val="tx2"/>
                </a:solidFill>
              </a:rPr>
              <a:t>Teşekkürler…</a:t>
            </a:r>
            <a:endParaRPr lang="en-US" sz="3000" b="1" dirty="0">
              <a:solidFill>
                <a:schemeClr val="tx2"/>
              </a:solidFill>
            </a:endParaRPr>
          </a:p>
        </p:txBody>
      </p:sp>
    </p:spTree>
    <p:extLst>
      <p:ext uri="{BB962C8B-B14F-4D97-AF65-F5344CB8AC3E}">
        <p14:creationId xmlns:p14="http://schemas.microsoft.com/office/powerpoint/2010/main" val="936987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a:t>EDI sistemi, elektronik iletişim sisteminde satıcı ve müşteri arasında kağıt ve iş gücüne dayalı ilişkiyi tümüyle değiştirmektedir. </a:t>
            </a:r>
            <a:r>
              <a:rPr lang="tr-TR" sz="2400" dirty="0" smtClean="0"/>
              <a:t>EDI, </a:t>
            </a:r>
            <a:r>
              <a:rPr lang="tr-TR" sz="2400" dirty="0"/>
              <a:t>yalnız başına ticari bilgi alışverişini standart hale getiren bir </a:t>
            </a:r>
            <a:r>
              <a:rPr lang="tr-TR" sz="2400" dirty="0" smtClean="0"/>
              <a:t>metottur</a:t>
            </a:r>
            <a:r>
              <a:rPr lang="tr-TR" sz="2400" dirty="0"/>
              <a:t>.</a:t>
            </a:r>
          </a:p>
          <a:p>
            <a:pPr algn="just"/>
            <a:endParaRPr lang="tr-TR" sz="2400" dirty="0" smtClean="0"/>
          </a:p>
          <a:p>
            <a:pPr algn="just"/>
            <a:r>
              <a:rPr lang="tr-TR" sz="2400" dirty="0" smtClean="0"/>
              <a:t>İlk </a:t>
            </a:r>
            <a:r>
              <a:rPr lang="tr-TR" sz="2400" dirty="0"/>
              <a:t>EDI </a:t>
            </a:r>
            <a:r>
              <a:rPr lang="tr-TR" sz="2400" dirty="0" smtClean="0"/>
              <a:t>sistemi, </a:t>
            </a:r>
            <a:r>
              <a:rPr lang="tr-TR" sz="2400" dirty="0"/>
              <a:t>II. Dünya Savaşında kağıt evraklar arasında çözümsüz kalan Edward A. Gilbert tarafından </a:t>
            </a:r>
            <a:r>
              <a:rPr lang="tr-TR" sz="2400" dirty="0" smtClean="0"/>
              <a:t>kullanılmıştır.</a:t>
            </a:r>
            <a:endParaRPr lang="tr-TR" sz="2400" dirty="0"/>
          </a:p>
        </p:txBody>
      </p:sp>
      <p:sp>
        <p:nvSpPr>
          <p:cNvPr id="3" name="Unvan 2"/>
          <p:cNvSpPr>
            <a:spLocks noGrp="1"/>
          </p:cNvSpPr>
          <p:nvPr>
            <p:ph type="title"/>
          </p:nvPr>
        </p:nvSpPr>
        <p:spPr>
          <a:xfrm>
            <a:off x="177800" y="833437"/>
            <a:ext cx="7345218" cy="1140835"/>
          </a:xfrm>
        </p:spPr>
        <p:txBody>
          <a:bodyPr anchor="ctr"/>
          <a:lstStyle/>
          <a:p>
            <a:r>
              <a:rPr lang="tr-TR" dirty="0" smtClean="0"/>
              <a:t>Elektronik Veri Değişimi</a:t>
            </a:r>
            <a:endParaRPr lang="tr-TR" dirty="0"/>
          </a:p>
        </p:txBody>
      </p:sp>
    </p:spTree>
    <p:extLst>
      <p:ext uri="{BB962C8B-B14F-4D97-AF65-F5344CB8AC3E}">
        <p14:creationId xmlns:p14="http://schemas.microsoft.com/office/powerpoint/2010/main" val="961243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smtClean="0"/>
              <a:t>EDI</a:t>
            </a:r>
            <a:r>
              <a:rPr lang="tr-TR" sz="2400" dirty="0" smtClean="0"/>
              <a:t>, </a:t>
            </a:r>
            <a:r>
              <a:rPr lang="tr-TR" sz="2400" dirty="0" smtClean="0"/>
              <a:t>«işletmelerin işlerine yönelik belge ve </a:t>
            </a:r>
            <a:r>
              <a:rPr lang="tr-TR" sz="2400" dirty="0"/>
              <a:t>bilgilerinin bilgisayardan bilgisayara standarda dayalı </a:t>
            </a:r>
            <a:r>
              <a:rPr lang="tr-TR" sz="2400" dirty="0" smtClean="0"/>
              <a:t>bir şekilde </a:t>
            </a:r>
            <a:r>
              <a:rPr lang="tr-TR" sz="2400" dirty="0"/>
              <a:t>değiş tokuş işlemidir</a:t>
            </a:r>
            <a:r>
              <a:rPr lang="tr-TR" sz="2400" dirty="0" smtClean="0"/>
              <a:t>.» </a:t>
            </a:r>
            <a:endParaRPr lang="tr-TR" sz="2400" dirty="0"/>
          </a:p>
          <a:p>
            <a:pPr algn="just"/>
            <a:endParaRPr lang="tr-TR" sz="2400" dirty="0"/>
          </a:p>
          <a:p>
            <a:pPr algn="just"/>
            <a:r>
              <a:rPr lang="tr-TR" sz="2400" dirty="0" smtClean="0"/>
              <a:t>EDI</a:t>
            </a:r>
            <a:r>
              <a:rPr lang="tr-TR" sz="2400" dirty="0"/>
              <a:t>, </a:t>
            </a:r>
            <a:r>
              <a:rPr lang="tr-TR" sz="2400" dirty="0" smtClean="0"/>
              <a:t>«standart </a:t>
            </a:r>
            <a:r>
              <a:rPr lang="tr-TR" sz="2400" dirty="0"/>
              <a:t>iş </a:t>
            </a:r>
            <a:r>
              <a:rPr lang="tr-TR" sz="2400" dirty="0" smtClean="0"/>
              <a:t>belgelerinin </a:t>
            </a:r>
            <a:r>
              <a:rPr lang="tr-TR" sz="2400" dirty="0"/>
              <a:t>iş ortakları arasında bilgisayardan bilgisayara değiş-tokuş işlemidir. </a:t>
            </a:r>
            <a:r>
              <a:rPr lang="tr-TR" sz="2400" dirty="0" smtClean="0"/>
              <a:t>Bu </a:t>
            </a:r>
            <a:r>
              <a:rPr lang="tr-TR" sz="2400" dirty="0"/>
              <a:t>işlem </a:t>
            </a:r>
            <a:r>
              <a:rPr lang="tr-TR" sz="2400" dirty="0" smtClean="0"/>
              <a:t>işletmenin </a:t>
            </a:r>
            <a:r>
              <a:rPr lang="tr-TR" sz="2400" dirty="0"/>
              <a:t>alım yaptığı kişiden, müşteri ve bankasına kadar </a:t>
            </a:r>
            <a:r>
              <a:rPr lang="tr-TR" sz="2400" dirty="0" smtClean="0"/>
              <a:t>uzanır</a:t>
            </a:r>
            <a:r>
              <a:rPr lang="tr-TR" sz="2400" dirty="0" smtClean="0"/>
              <a:t>.»</a:t>
            </a:r>
            <a:endParaRPr lang="tr-TR" sz="2400" dirty="0"/>
          </a:p>
        </p:txBody>
      </p:sp>
      <p:sp>
        <p:nvSpPr>
          <p:cNvPr id="3" name="Unvan 2"/>
          <p:cNvSpPr>
            <a:spLocks noGrp="1"/>
          </p:cNvSpPr>
          <p:nvPr>
            <p:ph type="title"/>
          </p:nvPr>
        </p:nvSpPr>
        <p:spPr>
          <a:xfrm>
            <a:off x="177800" y="833437"/>
            <a:ext cx="7345218" cy="1140835"/>
          </a:xfrm>
        </p:spPr>
        <p:txBody>
          <a:bodyPr anchor="ctr"/>
          <a:lstStyle/>
          <a:p>
            <a:r>
              <a:rPr lang="tr-TR" dirty="0" smtClean="0"/>
              <a:t>Elektronik Veri Değişimi</a:t>
            </a:r>
            <a:endParaRPr lang="tr-TR" dirty="0"/>
          </a:p>
        </p:txBody>
      </p:sp>
    </p:spTree>
    <p:extLst>
      <p:ext uri="{BB962C8B-B14F-4D97-AF65-F5344CB8AC3E}">
        <p14:creationId xmlns:p14="http://schemas.microsoft.com/office/powerpoint/2010/main" val="170963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smtClean="0"/>
              <a:t>«EDI</a:t>
            </a:r>
            <a:r>
              <a:rPr lang="tr-TR" sz="2400" dirty="0"/>
              <a:t>, </a:t>
            </a:r>
            <a:r>
              <a:rPr lang="tr-TR" sz="2400" dirty="0"/>
              <a:t>işletme içinde veya dışındaki </a:t>
            </a:r>
            <a:r>
              <a:rPr lang="tr-TR" sz="2400" dirty="0" smtClean="0"/>
              <a:t>yapısal bilgilerin, </a:t>
            </a:r>
            <a:r>
              <a:rPr lang="tr-TR" sz="2400" dirty="0"/>
              <a:t>bir başka deyişle, bilgisayar tarafından işlenebilir formattaki iş </a:t>
            </a:r>
            <a:r>
              <a:rPr lang="tr-TR" sz="2400" dirty="0" smtClean="0"/>
              <a:t>bilgilerinin, </a:t>
            </a:r>
            <a:r>
              <a:rPr lang="tr-TR" sz="2400" dirty="0"/>
              <a:t>bir </a:t>
            </a:r>
            <a:r>
              <a:rPr lang="tr-TR" sz="2400" dirty="0"/>
              <a:t>bölgedeki </a:t>
            </a:r>
            <a:r>
              <a:rPr lang="tr-TR" sz="2400" dirty="0" smtClean="0"/>
              <a:t>bilgisayarda yer alan uygulamada, </a:t>
            </a:r>
            <a:r>
              <a:rPr lang="tr-TR" sz="2400" dirty="0"/>
              <a:t>diğer bölgedeki </a:t>
            </a:r>
            <a:r>
              <a:rPr lang="tr-TR" sz="2400" dirty="0" smtClean="0"/>
              <a:t>bilgisayarda yer alan uygulamaya </a:t>
            </a:r>
            <a:r>
              <a:rPr lang="tr-TR" sz="2400" dirty="0"/>
              <a:t>tekrar veri girişi </a:t>
            </a:r>
            <a:r>
              <a:rPr lang="tr-TR" sz="2400" dirty="0" smtClean="0"/>
              <a:t>yapılması gerekmeksizin elektronik </a:t>
            </a:r>
            <a:r>
              <a:rPr lang="tr-TR" sz="2400" dirty="0" smtClean="0"/>
              <a:t>olarak </a:t>
            </a:r>
            <a:r>
              <a:rPr lang="tr-TR" sz="2400" dirty="0"/>
              <a:t>transferidir."</a:t>
            </a:r>
          </a:p>
          <a:p>
            <a:pPr algn="just"/>
            <a:endParaRPr lang="tr-TR" sz="2400" dirty="0"/>
          </a:p>
          <a:p>
            <a:pPr algn="just"/>
            <a:r>
              <a:rPr lang="tr-TR" sz="2400" dirty="0" smtClean="0"/>
              <a:t>«</a:t>
            </a:r>
            <a:r>
              <a:rPr lang="tr-TR" sz="2400" dirty="0" smtClean="0"/>
              <a:t>EDI</a:t>
            </a:r>
            <a:r>
              <a:rPr lang="tr-TR" sz="2400" dirty="0"/>
              <a:t>, </a:t>
            </a:r>
            <a:r>
              <a:rPr lang="tr-TR" sz="2400" dirty="0" smtClean="0"/>
              <a:t>işletmeler </a:t>
            </a:r>
            <a:r>
              <a:rPr lang="tr-TR" sz="2400" dirty="0"/>
              <a:t>arasında daha önceden tanımlanmış iş hareketlerini </a:t>
            </a:r>
            <a:r>
              <a:rPr lang="tr-TR" sz="2400" dirty="0" smtClean="0"/>
              <a:t>gerçekleştirmek için </a:t>
            </a:r>
            <a:r>
              <a:rPr lang="tr-TR" sz="2400" dirty="0"/>
              <a:t>yapısal verinin elektronik olarak değiş tokuşunu sağlayan bir grup bilişim teknolojisi </a:t>
            </a:r>
            <a:r>
              <a:rPr lang="tr-TR" sz="2400" dirty="0" smtClean="0"/>
              <a:t>uygulamasıdır.»</a:t>
            </a:r>
            <a:endParaRPr lang="tr-TR" sz="2400" dirty="0"/>
          </a:p>
        </p:txBody>
      </p:sp>
      <p:sp>
        <p:nvSpPr>
          <p:cNvPr id="3" name="Unvan 2"/>
          <p:cNvSpPr>
            <a:spLocks noGrp="1"/>
          </p:cNvSpPr>
          <p:nvPr>
            <p:ph type="title"/>
          </p:nvPr>
        </p:nvSpPr>
        <p:spPr>
          <a:xfrm>
            <a:off x="177800" y="833437"/>
            <a:ext cx="7345218" cy="1140835"/>
          </a:xfrm>
        </p:spPr>
        <p:txBody>
          <a:bodyPr anchor="ctr"/>
          <a:lstStyle/>
          <a:p>
            <a:r>
              <a:rPr lang="tr-TR" dirty="0" smtClean="0"/>
              <a:t>Elektronik Veri Değişimi</a:t>
            </a:r>
            <a:endParaRPr lang="tr-TR" dirty="0"/>
          </a:p>
        </p:txBody>
      </p:sp>
    </p:spTree>
    <p:extLst>
      <p:ext uri="{BB962C8B-B14F-4D97-AF65-F5344CB8AC3E}">
        <p14:creationId xmlns:p14="http://schemas.microsoft.com/office/powerpoint/2010/main" val="4008269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r>
              <a:rPr lang="tr-TR" sz="2400" dirty="0" smtClean="0"/>
              <a:t>«Formatı </a:t>
            </a:r>
            <a:r>
              <a:rPr lang="tr-TR" sz="2400" dirty="0"/>
              <a:t>iş ortaklarının her ikisi tarafından da anlaşılan ve verinin nasıl temsil edileceğini tanımlayan standardize edilmiş bir mesaj </a:t>
            </a:r>
            <a:r>
              <a:rPr lang="tr-TR" sz="2400" dirty="0" smtClean="0"/>
              <a:t>(</a:t>
            </a:r>
            <a:r>
              <a:rPr lang="tr-TR" sz="2400" dirty="0"/>
              <a:t>transaction set</a:t>
            </a:r>
            <a:r>
              <a:rPr lang="tr-TR" sz="2400" dirty="0" smtClean="0"/>
              <a:t>); organizasyonu </a:t>
            </a:r>
            <a:r>
              <a:rPr lang="tr-TR" sz="2400" dirty="0"/>
              <a:t>kendi geliştirdiği sistemlerden EDI iletişim sistemine </a:t>
            </a:r>
            <a:r>
              <a:rPr lang="tr-TR" sz="2400" dirty="0" smtClean="0"/>
              <a:t>ara yüz </a:t>
            </a:r>
            <a:r>
              <a:rPr lang="tr-TR" sz="2400" dirty="0" smtClean="0"/>
              <a:t>olabilen, </a:t>
            </a:r>
            <a:r>
              <a:rPr lang="tr-TR" sz="2400" dirty="0"/>
              <a:t>aynı zamanda karşılıklı mesaj çevrimini </a:t>
            </a:r>
            <a:r>
              <a:rPr lang="tr-TR" sz="2400" dirty="0" smtClean="0"/>
              <a:t>gerçekleştiren </a:t>
            </a:r>
            <a:r>
              <a:rPr lang="tr-TR" sz="2400" dirty="0" smtClean="0"/>
              <a:t>bir yazılım</a:t>
            </a:r>
            <a:r>
              <a:rPr lang="tr-TR" sz="2400" dirty="0"/>
              <a:t>; mesajları taşıyan, istenilen adrese gönderebilen ve yeterli güvenlik sağlayan bir iletişim </a:t>
            </a:r>
            <a:r>
              <a:rPr lang="tr-TR" sz="2400" dirty="0" smtClean="0"/>
              <a:t>sistemidir.»</a:t>
            </a:r>
            <a:endParaRPr lang="tr-TR" sz="2400" dirty="0"/>
          </a:p>
        </p:txBody>
      </p:sp>
      <p:sp>
        <p:nvSpPr>
          <p:cNvPr id="3" name="Unvan 2"/>
          <p:cNvSpPr>
            <a:spLocks noGrp="1"/>
          </p:cNvSpPr>
          <p:nvPr>
            <p:ph type="title"/>
          </p:nvPr>
        </p:nvSpPr>
        <p:spPr>
          <a:xfrm>
            <a:off x="177800" y="833437"/>
            <a:ext cx="7345218" cy="1140835"/>
          </a:xfrm>
        </p:spPr>
        <p:txBody>
          <a:bodyPr anchor="ctr"/>
          <a:lstStyle/>
          <a:p>
            <a:r>
              <a:rPr lang="tr-TR" dirty="0" smtClean="0"/>
              <a:t>Elektronik Veri Değişimi</a:t>
            </a:r>
            <a:endParaRPr lang="tr-TR" dirty="0"/>
          </a:p>
        </p:txBody>
      </p:sp>
    </p:spTree>
    <p:extLst>
      <p:ext uri="{BB962C8B-B14F-4D97-AF65-F5344CB8AC3E}">
        <p14:creationId xmlns:p14="http://schemas.microsoft.com/office/powerpoint/2010/main" val="1694583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36419" y="2213264"/>
            <a:ext cx="8229600" cy="4333009"/>
          </a:xfrm>
        </p:spPr>
        <p:txBody>
          <a:bodyPr anchor="ctr"/>
          <a:lstStyle/>
          <a:p>
            <a:pPr algn="just"/>
            <a:endParaRPr lang="tr-TR" sz="2400" dirty="0"/>
          </a:p>
        </p:txBody>
      </p:sp>
      <p:sp>
        <p:nvSpPr>
          <p:cNvPr id="3" name="Unvan 2"/>
          <p:cNvSpPr>
            <a:spLocks noGrp="1"/>
          </p:cNvSpPr>
          <p:nvPr>
            <p:ph type="title"/>
          </p:nvPr>
        </p:nvSpPr>
        <p:spPr>
          <a:xfrm>
            <a:off x="177800" y="833437"/>
            <a:ext cx="7345218" cy="1140835"/>
          </a:xfrm>
        </p:spPr>
        <p:txBody>
          <a:bodyPr anchor="ctr"/>
          <a:lstStyle/>
          <a:p>
            <a:r>
              <a:rPr lang="tr-TR" dirty="0" smtClean="0"/>
              <a:t>Elektronik Veri Değişimi</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76530"/>
            <a:ext cx="9144000" cy="4681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3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Brugerdefineret 6">
      <a:dk1>
        <a:srgbClr val="FFFCF9"/>
      </a:dk1>
      <a:lt1>
        <a:sysClr val="window" lastClr="FFFFFF"/>
      </a:lt1>
      <a:dk2>
        <a:srgbClr val="D7D8D9"/>
      </a:dk2>
      <a:lt2>
        <a:srgbClr val="FFFFFF"/>
      </a:lt2>
      <a:accent1>
        <a:srgbClr val="E6E6E6"/>
      </a:accent1>
      <a:accent2>
        <a:srgbClr val="F9AF18"/>
      </a:accent2>
      <a:accent3>
        <a:srgbClr val="78C5DD"/>
      </a:accent3>
      <a:accent4>
        <a:srgbClr val="0081BE"/>
      </a:accent4>
      <a:accent5>
        <a:srgbClr val="FAB900"/>
      </a:accent5>
      <a:accent6>
        <a:srgbClr val="E7711C"/>
      </a:accent6>
      <a:hlink>
        <a:srgbClr val="7EB220"/>
      </a:hlink>
      <a:folHlink>
        <a:srgbClr val="7EB2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Kontortema">
  <a:themeElements>
    <a:clrScheme name="Brugerdefineret 6">
      <a:dk1>
        <a:srgbClr val="FFFCF9"/>
      </a:dk1>
      <a:lt1>
        <a:sysClr val="window" lastClr="FFFFFF"/>
      </a:lt1>
      <a:dk2>
        <a:srgbClr val="D7D8D9"/>
      </a:dk2>
      <a:lt2>
        <a:srgbClr val="FFFFFF"/>
      </a:lt2>
      <a:accent1>
        <a:srgbClr val="E6E6E6"/>
      </a:accent1>
      <a:accent2>
        <a:srgbClr val="F9AF18"/>
      </a:accent2>
      <a:accent3>
        <a:srgbClr val="78C5DD"/>
      </a:accent3>
      <a:accent4>
        <a:srgbClr val="0081BE"/>
      </a:accent4>
      <a:accent5>
        <a:srgbClr val="FAB900"/>
      </a:accent5>
      <a:accent6>
        <a:srgbClr val="E7711C"/>
      </a:accent6>
      <a:hlink>
        <a:srgbClr val="7EB220"/>
      </a:hlink>
      <a:folHlink>
        <a:srgbClr val="7EB2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9BBA6B9-B48C-44AD-AF18-A0802220E2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TS101875468</Template>
  <TotalTime>2932</TotalTime>
  <Words>1871</Words>
  <Application>Microsoft Office PowerPoint</Application>
  <PresentationFormat>On-screen Show (4:3)</PresentationFormat>
  <Paragraphs>241</Paragraphs>
  <Slides>43</Slides>
  <Notes>3</Notes>
  <HiddenSlides>0</HiddenSlides>
  <MMClips>0</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Kontortema</vt:lpstr>
      <vt:lpstr>1_Kontortema</vt:lpstr>
      <vt:lpstr>PowerPoint Presentation</vt:lpstr>
      <vt:lpstr>İçerik</vt:lpstr>
      <vt:lpstr>Elektronik Veri Değişimi</vt:lpstr>
      <vt:lpstr>Elektronik Veri Değişimi</vt:lpstr>
      <vt:lpstr>Elektronik Veri Değişimi</vt:lpstr>
      <vt:lpstr>Elektronik Veri Değişimi</vt:lpstr>
      <vt:lpstr>Elektronik Veri Değişimi</vt:lpstr>
      <vt:lpstr>Elektronik Veri Değişimi</vt:lpstr>
      <vt:lpstr>Elektronik Veri Değişimi</vt:lpstr>
      <vt:lpstr>Elektronik Veri Değişimi</vt:lpstr>
      <vt:lpstr>Elektronik Veri Değişimi</vt:lpstr>
      <vt:lpstr>Elektronik Veri Değişimi</vt:lpstr>
      <vt:lpstr>Uygulamaların Stratejik Değerlerinin Değerlendirmesi</vt:lpstr>
      <vt:lpstr>Ölçülebilir Faydalar</vt:lpstr>
      <vt:lpstr>Stratejik Faydaları</vt:lpstr>
      <vt:lpstr>Avantajlar</vt:lpstr>
      <vt:lpstr>Avantajlar</vt:lpstr>
      <vt:lpstr>Avantajlar</vt:lpstr>
      <vt:lpstr>Avantajlar</vt:lpstr>
      <vt:lpstr>Avantajlar</vt:lpstr>
      <vt:lpstr>Dezavantajlar</vt:lpstr>
      <vt:lpstr>Dezavantajlar</vt:lpstr>
      <vt:lpstr>Elektronik Veri Değişimi Uygulama Aşamaları</vt:lpstr>
      <vt:lpstr>Elektronik Veri Değişimi Uygulaması</vt:lpstr>
      <vt:lpstr>Elektronik Veri Değişimi Uygulaması</vt:lpstr>
      <vt:lpstr>Elektronik Veri Değişimi Uygulaması</vt:lpstr>
      <vt:lpstr>İletişim Arayüz Seçimi</vt:lpstr>
      <vt:lpstr>Standartlar</vt:lpstr>
      <vt:lpstr>Standartlar</vt:lpstr>
      <vt:lpstr>Kullanım Alanları</vt:lpstr>
      <vt:lpstr>Tedarik Zinciri Nedir?</vt:lpstr>
      <vt:lpstr>Tedarik Zinciri Nedir?</vt:lpstr>
      <vt:lpstr>Tedarik Zinciri</vt:lpstr>
      <vt:lpstr>Tedarik Zinciri Yönetimi</vt:lpstr>
      <vt:lpstr>Tedarik Zinciri Yönetimi ve B2B E-Ticaret</vt:lpstr>
      <vt:lpstr>Tedarik Zinciri Yönetimi ve B2B E-Ticaret</vt:lpstr>
      <vt:lpstr>Tedarik Zinciri Yönetimi ve B2B E-Ticaret</vt:lpstr>
      <vt:lpstr>Tedarik Zinciri Yönetimi ve B2B E-Ticaret</vt:lpstr>
      <vt:lpstr>Sonuç</vt:lpstr>
      <vt:lpstr>Sonuç</vt:lpstr>
      <vt:lpstr>Sonuç</vt:lpstr>
      <vt:lpstr>Sonuç</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dc:creator>
  <cp:keywords/>
  <cp:lastModifiedBy>Cengiz Altuntaş</cp:lastModifiedBy>
  <cp:revision>163</cp:revision>
  <dcterms:created xsi:type="dcterms:W3CDTF">2014-03-06T11:59:46Z</dcterms:created>
  <dcterms:modified xsi:type="dcterms:W3CDTF">2014-04-23T15:17:42Z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TC018754689991</vt:lpwstr>
  </property>
</Properties>
</file>