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notesMasterIdLst>
    <p:notesMasterId r:id="rId48"/>
  </p:notesMasterIdLst>
  <p:sldIdLst>
    <p:sldId id="299" r:id="rId4"/>
    <p:sldId id="401" r:id="rId5"/>
    <p:sldId id="403" r:id="rId6"/>
    <p:sldId id="457" r:id="rId7"/>
    <p:sldId id="458" r:id="rId8"/>
    <p:sldId id="483" r:id="rId9"/>
    <p:sldId id="459" r:id="rId10"/>
    <p:sldId id="460" r:id="rId11"/>
    <p:sldId id="484" r:id="rId12"/>
    <p:sldId id="461" r:id="rId13"/>
    <p:sldId id="485" r:id="rId14"/>
    <p:sldId id="469" r:id="rId15"/>
    <p:sldId id="463" r:id="rId16"/>
    <p:sldId id="462" r:id="rId17"/>
    <p:sldId id="464" r:id="rId18"/>
    <p:sldId id="465" r:id="rId19"/>
    <p:sldId id="467" r:id="rId20"/>
    <p:sldId id="470" r:id="rId21"/>
    <p:sldId id="508" r:id="rId22"/>
    <p:sldId id="471" r:id="rId23"/>
    <p:sldId id="487" r:id="rId24"/>
    <p:sldId id="486" r:id="rId25"/>
    <p:sldId id="472" r:id="rId26"/>
    <p:sldId id="473" r:id="rId27"/>
    <p:sldId id="479" r:id="rId28"/>
    <p:sldId id="488" r:id="rId29"/>
    <p:sldId id="480" r:id="rId30"/>
    <p:sldId id="478" r:id="rId31"/>
    <p:sldId id="481" r:id="rId32"/>
    <p:sldId id="482" r:id="rId33"/>
    <p:sldId id="489" r:id="rId34"/>
    <p:sldId id="490" r:id="rId35"/>
    <p:sldId id="491" r:id="rId36"/>
    <p:sldId id="492" r:id="rId37"/>
    <p:sldId id="507" r:id="rId38"/>
    <p:sldId id="493" r:id="rId39"/>
    <p:sldId id="494" r:id="rId40"/>
    <p:sldId id="495" r:id="rId41"/>
    <p:sldId id="496" r:id="rId42"/>
    <p:sldId id="509" r:id="rId43"/>
    <p:sldId id="498" r:id="rId44"/>
    <p:sldId id="510" r:id="rId45"/>
    <p:sldId id="499" r:id="rId46"/>
    <p:sldId id="456" r:id="rId47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28">
          <p15:clr>
            <a:srgbClr val="A4A3A4"/>
          </p15:clr>
        </p15:guide>
        <p15:guide id="2" pos="5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33" autoAdjust="0"/>
  </p:normalViewPr>
  <p:slideViewPr>
    <p:cSldViewPr snapToGrid="0">
      <p:cViewPr>
        <p:scale>
          <a:sx n="81" d="100"/>
          <a:sy n="81" d="100"/>
        </p:scale>
        <p:origin x="-996" y="204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6CFA-E511-423E-A39E-56B6BD0A8B1C}" type="datetimeFigureOut">
              <a:rPr lang="tr-TR" smtClean="0"/>
              <a:t>23.04.2014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B9CA-A575-402D-A86F-BA815DEF1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6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B9CA-A575-402D-A86F-BA815DEF1EF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60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B9CA-A575-402D-A86F-BA815DEF1EF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31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B9CA-A575-402D-A86F-BA815DEF1EF6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4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BA166EC-68A0-46C1-B588-D765070EB3F3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11D129-8857-47B5-B5AD-CA158AB7D7D6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A1995B2-2054-4552-B9D8-F9A523233DD4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CF07B0-78E5-4F95-8EA8-7289F126EBA7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158264-7C21-4C71-A444-464158B6EAA3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EC4D59E-D79C-4F87-9229-2102570150DF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05B8B7-8FEE-4042-A036-DF028CEC9A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07888B-3C26-497B-AD2B-C3EAE1342FE8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FB78533-4D4F-4295-947C-8ED241200F34}" type="datetime1">
              <a:rPr lang="da-DK" smtClean="0"/>
              <a:pPr>
                <a:defRPr/>
              </a:pPr>
              <a:t>23-04-2014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5049012" y="6043612"/>
            <a:ext cx="3824287" cy="4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tr-TR" sz="2000" dirty="0" smtClean="0">
                <a:solidFill>
                  <a:schemeClr val="tx2"/>
                </a:solidFill>
              </a:rPr>
              <a:t>Yrd. Doç. Dr. Gültekin ALTUNTAŞ</a:t>
            </a:r>
            <a:endParaRPr lang="en-US" sz="2000" dirty="0" smtClean="0">
              <a:solidFill>
                <a:schemeClr val="tx2"/>
              </a:solidFill>
            </a:endParaRPr>
          </a:p>
          <a:p>
            <a:pPr defTabSz="801688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5420631" y="5443537"/>
            <a:ext cx="326317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tr-TR" sz="3000" b="1" dirty="0" smtClean="0">
                <a:solidFill>
                  <a:schemeClr val="tx2"/>
                </a:solidFill>
              </a:rPr>
              <a:t>Elektronik Ticaret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Örgütlerin, yerel alan ağlarını, geniş alan ağlarını ve teknolojilerini kendi </a:t>
            </a:r>
            <a:r>
              <a:rPr lang="tr-TR" sz="2400" dirty="0" smtClean="0"/>
              <a:t>özel ağlarını </a:t>
            </a:r>
            <a:r>
              <a:rPr lang="tr-TR" sz="2400" dirty="0"/>
              <a:t>oluşturmak için birbirine </a:t>
            </a:r>
            <a:r>
              <a:rPr lang="tr-TR" sz="2400" dirty="0" smtClean="0"/>
              <a:t>bağlayan </a:t>
            </a:r>
            <a:r>
              <a:rPr lang="tr-TR" sz="2400" dirty="0"/>
              <a:t>özel </a:t>
            </a:r>
            <a:r>
              <a:rPr lang="tr-TR" sz="2400" dirty="0" smtClean="0"/>
              <a:t>ağdır.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Bu özel </a:t>
            </a:r>
            <a:r>
              <a:rPr lang="tr-TR" sz="2400" dirty="0"/>
              <a:t>ağın amacı yalnızca işletme içi bilgi paylaşımını, iletişimi, işbirliklerini ve iş süreçlerini desteklemektir. </a:t>
            </a:r>
            <a:endParaRPr lang="tr-TR" sz="2400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57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İntranet, </a:t>
            </a:r>
            <a:r>
              <a:rPr lang="tr-TR" sz="2400" dirty="0" smtClean="0"/>
              <a:t>internetin </a:t>
            </a:r>
            <a:r>
              <a:rPr lang="tr-TR" sz="2400" dirty="0"/>
              <a:t>en iyi özelliklerinden yararlanma ve sakıncalarını dışarıda bırakma temeli üzerine kurulmuştur.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açıdan intranetler daha güvenli, denetlenebilir ve belirli amaçlara yönelik olmaları açısından </a:t>
            </a:r>
            <a:r>
              <a:rPr lang="tr-TR" sz="2400" dirty="0" smtClean="0"/>
              <a:t>internetten </a:t>
            </a:r>
            <a:r>
              <a:rPr lang="tr-TR" sz="2400" dirty="0"/>
              <a:t>ayrılırlar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tr-TR" sz="2400" dirty="0"/>
              <a:t>İlk yatırım giderleri </a:t>
            </a:r>
            <a:r>
              <a:rPr lang="tr-TR" sz="2400" dirty="0" smtClean="0"/>
              <a:t>küçüktür.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Kullanım maliyetleri </a:t>
            </a:r>
            <a:r>
              <a:rPr lang="tr-TR" sz="2400" dirty="0" smtClean="0"/>
              <a:t>düşüktür.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Dağıtık </a:t>
            </a:r>
            <a:r>
              <a:rPr lang="tr-TR" sz="2400" dirty="0"/>
              <a:t>bilişim altyapısı ile kaynaklar etkili ve verimli </a:t>
            </a:r>
            <a:r>
              <a:rPr lang="tr-TR" sz="2400" dirty="0" smtClean="0"/>
              <a:t>kullanılır.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Kullanımı kolaydır.</a:t>
            </a:r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Eğitim </a:t>
            </a:r>
            <a:r>
              <a:rPr lang="tr-TR" sz="2400" dirty="0"/>
              <a:t>gereksinimleri azdır.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0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47009"/>
            <a:ext cx="9144000" cy="481099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70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Özel ağ yapısında olduğu için çeşitli şifreleme yöntemleriyle ve güvenlik duvarlarıyla ağ dışında yer alan ortama karşı korumalıdır.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Yalnızca </a:t>
            </a:r>
            <a:r>
              <a:rPr lang="tr-TR" sz="2400" dirty="0"/>
              <a:t>yetkilendirilmiş kişiler internetten intranet ağına erişim hakkına sahiptir.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Bazı </a:t>
            </a:r>
            <a:r>
              <a:rPr lang="tr-TR" sz="2400" dirty="0"/>
              <a:t>işletmeler ise kendi intranet ağlarını sınırlı kullanım izinleriyle işletme dışı kişi ve kurumların kullanımına açmaktadırlar.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7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47009"/>
            <a:ext cx="9144000" cy="481099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17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tr-TR" sz="2200" dirty="0"/>
              <a:t>İntranet, </a:t>
            </a:r>
            <a:r>
              <a:rPr lang="tr-TR" sz="2200" dirty="0" smtClean="0"/>
              <a:t>işletme </a:t>
            </a:r>
            <a:r>
              <a:rPr lang="tr-TR" sz="2200" dirty="0"/>
              <a:t>yöneticileri ve yönetimin gereksinim duyduğu finansal verilerden kuruluştaki çalışma gruplarının planlanmasına ve çalışan kayıtlarındaki tüm ayrıntılara dek uzanabilir. </a:t>
            </a:r>
            <a:endParaRPr lang="tr-TR" sz="2200" dirty="0" smtClean="0"/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smtClean="0"/>
              <a:t>Satış </a:t>
            </a:r>
            <a:r>
              <a:rPr lang="tr-TR" sz="2200" dirty="0"/>
              <a:t>sonrası hizmetler için müşteri bilgileri ve müşteri kartları tutulabilir. </a:t>
            </a:r>
            <a:endParaRPr lang="tr-TR" sz="2200" dirty="0" smtClean="0"/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smtClean="0"/>
              <a:t>İşletme </a:t>
            </a:r>
            <a:r>
              <a:rPr lang="tr-TR" sz="2200" dirty="0"/>
              <a:t>içi haberleşme ve yeni duyurular yayınlanabilir. </a:t>
            </a:r>
            <a:endParaRPr lang="tr-TR" sz="2200" dirty="0" smtClean="0"/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smtClean="0"/>
              <a:t>Yönetimin işletme </a:t>
            </a:r>
            <a:r>
              <a:rPr lang="tr-TR" sz="2200" dirty="0"/>
              <a:t>içinde yayınlanmasını istediği her </a:t>
            </a:r>
            <a:r>
              <a:rPr lang="tr-TR" sz="2200" dirty="0" smtClean="0"/>
              <a:t>şey </a:t>
            </a:r>
            <a:r>
              <a:rPr lang="tr-TR" sz="2200" dirty="0"/>
              <a:t>intranette </a:t>
            </a:r>
            <a:r>
              <a:rPr lang="tr-TR" sz="2200" dirty="0" smtClean="0"/>
              <a:t>oluşturulabilir.</a:t>
            </a:r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77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tr-TR" sz="2400" dirty="0"/>
              <a:t>İntranet, herhangi bir ağda olduğu gibi dosya dizinlerini depolar ve kaynak paylaşımını sağlar.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Bir </a:t>
            </a:r>
            <a:r>
              <a:rPr lang="tr-TR" sz="2400" dirty="0"/>
              <a:t>düzey yukarı çıkıldığında, iletiler, haritalar ve ayrıntılı bilgilerin kullanımını sağlayan ve bunları, gereksinimi olan kişilere dağıtıp gösteren bir yayım kaynağına dönüşür.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Kalite </a:t>
            </a:r>
            <a:r>
              <a:rPr lang="tr-TR" sz="2400" dirty="0"/>
              <a:t>yönetim sistemlerinde ağırlıklı olarak kullanılan intranet sistemleri, en güncel talimat, form yada prosedürlere ulaşmayı sağlayarak kalite sisteminin işlemesine de yardımcı </a:t>
            </a:r>
            <a:r>
              <a:rPr lang="tr-TR" sz="2400" dirty="0" smtClean="0"/>
              <a:t>olmaktadır.</a:t>
            </a:r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78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/>
              <a:t>Yalnızca bir kuruluşa aittir.</a:t>
            </a:r>
          </a:p>
          <a:p>
            <a:pPr algn="just"/>
            <a:r>
              <a:rPr lang="tr-TR" sz="2200" dirty="0"/>
              <a:t>Özel bir ağdır. İnternette olduğu gibi tüm dünyaya açılan bir girişi yoktur.</a:t>
            </a:r>
          </a:p>
          <a:p>
            <a:pPr algn="just"/>
            <a:r>
              <a:rPr lang="tr-TR" sz="2200" dirty="0"/>
              <a:t>Kullanıcı sınırlandırması vardır.</a:t>
            </a:r>
          </a:p>
          <a:p>
            <a:pPr algn="just"/>
            <a:r>
              <a:rPr lang="tr-TR" sz="2200" dirty="0"/>
              <a:t>Merkezde servis sağlayıcısı bulunmaktadır.</a:t>
            </a:r>
          </a:p>
          <a:p>
            <a:pPr algn="just"/>
            <a:r>
              <a:rPr lang="tr-TR" sz="2200" dirty="0"/>
              <a:t>Kullanıcılar </a:t>
            </a:r>
            <a:r>
              <a:rPr lang="tr-TR" sz="2200" dirty="0" smtClean="0"/>
              <a:t>intranet </a:t>
            </a:r>
            <a:r>
              <a:rPr lang="tr-TR" sz="2200" dirty="0"/>
              <a:t>üzerinden fikir alışverişini güvenli bir şekilde gerçekleştirebilirler.</a:t>
            </a:r>
          </a:p>
          <a:p>
            <a:pPr algn="just"/>
            <a:r>
              <a:rPr lang="tr-TR" sz="2200" dirty="0"/>
              <a:t>Çok daha optimize bir şekilde bilgi arama işlemi gerçekleştirilebilir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3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 smtClean="0"/>
              <a:t>İntranet </a:t>
            </a:r>
            <a:r>
              <a:rPr lang="tr-TR" sz="2200" dirty="0"/>
              <a:t>üzerinden </a:t>
            </a:r>
            <a:r>
              <a:rPr lang="tr-TR" sz="2200" dirty="0" smtClean="0"/>
              <a:t>işletmede </a:t>
            </a:r>
            <a:r>
              <a:rPr lang="tr-TR" sz="2200" dirty="0"/>
              <a:t>çalışan kullanıcıların, telekonferanslar yoluyla haberleşmesi </a:t>
            </a:r>
            <a:r>
              <a:rPr lang="tr-TR" sz="2200" dirty="0" smtClean="0"/>
              <a:t>güvenli bir </a:t>
            </a:r>
            <a:r>
              <a:rPr lang="tr-TR" sz="2200" dirty="0"/>
              <a:t>ortam içerisinde sağlanmış olur</a:t>
            </a:r>
            <a:r>
              <a:rPr lang="tr-TR" sz="2200" dirty="0" smtClean="0"/>
              <a:t>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 smtClean="0"/>
              <a:t>İşletme </a:t>
            </a:r>
            <a:r>
              <a:rPr lang="tr-TR" sz="2200" dirty="0"/>
              <a:t>içinde gündelik bilgilere daha hızlı ulaşmak ve düşük maliyetle bu </a:t>
            </a:r>
            <a:r>
              <a:rPr lang="tr-TR" sz="2200" dirty="0" smtClean="0"/>
              <a:t>paylaşımı gerçekleştirmeyi </a:t>
            </a:r>
            <a:r>
              <a:rPr lang="tr-TR" sz="2200" dirty="0"/>
              <a:t>amaçlamaktadır</a:t>
            </a:r>
            <a:r>
              <a:rPr lang="tr-TR" sz="2200" dirty="0" smtClean="0"/>
              <a:t>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İnternete giriş izni vardır, ancak internetin intranete giriş izni yoktur.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8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23273" y="1089322"/>
            <a:ext cx="4584700" cy="563562"/>
          </a:xfrm>
        </p:spPr>
        <p:txBody>
          <a:bodyPr/>
          <a:lstStyle/>
          <a:p>
            <a:r>
              <a:rPr lang="tr-TR" dirty="0" smtClean="0"/>
              <a:t>İçerik</a:t>
            </a:r>
            <a:endParaRPr lang="tr-TR" dirty="0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849313" y="2520950"/>
            <a:ext cx="4432300" cy="2495550"/>
            <a:chOff x="876300" y="2500313"/>
            <a:chExt cx="4432300" cy="2495550"/>
          </a:xfrm>
        </p:grpSpPr>
        <p:sp>
          <p:nvSpPr>
            <p:cNvPr id="6" name="Rektangel 30"/>
            <p:cNvSpPr>
              <a:spLocks noChangeArrowheads="1"/>
            </p:cNvSpPr>
            <p:nvPr/>
          </p:nvSpPr>
          <p:spPr bwMode="auto">
            <a:xfrm>
              <a:off x="1260475" y="2500313"/>
              <a:ext cx="4000500" cy="35401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" name="Rektangel 33"/>
            <p:cNvSpPr>
              <a:spLocks noChangeArrowheads="1"/>
            </p:cNvSpPr>
            <p:nvPr/>
          </p:nvSpPr>
          <p:spPr bwMode="auto">
            <a:xfrm>
              <a:off x="1260475" y="378618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9" name="Rektangel 34"/>
            <p:cNvSpPr>
              <a:spLocks noChangeArrowheads="1"/>
            </p:cNvSpPr>
            <p:nvPr/>
          </p:nvSpPr>
          <p:spPr bwMode="auto">
            <a:xfrm>
              <a:off x="1260475" y="292893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0" name="Rektangel 35"/>
            <p:cNvSpPr>
              <a:spLocks noChangeArrowheads="1"/>
            </p:cNvSpPr>
            <p:nvPr/>
          </p:nvSpPr>
          <p:spPr bwMode="auto">
            <a:xfrm>
              <a:off x="1260475" y="4214813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1" name="Rektangel 36"/>
            <p:cNvSpPr>
              <a:spLocks noChangeArrowheads="1"/>
            </p:cNvSpPr>
            <p:nvPr/>
          </p:nvSpPr>
          <p:spPr bwMode="auto">
            <a:xfrm>
              <a:off x="1260475" y="464343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2" name="Tekstboks 44"/>
            <p:cNvSpPr txBox="1">
              <a:spLocks noChangeArrowheads="1"/>
            </p:cNvSpPr>
            <p:nvPr/>
          </p:nvSpPr>
          <p:spPr bwMode="auto">
            <a:xfrm>
              <a:off x="1308100" y="2517749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200" dirty="0" smtClean="0">
                  <a:solidFill>
                    <a:schemeClr val="accent1">
                      <a:lumMod val="10000"/>
                    </a:schemeClr>
                  </a:solidFill>
                </a:rPr>
                <a:t>Ağ Türleri</a:t>
              </a:r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4" name="Tekstboks 47"/>
            <p:cNvSpPr txBox="1">
              <a:spLocks noChangeArrowheads="1"/>
            </p:cNvSpPr>
            <p:nvPr/>
          </p:nvSpPr>
          <p:spPr bwMode="auto">
            <a:xfrm>
              <a:off x="1295400" y="4677923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200" dirty="0" err="1" smtClean="0">
                  <a:solidFill>
                    <a:schemeClr val="accent1">
                      <a:lumMod val="10000"/>
                    </a:schemeClr>
                  </a:solidFill>
                </a:rPr>
                <a:t>Ekstranet</a:t>
              </a:r>
              <a:r>
                <a:rPr lang="tr-TR" sz="1200" dirty="0" smtClean="0">
                  <a:solidFill>
                    <a:schemeClr val="accent1">
                      <a:lumMod val="10000"/>
                    </a:schemeClr>
                  </a:solidFill>
                </a:rPr>
                <a:t> Avantajları</a:t>
              </a:r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5" name="Tekstboks 48"/>
            <p:cNvSpPr txBox="1">
              <a:spLocks noChangeArrowheads="1"/>
            </p:cNvSpPr>
            <p:nvPr/>
          </p:nvSpPr>
          <p:spPr bwMode="auto">
            <a:xfrm>
              <a:off x="1295400" y="2970213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6" name="Tekstboks 49"/>
            <p:cNvSpPr txBox="1">
              <a:spLocks noChangeArrowheads="1"/>
            </p:cNvSpPr>
            <p:nvPr/>
          </p:nvSpPr>
          <p:spPr bwMode="auto">
            <a:xfrm>
              <a:off x="1270794" y="4274364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200" dirty="0" smtClean="0">
                  <a:solidFill>
                    <a:schemeClr val="accent1">
                      <a:lumMod val="10000"/>
                    </a:schemeClr>
                  </a:solidFill>
                </a:rPr>
                <a:t>İntranet Avantajları</a:t>
              </a:r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grpSp>
          <p:nvGrpSpPr>
            <p:cNvPr id="19" name="Gruppe 75"/>
            <p:cNvGrpSpPr>
              <a:grpSpLocks/>
            </p:cNvGrpSpPr>
            <p:nvPr/>
          </p:nvGrpSpPr>
          <p:grpSpPr bwMode="auto">
            <a:xfrm>
              <a:off x="876300" y="4646613"/>
              <a:ext cx="344488" cy="344487"/>
              <a:chOff x="876300" y="4646613"/>
              <a:chExt cx="344488" cy="344487"/>
            </a:xfrm>
          </p:grpSpPr>
          <p:sp>
            <p:nvSpPr>
              <p:cNvPr id="35" name="Rektangel 23"/>
              <p:cNvSpPr>
                <a:spLocks noChangeArrowheads="1"/>
              </p:cNvSpPr>
              <p:nvPr/>
            </p:nvSpPr>
            <p:spPr bwMode="auto">
              <a:xfrm>
                <a:off x="876300" y="46466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6" name="Tekstboks 74"/>
              <p:cNvSpPr txBox="1">
                <a:spLocks noChangeArrowheads="1"/>
              </p:cNvSpPr>
              <p:nvPr/>
            </p:nvSpPr>
            <p:spPr bwMode="auto">
              <a:xfrm>
                <a:off x="890588" y="46831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6</a:t>
                </a:r>
              </a:p>
            </p:txBody>
          </p:sp>
        </p:grpSp>
        <p:grpSp>
          <p:nvGrpSpPr>
            <p:cNvPr id="20" name="Gruppe 77"/>
            <p:cNvGrpSpPr>
              <a:grpSpLocks/>
            </p:cNvGrpSpPr>
            <p:nvPr/>
          </p:nvGrpSpPr>
          <p:grpSpPr bwMode="auto">
            <a:xfrm>
              <a:off x="876300" y="4208463"/>
              <a:ext cx="344488" cy="342900"/>
              <a:chOff x="876300" y="4208463"/>
              <a:chExt cx="344488" cy="342900"/>
            </a:xfrm>
          </p:grpSpPr>
          <p:sp>
            <p:nvSpPr>
              <p:cNvPr id="33" name="Rektangel 20"/>
              <p:cNvSpPr>
                <a:spLocks noChangeArrowheads="1"/>
              </p:cNvSpPr>
              <p:nvPr/>
            </p:nvSpPr>
            <p:spPr bwMode="auto">
              <a:xfrm>
                <a:off x="876300" y="4208463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4" name="Tekstboks 76"/>
              <p:cNvSpPr txBox="1">
                <a:spLocks noChangeArrowheads="1"/>
              </p:cNvSpPr>
              <p:nvPr/>
            </p:nvSpPr>
            <p:spPr bwMode="auto">
              <a:xfrm>
                <a:off x="890588" y="4238625"/>
                <a:ext cx="322262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5</a:t>
                </a:r>
              </a:p>
            </p:txBody>
          </p:sp>
        </p:grpSp>
        <p:grpSp>
          <p:nvGrpSpPr>
            <p:cNvPr id="21" name="Gruppe 79"/>
            <p:cNvGrpSpPr>
              <a:grpSpLocks/>
            </p:cNvGrpSpPr>
            <p:nvPr/>
          </p:nvGrpSpPr>
          <p:grpSpPr bwMode="auto">
            <a:xfrm>
              <a:off x="876300" y="3790950"/>
              <a:ext cx="344488" cy="347663"/>
              <a:chOff x="876300" y="3790950"/>
              <a:chExt cx="344488" cy="347663"/>
            </a:xfrm>
          </p:grpSpPr>
          <p:sp>
            <p:nvSpPr>
              <p:cNvPr id="31" name="Rektangel 13"/>
              <p:cNvSpPr>
                <a:spLocks noChangeArrowheads="1"/>
              </p:cNvSpPr>
              <p:nvPr/>
            </p:nvSpPr>
            <p:spPr bwMode="auto">
              <a:xfrm>
                <a:off x="876300" y="3790950"/>
                <a:ext cx="344488" cy="347663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2" name="Tekstboks 78"/>
              <p:cNvSpPr txBox="1">
                <a:spLocks noChangeArrowheads="1"/>
              </p:cNvSpPr>
              <p:nvPr/>
            </p:nvSpPr>
            <p:spPr bwMode="auto">
              <a:xfrm>
                <a:off x="890588" y="3822700"/>
                <a:ext cx="322262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4</a:t>
                </a:r>
              </a:p>
            </p:txBody>
          </p:sp>
        </p:grpSp>
        <p:grpSp>
          <p:nvGrpSpPr>
            <p:cNvPr id="22" name="Gruppe 81"/>
            <p:cNvGrpSpPr>
              <a:grpSpLocks/>
            </p:cNvGrpSpPr>
            <p:nvPr/>
          </p:nvGrpSpPr>
          <p:grpSpPr bwMode="auto">
            <a:xfrm>
              <a:off x="876300" y="3363913"/>
              <a:ext cx="344488" cy="344487"/>
              <a:chOff x="876300" y="3363913"/>
              <a:chExt cx="344488" cy="344487"/>
            </a:xfrm>
          </p:grpSpPr>
          <p:sp>
            <p:nvSpPr>
              <p:cNvPr id="29" name="Rektangel 11"/>
              <p:cNvSpPr>
                <a:spLocks noChangeArrowheads="1"/>
              </p:cNvSpPr>
              <p:nvPr/>
            </p:nvSpPr>
            <p:spPr bwMode="auto">
              <a:xfrm>
                <a:off x="876300" y="33639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0" name="Tekstboks 80"/>
              <p:cNvSpPr txBox="1">
                <a:spLocks noChangeArrowheads="1"/>
              </p:cNvSpPr>
              <p:nvPr/>
            </p:nvSpPr>
            <p:spPr bwMode="auto">
              <a:xfrm>
                <a:off x="890588" y="34004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3</a:t>
                </a:r>
              </a:p>
            </p:txBody>
          </p:sp>
        </p:grpSp>
        <p:grpSp>
          <p:nvGrpSpPr>
            <p:cNvPr id="23" name="Gruppe 83"/>
            <p:cNvGrpSpPr>
              <a:grpSpLocks/>
            </p:cNvGrpSpPr>
            <p:nvPr/>
          </p:nvGrpSpPr>
          <p:grpSpPr bwMode="auto">
            <a:xfrm>
              <a:off x="876300" y="2936875"/>
              <a:ext cx="344488" cy="344488"/>
              <a:chOff x="876300" y="2936875"/>
              <a:chExt cx="344488" cy="344488"/>
            </a:xfrm>
          </p:grpSpPr>
          <p:sp>
            <p:nvSpPr>
              <p:cNvPr id="27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8" name="Tekstboks 82"/>
              <p:cNvSpPr txBox="1">
                <a:spLocks noChangeArrowheads="1"/>
              </p:cNvSpPr>
              <p:nvPr/>
            </p:nvSpPr>
            <p:spPr bwMode="auto">
              <a:xfrm>
                <a:off x="890588" y="2986088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2</a:t>
                </a:r>
              </a:p>
            </p:txBody>
          </p:sp>
        </p:grpSp>
        <p:grpSp>
          <p:nvGrpSpPr>
            <p:cNvPr id="24" name="Gruppe 85"/>
            <p:cNvGrpSpPr>
              <a:grpSpLocks/>
            </p:cNvGrpSpPr>
            <p:nvPr/>
          </p:nvGrpSpPr>
          <p:grpSpPr bwMode="auto">
            <a:xfrm>
              <a:off x="876300" y="2511425"/>
              <a:ext cx="344488" cy="342900"/>
              <a:chOff x="876300" y="2511425"/>
              <a:chExt cx="344488" cy="342900"/>
            </a:xfrm>
          </p:grpSpPr>
          <p:sp>
            <p:nvSpPr>
              <p:cNvPr id="25" name="Rektangel 7"/>
              <p:cNvSpPr>
                <a:spLocks noChangeArrowheads="1"/>
              </p:cNvSpPr>
              <p:nvPr/>
            </p:nvSpPr>
            <p:spPr bwMode="auto">
              <a:xfrm>
                <a:off x="876300" y="2511425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6" name="Tekstboks 84"/>
              <p:cNvSpPr txBox="1">
                <a:spLocks noChangeArrowheads="1"/>
              </p:cNvSpPr>
              <p:nvPr/>
            </p:nvSpPr>
            <p:spPr bwMode="auto">
              <a:xfrm>
                <a:off x="890588" y="2547938"/>
                <a:ext cx="3222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1</a:t>
                </a:r>
              </a:p>
            </p:txBody>
          </p:sp>
        </p:grpSp>
      </p:grpSp>
      <p:sp>
        <p:nvSpPr>
          <p:cNvPr id="39" name="Rektangel 40"/>
          <p:cNvSpPr>
            <a:spLocks noChangeArrowheads="1"/>
          </p:cNvSpPr>
          <p:nvPr/>
        </p:nvSpPr>
        <p:spPr bwMode="auto">
          <a:xfrm>
            <a:off x="5434012" y="2295525"/>
            <a:ext cx="2946400" cy="2946400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40" name="Billede 43" descr="dreamstime_go to ww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5" y="2429668"/>
            <a:ext cx="27209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ktangel 31"/>
          <p:cNvSpPr>
            <a:spLocks noChangeArrowheads="1"/>
          </p:cNvSpPr>
          <p:nvPr/>
        </p:nvSpPr>
        <p:spPr bwMode="auto">
          <a:xfrm>
            <a:off x="1243807" y="3768725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tr-TR" sz="1200" dirty="0" smtClean="0">
                <a:solidFill>
                  <a:schemeClr val="accent1">
                    <a:lumMod val="10000"/>
                  </a:schemeClr>
                </a:solidFill>
              </a:rPr>
              <a:t>Bir İntranet Sitesi Oluşturmak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1" name="Rektangel 31"/>
          <p:cNvSpPr>
            <a:spLocks noChangeArrowheads="1"/>
          </p:cNvSpPr>
          <p:nvPr/>
        </p:nvSpPr>
        <p:spPr bwMode="auto">
          <a:xfrm>
            <a:off x="1243807" y="2915398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tr-TR" sz="1200" dirty="0" smtClean="0">
                <a:solidFill>
                  <a:schemeClr val="accent1">
                    <a:lumMod val="10000"/>
                  </a:schemeClr>
                </a:solidFill>
              </a:rPr>
              <a:t>İntranet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3" name="Rektangel 31"/>
          <p:cNvSpPr>
            <a:spLocks noChangeArrowheads="1"/>
          </p:cNvSpPr>
          <p:nvPr/>
        </p:nvSpPr>
        <p:spPr bwMode="auto">
          <a:xfrm>
            <a:off x="1233488" y="3339306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tr-TR" sz="1200" dirty="0" err="1" smtClean="0">
                <a:solidFill>
                  <a:schemeClr val="accent1">
                    <a:lumMod val="10000"/>
                  </a:schemeClr>
                </a:solidFill>
              </a:rPr>
              <a:t>Ekstranet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Bir </a:t>
            </a:r>
            <a:r>
              <a:rPr lang="tr-TR" sz="2400" dirty="0"/>
              <a:t>işletmenin, işletme dışındaki paydaşları ile veri ve enformasyon paylaşımı için mevcut telekomünikasyon altyapısını kullanarak teşkil ettiği bilgisayar ağına verilen addır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/>
              <a:t>Ekstranetler</a:t>
            </a:r>
            <a:r>
              <a:rPr lang="tr-TR" sz="2400" dirty="0"/>
              <a:t> yetkili paydaşlara </a:t>
            </a:r>
            <a:r>
              <a:rPr lang="tr-TR" sz="2400" dirty="0" smtClean="0"/>
              <a:t>işletme </a:t>
            </a:r>
            <a:r>
              <a:rPr lang="tr-TR" sz="2400" dirty="0"/>
              <a:t>intranetinin belirli bölümlerine, kurum dışından ve genellikle </a:t>
            </a:r>
            <a:r>
              <a:rPr lang="tr-TR" sz="2400" dirty="0" smtClean="0"/>
              <a:t>internet </a:t>
            </a:r>
            <a:r>
              <a:rPr lang="tr-TR" sz="2400" dirty="0"/>
              <a:t>üzerinden erişim yetkisi verilerek oluşturmaktadır.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Ekstranet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86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t"/>
          <a:lstStyle/>
          <a:p>
            <a:pPr algn="just"/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Ekstranet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6376"/>
            <a:ext cx="9144000" cy="4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tr-TR" sz="2400" dirty="0" err="1"/>
              <a:t>Ekstranet</a:t>
            </a:r>
            <a:r>
              <a:rPr lang="tr-TR" sz="2400" dirty="0"/>
              <a:t> </a:t>
            </a:r>
            <a:r>
              <a:rPr lang="tr-TR" sz="2400" dirty="0" smtClean="0"/>
              <a:t>teknolojisi:</a:t>
            </a:r>
          </a:p>
          <a:p>
            <a:pPr algn="just"/>
            <a:endParaRPr lang="tr-TR" sz="2400" dirty="0" smtClean="0"/>
          </a:p>
          <a:p>
            <a:pPr lvl="1" algn="just"/>
            <a:r>
              <a:rPr lang="tr-TR" sz="2400" dirty="0"/>
              <a:t>Bir işletmenin diğer özel ve tüzel kişilerle ilişkiler kurmasını, </a:t>
            </a:r>
          </a:p>
          <a:p>
            <a:pPr lvl="1" algn="just"/>
            <a:r>
              <a:rPr lang="tr-TR" sz="2400" dirty="0"/>
              <a:t>İnternet üzerinden hizmet ve destek sunmasını, </a:t>
            </a:r>
          </a:p>
          <a:p>
            <a:pPr lvl="1" algn="just"/>
            <a:r>
              <a:rPr lang="tr-TR" sz="2400" dirty="0"/>
              <a:t>Daha kapsamlı işbirliği yapabilmesini</a:t>
            </a:r>
          </a:p>
          <a:p>
            <a:pPr lvl="1" algn="just"/>
            <a:r>
              <a:rPr lang="tr-TR" sz="2400" dirty="0"/>
              <a:t>Giderek bu ilişkileri güçlendirmesini sağlamaktadır.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 smtClean="0"/>
              <a:t>Ekstranetler</a:t>
            </a:r>
            <a:r>
              <a:rPr lang="tr-TR" sz="2400" dirty="0" smtClean="0"/>
              <a:t> </a:t>
            </a:r>
            <a:r>
              <a:rPr lang="tr-TR" sz="2400" dirty="0"/>
              <a:t>özellikle e-ticaret, m-ticaret ve e-devlet uygulamaları için kullanılmaktadır</a:t>
            </a:r>
            <a:r>
              <a:rPr lang="tr-TR" sz="2400" dirty="0" smtClean="0"/>
              <a:t>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Ekstranet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 err="1"/>
              <a:t>Ekstranet</a:t>
            </a:r>
            <a:r>
              <a:rPr lang="tr-TR" sz="2200" dirty="0"/>
              <a:t> işletmelere müşterileriyle, tedarikçileriyle ve iş ortaklarıyla 7/24 etkileşimde bulunabilme olanağı yaratmıştır.</a:t>
            </a:r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smtClean="0"/>
              <a:t>Aynı </a:t>
            </a:r>
            <a:r>
              <a:rPr lang="tr-TR" sz="2200" dirty="0"/>
              <a:t>kurumun farklı amaçlara hizmet eden ve farklı paydaşlara açık, farklı </a:t>
            </a:r>
            <a:r>
              <a:rPr lang="tr-TR" sz="2200" dirty="0" err="1"/>
              <a:t>ekstranetleri</a:t>
            </a:r>
            <a:r>
              <a:rPr lang="tr-TR" sz="2200" dirty="0"/>
              <a:t> bulunabilmektedir</a:t>
            </a:r>
            <a:r>
              <a:rPr lang="tr-TR" sz="2200" dirty="0" smtClean="0"/>
              <a:t>.</a:t>
            </a:r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err="1" smtClean="0"/>
              <a:t>Ekstranetler</a:t>
            </a:r>
            <a:r>
              <a:rPr lang="tr-TR" sz="2200" dirty="0" smtClean="0"/>
              <a:t> </a:t>
            </a:r>
            <a:r>
              <a:rPr lang="tr-TR" sz="2200" dirty="0"/>
              <a:t>aracılığı ile kurumlar şubelerini merkezlerine ve birbirlerine bağlamakta; çalışanlarına kurum dışından intranete bağlanma olanağı sunmaktadır. </a:t>
            </a:r>
            <a:endParaRPr lang="tr-TR" sz="2200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Ekstranet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3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Tedarikçileri ile planlama</a:t>
            </a:r>
            <a:r>
              <a:rPr lang="tr-TR" sz="2400" dirty="0"/>
              <a:t>, sipariş verme, ve ödeme </a:t>
            </a:r>
            <a:r>
              <a:rPr lang="tr-TR" sz="2400" dirty="0" smtClean="0"/>
              <a:t>gibi iş </a:t>
            </a:r>
            <a:r>
              <a:rPr lang="tr-TR" sz="2400" dirty="0"/>
              <a:t>süreçlerini entegre etme imkanına kavuşmaktadır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Ortakları </a:t>
            </a:r>
            <a:r>
              <a:rPr lang="tr-TR" sz="2400" dirty="0"/>
              <a:t>ile birlikte gerçekleştirdikleri projeleri tek bir sistem üzerinden yönetmektedir.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Müşterileri </a:t>
            </a:r>
            <a:r>
              <a:rPr lang="tr-TR" sz="2400" dirty="0"/>
              <a:t>ile enformasyon ve belge paylaşmakta; onlara ürün ve hizmet desteği vermektedir.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Ekstranet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31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t"/>
          <a:lstStyle/>
          <a:p>
            <a:pPr algn="just"/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Ekstranet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" y="2009105"/>
            <a:ext cx="8706118" cy="484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tr-TR" sz="2400" dirty="0" err="1"/>
              <a:t>Ekstranetlerin</a:t>
            </a:r>
            <a:r>
              <a:rPr lang="tr-TR" sz="2400" dirty="0"/>
              <a:t> kullanımı </a:t>
            </a:r>
            <a:r>
              <a:rPr lang="tr-TR" sz="2400" dirty="0" smtClean="0"/>
              <a:t>işletmelere sağladığı yararlar:</a:t>
            </a:r>
            <a:endParaRPr lang="tr-TR" sz="2400" dirty="0"/>
          </a:p>
          <a:p>
            <a:pPr lvl="1" algn="just"/>
            <a:r>
              <a:rPr lang="tr-TR" sz="2000" dirty="0" smtClean="0"/>
              <a:t>Düşük maliyet</a:t>
            </a:r>
            <a:endParaRPr lang="tr-TR" sz="2000" dirty="0"/>
          </a:p>
          <a:p>
            <a:pPr lvl="1" algn="just"/>
            <a:r>
              <a:rPr lang="tr-TR" sz="2000" dirty="0"/>
              <a:t>Hatalarda </a:t>
            </a:r>
            <a:r>
              <a:rPr lang="tr-TR" sz="2000" dirty="0" smtClean="0"/>
              <a:t>azalma</a:t>
            </a:r>
            <a:endParaRPr lang="tr-TR" sz="2000" dirty="0"/>
          </a:p>
          <a:p>
            <a:pPr lvl="1" algn="just"/>
            <a:r>
              <a:rPr lang="tr-TR" sz="2000" dirty="0"/>
              <a:t>Enformasyon paylaşımı ve </a:t>
            </a:r>
            <a:r>
              <a:rPr lang="tr-TR" sz="2000" dirty="0" smtClean="0"/>
              <a:t>işbirliği</a:t>
            </a:r>
            <a:endParaRPr lang="tr-TR" sz="2000" dirty="0"/>
          </a:p>
          <a:p>
            <a:pPr lvl="1" algn="just"/>
            <a:r>
              <a:rPr lang="tr-TR" sz="2000" dirty="0"/>
              <a:t>Hızlı enformasyon </a:t>
            </a:r>
            <a:r>
              <a:rPr lang="tr-TR" sz="2000" dirty="0" smtClean="0"/>
              <a:t>akışı</a:t>
            </a:r>
            <a:endParaRPr lang="tr-TR" sz="2000" dirty="0"/>
          </a:p>
          <a:p>
            <a:pPr lvl="1" algn="just"/>
            <a:r>
              <a:rPr lang="tr-TR" sz="2000" dirty="0"/>
              <a:t>Hızlı ve verimli iş </a:t>
            </a:r>
            <a:r>
              <a:rPr lang="tr-TR" sz="2000" dirty="0" smtClean="0"/>
              <a:t>görme</a:t>
            </a:r>
            <a:endParaRPr lang="tr-TR" sz="2000" dirty="0"/>
          </a:p>
          <a:p>
            <a:pPr lvl="1" algn="just"/>
            <a:r>
              <a:rPr lang="tr-TR" sz="2000" dirty="0" smtClean="0"/>
              <a:t>Esneklik</a:t>
            </a:r>
          </a:p>
          <a:p>
            <a:pPr lvl="1" algn="just"/>
            <a:r>
              <a:rPr lang="tr-TR" sz="2000" dirty="0"/>
              <a:t>K</a:t>
            </a:r>
            <a:r>
              <a:rPr lang="tr-TR" sz="2000" dirty="0" smtClean="0"/>
              <a:t>oordinasyon</a:t>
            </a:r>
            <a:endParaRPr lang="tr-TR" sz="2000" dirty="0"/>
          </a:p>
          <a:p>
            <a:pPr lvl="1" algn="just"/>
            <a:r>
              <a:rPr lang="tr-TR" sz="2000" dirty="0" smtClean="0"/>
              <a:t>Geri besleme</a:t>
            </a:r>
            <a:endParaRPr lang="tr-TR" sz="2000" dirty="0"/>
          </a:p>
          <a:p>
            <a:pPr lvl="1" algn="just"/>
            <a:r>
              <a:rPr lang="tr-TR" sz="2000" dirty="0"/>
              <a:t>Müşteri memnuniyeti</a:t>
            </a:r>
          </a:p>
          <a:p>
            <a:pPr lvl="1" algn="just"/>
            <a:r>
              <a:rPr lang="tr-TR" sz="2000" dirty="0" smtClean="0"/>
              <a:t>İletişimi hızlandırma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Ekstranet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81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05284"/>
              </p:ext>
            </p:extLst>
          </p:nvPr>
        </p:nvGraphicFramePr>
        <p:xfrm>
          <a:off x="436563" y="2486025"/>
          <a:ext cx="8229600" cy="4084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Temel Özellik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İnternet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İntranet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Kullanıcı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Herkes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Sadece Çalışanlar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Coğrafi Kapsam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Sınırsız</a:t>
                      </a:r>
                      <a:r>
                        <a:rPr lang="tr-TR" sz="20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Sınırlıdan</a:t>
                      </a:r>
                      <a:r>
                        <a:rPr lang="tr-TR" sz="20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Sınırsıza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Hız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İntranetten daha düşük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İnternetten daha yüksek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Güvenlik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İntranetten daha düşük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İnternetten daha yüksek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Kullanılan Teknoloji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TCP/IP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TCP/IP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Belge Biçimi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HTML/XML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HTML/XML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Multimedya Özellikleri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İntranetten daha düşük </a:t>
                      </a:r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olabilir. 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İnternetten daha yüksek </a:t>
                      </a:r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olabilir.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İntranet-İnternet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4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026084"/>
              </p:ext>
            </p:extLst>
          </p:nvPr>
        </p:nvGraphicFramePr>
        <p:xfrm>
          <a:off x="294893" y="2730724"/>
          <a:ext cx="8462740" cy="369665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15685"/>
                <a:gridCol w="2115685"/>
                <a:gridCol w="2115685"/>
                <a:gridCol w="2115685"/>
              </a:tblGrid>
              <a:tr h="592892"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İnternet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İntranet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Ekstranet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2892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Erişim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Genel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Özel 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Özel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150503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Bilgi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Parçalı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Tescilli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Yakın iş</a:t>
                      </a:r>
                      <a:r>
                        <a:rPr lang="tr-TR" sz="20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ortakları tarafından paylaşılan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592892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Kullanıcılar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Herkes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İşletme Çalışanları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İşletme</a:t>
                      </a:r>
                      <a:r>
                        <a:rPr lang="tr-TR" sz="20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ve y</a:t>
                      </a:r>
                      <a:r>
                        <a:rPr lang="tr-TR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akın iş ortaklarının kullanıcıları</a:t>
                      </a:r>
                      <a:endParaRPr lang="tr-TR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İnternet-İntranet-</a:t>
            </a:r>
            <a:r>
              <a:rPr lang="tr-TR" dirty="0" err="1" smtClean="0"/>
              <a:t>Ekstranet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0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t"/>
          <a:lstStyle/>
          <a:p>
            <a:pPr algn="just"/>
            <a:r>
              <a:rPr lang="tr-TR" sz="2400" dirty="0"/>
              <a:t>Problem tanımı ve hedeflerin oluşturulması</a:t>
            </a:r>
          </a:p>
          <a:p>
            <a:pPr algn="just"/>
            <a:r>
              <a:rPr lang="tr-TR" sz="2400" dirty="0"/>
              <a:t>Maliyet ve fayda analizi</a:t>
            </a:r>
          </a:p>
          <a:p>
            <a:pPr algn="just"/>
            <a:r>
              <a:rPr lang="tr-TR" sz="2400" dirty="0"/>
              <a:t>Görev gücü oluşturulması</a:t>
            </a:r>
          </a:p>
          <a:p>
            <a:pPr algn="just"/>
            <a:r>
              <a:rPr lang="tr-TR" sz="2400" dirty="0"/>
              <a:t>Prototip oluşturulması</a:t>
            </a:r>
          </a:p>
          <a:p>
            <a:pPr algn="just"/>
            <a:r>
              <a:rPr lang="tr-TR" sz="2400" dirty="0"/>
              <a:t>Güvenlik ve gizliliğin değerlendirilmesi</a:t>
            </a:r>
          </a:p>
          <a:p>
            <a:pPr algn="just"/>
            <a:r>
              <a:rPr lang="tr-TR" sz="2400" dirty="0"/>
              <a:t>Araç seçimi</a:t>
            </a:r>
          </a:p>
          <a:p>
            <a:pPr algn="just"/>
            <a:r>
              <a:rPr lang="tr-TR" sz="2400" dirty="0"/>
              <a:t>Uygulama</a:t>
            </a:r>
          </a:p>
          <a:p>
            <a:pPr algn="just"/>
            <a:r>
              <a:rPr lang="tr-TR" sz="2400" dirty="0"/>
              <a:t>Uygulama sonrası denetim ve intranet sitesinin yayınlanması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Bir İntranet Sitesi Oluşturmak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0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213264"/>
            <a:ext cx="8229600" cy="4333009"/>
          </a:xfrm>
        </p:spPr>
        <p:txBody>
          <a:bodyPr anchor="ctr"/>
          <a:lstStyle/>
          <a:p>
            <a:pPr algn="just"/>
            <a:r>
              <a:rPr lang="tr-TR" sz="2400" dirty="0" smtClean="0"/>
              <a:t>Ağlar bağlantı </a:t>
            </a:r>
            <a:r>
              <a:rPr lang="tr-TR" sz="2400" dirty="0"/>
              <a:t>biçimlerine ve </a:t>
            </a:r>
            <a:r>
              <a:rPr lang="tr-TR" sz="2400" dirty="0" smtClean="0"/>
              <a:t>coğrafik dağılımına </a:t>
            </a:r>
            <a:r>
              <a:rPr lang="tr-TR" sz="2400" dirty="0"/>
              <a:t>göre </a:t>
            </a:r>
            <a:r>
              <a:rPr lang="tr-TR" sz="2400" dirty="0" smtClean="0"/>
              <a:t>sınıflandırılabilmektedir. Çok sayıdaki ağ yapı </a:t>
            </a:r>
            <a:r>
              <a:rPr lang="tr-TR" sz="2400" dirty="0"/>
              <a:t>türü e-ticaretin </a:t>
            </a:r>
            <a:r>
              <a:rPr lang="tr-TR" sz="2400" dirty="0" smtClean="0"/>
              <a:t>işleyişinde </a:t>
            </a:r>
            <a:r>
              <a:rPr lang="tr-TR" sz="2400" dirty="0"/>
              <a:t>önemli </a:t>
            </a:r>
            <a:r>
              <a:rPr lang="tr-TR" sz="2400" dirty="0" smtClean="0"/>
              <a:t>katkılar sağlamaktadır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En </a:t>
            </a:r>
            <a:r>
              <a:rPr lang="tr-TR" sz="2400" dirty="0"/>
              <a:t>yaygın kullanılan ağ </a:t>
            </a:r>
            <a:r>
              <a:rPr lang="tr-TR" sz="2400" dirty="0" smtClean="0"/>
              <a:t>yapıları;</a:t>
            </a:r>
          </a:p>
          <a:p>
            <a:pPr lvl="1" algn="just"/>
            <a:r>
              <a:rPr lang="tr-TR" sz="2200" dirty="0" smtClean="0"/>
              <a:t>Yerel </a:t>
            </a:r>
            <a:r>
              <a:rPr lang="tr-TR" sz="2200" dirty="0"/>
              <a:t>alan </a:t>
            </a:r>
            <a:r>
              <a:rPr lang="tr-TR" sz="2200" dirty="0" smtClean="0"/>
              <a:t>ağları</a:t>
            </a:r>
          </a:p>
          <a:p>
            <a:pPr lvl="1" algn="just"/>
            <a:r>
              <a:rPr lang="tr-TR" sz="2200" dirty="0" smtClean="0"/>
              <a:t>Geniş </a:t>
            </a:r>
            <a:r>
              <a:rPr lang="tr-TR" sz="2200" dirty="0"/>
              <a:t>alan </a:t>
            </a:r>
            <a:r>
              <a:rPr lang="tr-TR" sz="2200" dirty="0" smtClean="0"/>
              <a:t>ağları</a:t>
            </a:r>
          </a:p>
          <a:p>
            <a:pPr lvl="1" algn="just"/>
            <a:r>
              <a:rPr lang="tr-TR" sz="2200" dirty="0" err="1"/>
              <a:t>M</a:t>
            </a:r>
            <a:r>
              <a:rPr lang="tr-TR" sz="2200" dirty="0" err="1" smtClean="0"/>
              <a:t>etropolitan</a:t>
            </a:r>
            <a:r>
              <a:rPr lang="tr-TR" sz="2200" dirty="0" smtClean="0"/>
              <a:t> ağlar</a:t>
            </a:r>
          </a:p>
          <a:p>
            <a:pPr lvl="1" algn="just"/>
            <a:r>
              <a:rPr lang="tr-TR" sz="2200" dirty="0" smtClean="0"/>
              <a:t>Radyo </a:t>
            </a:r>
            <a:r>
              <a:rPr lang="tr-TR" sz="2200" dirty="0"/>
              <a:t>ve uydu </a:t>
            </a:r>
            <a:r>
              <a:rPr lang="tr-TR" sz="2200" dirty="0" smtClean="0"/>
              <a:t>ağları</a:t>
            </a:r>
          </a:p>
          <a:p>
            <a:pPr lvl="1" algn="just"/>
            <a:r>
              <a:rPr lang="tr-TR" sz="2200" dirty="0" err="1"/>
              <a:t>İ</a:t>
            </a:r>
            <a:r>
              <a:rPr lang="tr-TR" sz="2200" dirty="0" err="1" smtClean="0"/>
              <a:t>nternetwork</a:t>
            </a:r>
            <a:r>
              <a:rPr lang="tr-TR" sz="2200" dirty="0" smtClean="0"/>
              <a:t> ağları </a:t>
            </a:r>
          </a:p>
          <a:p>
            <a:pPr lvl="1" algn="just"/>
            <a:r>
              <a:rPr lang="tr-TR" sz="2200" dirty="0"/>
              <a:t>S</a:t>
            </a:r>
            <a:r>
              <a:rPr lang="tr-TR" sz="2200" dirty="0" smtClean="0"/>
              <a:t>anal </a:t>
            </a:r>
            <a:r>
              <a:rPr lang="tr-TR" sz="2200" dirty="0"/>
              <a:t>özel </a:t>
            </a:r>
            <a:r>
              <a:rPr lang="tr-TR" sz="2200" dirty="0" smtClean="0"/>
              <a:t>ağlar</a:t>
            </a:r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Ağ Türleri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1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Daha iyi reklam kampanyaları için fonksiyonlar arası iletişimi </a:t>
            </a:r>
            <a:r>
              <a:rPr lang="tr-TR" sz="2400" dirty="0" smtClean="0"/>
              <a:t>geliştirmek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Satış faaliyetlerini </a:t>
            </a:r>
            <a:r>
              <a:rPr lang="tr-TR" sz="2400" dirty="0" smtClean="0"/>
              <a:t>desteklemek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E-</a:t>
            </a:r>
            <a:r>
              <a:rPr lang="tr-TR" sz="2400" dirty="0"/>
              <a:t>ticaret faaliyetleri için organizasyon çapında bir platform </a:t>
            </a:r>
            <a:r>
              <a:rPr lang="tr-TR" sz="2400" dirty="0" smtClean="0"/>
              <a:t>oluşturmak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Stok kontrolünü iyileştirmek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Problem </a:t>
            </a:r>
            <a:r>
              <a:rPr lang="tr-TR" dirty="0" smtClean="0"/>
              <a:t>Tanımı </a:t>
            </a:r>
            <a:r>
              <a:rPr lang="tr-TR" dirty="0"/>
              <a:t>ve </a:t>
            </a:r>
            <a:r>
              <a:rPr lang="tr-TR" dirty="0" smtClean="0"/>
              <a:t>Hedeflerin Oluşturulması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1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/>
              <a:t>İlk içeriğin geliştirilmesi</a:t>
            </a:r>
          </a:p>
          <a:p>
            <a:pPr algn="just"/>
            <a:r>
              <a:rPr lang="tr-TR" sz="2200" dirty="0"/>
              <a:t>İçeriğin zenginleştirilmesi</a:t>
            </a:r>
          </a:p>
          <a:p>
            <a:pPr algn="just"/>
            <a:r>
              <a:rPr lang="tr-TR" sz="2200" dirty="0"/>
              <a:t>Aylık bakım</a:t>
            </a:r>
          </a:p>
          <a:p>
            <a:pPr algn="just"/>
            <a:r>
              <a:rPr lang="tr-TR" sz="2200" dirty="0"/>
              <a:t>Ağ maliyetleri</a:t>
            </a:r>
          </a:p>
          <a:p>
            <a:pPr algn="just"/>
            <a:r>
              <a:rPr lang="tr-TR" sz="2200" dirty="0"/>
              <a:t>Personel ücret ve faydaları</a:t>
            </a:r>
          </a:p>
          <a:p>
            <a:pPr algn="just"/>
            <a:r>
              <a:rPr lang="tr-TR" sz="2200" dirty="0"/>
              <a:t>Sunucu donanımı</a:t>
            </a:r>
          </a:p>
          <a:p>
            <a:pPr algn="just"/>
            <a:r>
              <a:rPr lang="tr-TR" sz="2200" dirty="0"/>
              <a:t>Yazılım (ağ yazılımı ve tarayıcılar, web yazılımı)</a:t>
            </a:r>
          </a:p>
          <a:p>
            <a:pPr algn="just"/>
            <a:r>
              <a:rPr lang="tr-TR" sz="2200" dirty="0"/>
              <a:t>Uygulama bakımı</a:t>
            </a:r>
          </a:p>
          <a:p>
            <a:pPr algn="just"/>
            <a:r>
              <a:rPr lang="tr-TR" sz="2200" dirty="0"/>
              <a:t>Telekomünikasyon donanımı</a:t>
            </a:r>
          </a:p>
          <a:p>
            <a:pPr algn="just"/>
            <a:r>
              <a:rPr lang="tr-TR" sz="2200" dirty="0"/>
              <a:t>İş İstasyonları ve </a:t>
            </a:r>
            <a:r>
              <a:rPr lang="tr-TR" sz="2200" dirty="0" smtClean="0"/>
              <a:t>PC'ler</a:t>
            </a:r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Maliyet ve </a:t>
            </a:r>
            <a:r>
              <a:rPr lang="tr-TR" dirty="0" smtClean="0"/>
              <a:t>Fayda Analizi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Kullanıcı grupları </a:t>
            </a:r>
            <a:r>
              <a:rPr lang="tr-TR" sz="2400" dirty="0" smtClean="0"/>
              <a:t>(finans</a:t>
            </a:r>
            <a:r>
              <a:rPr lang="tr-TR" sz="2400" dirty="0"/>
              <a:t>, muhasebe, pazarlama, üretim ve </a:t>
            </a:r>
            <a:r>
              <a:rPr lang="tr-TR" sz="2400" dirty="0" smtClean="0"/>
              <a:t>insan kaynakları </a:t>
            </a:r>
            <a:r>
              <a:rPr lang="tr-TR" sz="2400" dirty="0"/>
              <a:t>dahil) </a:t>
            </a:r>
          </a:p>
          <a:p>
            <a:pPr algn="just"/>
            <a:r>
              <a:rPr lang="tr-TR" sz="2400" dirty="0"/>
              <a:t>Üst yönetim</a:t>
            </a:r>
          </a:p>
          <a:p>
            <a:pPr algn="just"/>
            <a:r>
              <a:rPr lang="tr-TR" sz="2400" dirty="0"/>
              <a:t>Donanım grubu</a:t>
            </a:r>
          </a:p>
          <a:p>
            <a:pPr algn="just"/>
            <a:r>
              <a:rPr lang="tr-TR" sz="2400" dirty="0"/>
              <a:t>Yazılım grubu</a:t>
            </a:r>
          </a:p>
          <a:p>
            <a:pPr algn="just"/>
            <a:r>
              <a:rPr lang="tr-TR" sz="2400" dirty="0"/>
              <a:t>Hukuk departmanı</a:t>
            </a:r>
          </a:p>
          <a:p>
            <a:pPr algn="just"/>
            <a:r>
              <a:rPr lang="tr-TR" sz="2400" dirty="0"/>
              <a:t>Grafik ya da sanat departmanı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Görev </a:t>
            </a:r>
            <a:r>
              <a:rPr lang="tr-TR" dirty="0" smtClean="0"/>
              <a:t>Gücü Oluşturulması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46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Bir </a:t>
            </a:r>
            <a:r>
              <a:rPr lang="tr-TR" sz="2400" dirty="0"/>
              <a:t>intranet sitesi geliştirmeye küçük boyutlu ya da pilot bir proje olarak başlanmalı, pilot uygulamanın başarılı sonuç vermesi </a:t>
            </a:r>
            <a:r>
              <a:rPr lang="tr-TR" sz="2400" dirty="0" smtClean="0"/>
              <a:t>sonrası </a:t>
            </a:r>
            <a:r>
              <a:rPr lang="tr-TR" sz="2400" dirty="0"/>
              <a:t>tüm organizasyona yayılmalıdır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Sorunları </a:t>
            </a:r>
            <a:r>
              <a:rPr lang="tr-TR" sz="2400" dirty="0"/>
              <a:t>tam ölçekli bir uygulamadan önce çözmek için tasarım ekibine fırsat </a:t>
            </a:r>
            <a:r>
              <a:rPr lang="tr-TR" sz="2400" dirty="0" smtClean="0"/>
              <a:t>sağlar.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Prototip oluşturulması</a:t>
            </a:r>
          </a:p>
        </p:txBody>
      </p:sp>
    </p:spTree>
    <p:extLst>
      <p:ext uri="{BB962C8B-B14F-4D97-AF65-F5344CB8AC3E}">
        <p14:creationId xmlns:p14="http://schemas.microsoft.com/office/powerpoint/2010/main" val="5062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Erişim</a:t>
            </a:r>
          </a:p>
          <a:p>
            <a:pPr algn="just"/>
            <a:r>
              <a:rPr lang="tr-TR" sz="2400" dirty="0"/>
              <a:t>Kimlik denetimi</a:t>
            </a:r>
          </a:p>
          <a:p>
            <a:pPr algn="just"/>
            <a:r>
              <a:rPr lang="tr-TR" sz="2400" dirty="0"/>
              <a:t>Bütünlük (</a:t>
            </a:r>
            <a:r>
              <a:rPr lang="tr-TR" sz="2400" dirty="0" err="1"/>
              <a:t>integrity</a:t>
            </a:r>
            <a:r>
              <a:rPr lang="tr-TR" sz="2400" dirty="0"/>
              <a:t>) </a:t>
            </a:r>
          </a:p>
          <a:p>
            <a:pPr algn="just"/>
            <a:r>
              <a:rPr lang="tr-TR" sz="2400" dirty="0"/>
              <a:t>Kişisel gizlilik</a:t>
            </a:r>
          </a:p>
          <a:p>
            <a:pPr algn="just"/>
            <a:r>
              <a:rPr lang="tr-TR" sz="2400" dirty="0"/>
              <a:t>Sorumluluk (</a:t>
            </a:r>
            <a:r>
              <a:rPr lang="tr-TR" sz="2400" dirty="0" err="1"/>
              <a:t>nonrepudiation</a:t>
            </a:r>
            <a:r>
              <a:rPr lang="tr-TR" sz="2400" dirty="0"/>
              <a:t>)</a:t>
            </a:r>
          </a:p>
          <a:p>
            <a:pPr algn="just"/>
            <a:r>
              <a:rPr lang="tr-TR" sz="2400" dirty="0"/>
              <a:t>Düzeltme ve </a:t>
            </a:r>
            <a:r>
              <a:rPr lang="tr-TR" sz="2400" dirty="0" err="1" smtClean="0"/>
              <a:t>denetlenebilirlik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Güvenlik ve </a:t>
            </a:r>
            <a:r>
              <a:rPr lang="tr-TR" dirty="0" smtClean="0"/>
              <a:t>Gizliliğin Değerlendirilmesi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55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56" y="2486025"/>
            <a:ext cx="8520544" cy="4018684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Güvenlik ve </a:t>
            </a:r>
            <a:r>
              <a:rPr lang="tr-TR" dirty="0" smtClean="0"/>
              <a:t>Gizliliğin Değerlendirilmesi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8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t"/>
          <a:lstStyle/>
          <a:p>
            <a:pPr algn="just"/>
            <a:r>
              <a:rPr lang="tr-TR" sz="2200" dirty="0" err="1"/>
              <a:t>Adobe</a:t>
            </a:r>
            <a:r>
              <a:rPr lang="tr-TR" sz="2200" dirty="0"/>
              <a:t> </a:t>
            </a:r>
            <a:r>
              <a:rPr lang="tr-TR" sz="2200" dirty="0" err="1"/>
              <a:t>PageMill</a:t>
            </a:r>
            <a:endParaRPr lang="tr-TR" sz="2200" dirty="0"/>
          </a:p>
          <a:p>
            <a:pPr algn="just"/>
            <a:r>
              <a:rPr lang="tr-TR" sz="2200" dirty="0" err="1"/>
              <a:t>Adobe</a:t>
            </a:r>
            <a:r>
              <a:rPr lang="tr-TR" sz="2200" dirty="0"/>
              <a:t> </a:t>
            </a:r>
            <a:r>
              <a:rPr lang="tr-TR" sz="2200" dirty="0" err="1"/>
              <a:t>SiteMill</a:t>
            </a:r>
            <a:endParaRPr lang="tr-TR" sz="2200" dirty="0"/>
          </a:p>
          <a:p>
            <a:pPr algn="just"/>
            <a:r>
              <a:rPr lang="tr-TR" sz="2200" dirty="0"/>
              <a:t>Macromedia </a:t>
            </a:r>
            <a:r>
              <a:rPr lang="tr-TR" sz="2200" dirty="0" err="1"/>
              <a:t>Backstage</a:t>
            </a:r>
            <a:r>
              <a:rPr lang="tr-TR" sz="2200" dirty="0"/>
              <a:t> Designer</a:t>
            </a:r>
          </a:p>
          <a:p>
            <a:pPr algn="just"/>
            <a:r>
              <a:rPr lang="tr-TR" sz="2200" dirty="0"/>
              <a:t>Macromedia </a:t>
            </a:r>
            <a:r>
              <a:rPr lang="tr-TR" sz="2200" dirty="0" err="1"/>
              <a:t>Dreamweaver</a:t>
            </a:r>
            <a:endParaRPr lang="tr-TR" sz="2200" dirty="0"/>
          </a:p>
          <a:p>
            <a:pPr algn="just"/>
            <a:r>
              <a:rPr lang="tr-TR" sz="2200" dirty="0"/>
              <a:t>Microsoft FrontPage</a:t>
            </a:r>
          </a:p>
          <a:p>
            <a:pPr algn="just"/>
            <a:r>
              <a:rPr lang="tr-TR" sz="2200" dirty="0"/>
              <a:t>Netscape </a:t>
            </a:r>
            <a:r>
              <a:rPr lang="tr-TR" sz="2200" dirty="0" err="1"/>
              <a:t>Navigator</a:t>
            </a:r>
            <a:r>
              <a:rPr lang="tr-TR" sz="2200" dirty="0"/>
              <a:t> Gold</a:t>
            </a:r>
          </a:p>
          <a:p>
            <a:pPr algn="just"/>
            <a:r>
              <a:rPr lang="tr-TR" sz="2200" dirty="0"/>
              <a:t>Netscape Composer</a:t>
            </a:r>
          </a:p>
          <a:p>
            <a:pPr algn="just"/>
            <a:r>
              <a:rPr lang="tr-TR" sz="2200" dirty="0" err="1"/>
              <a:t>SoftQuad</a:t>
            </a:r>
            <a:r>
              <a:rPr lang="tr-TR" sz="2200" dirty="0"/>
              <a:t> </a:t>
            </a:r>
            <a:r>
              <a:rPr lang="tr-TR" sz="2200" dirty="0" err="1"/>
              <a:t>HotMetal</a:t>
            </a:r>
            <a:r>
              <a:rPr lang="tr-TR" sz="2200" dirty="0"/>
              <a:t> Pro</a:t>
            </a:r>
          </a:p>
          <a:p>
            <a:pPr algn="just"/>
            <a:r>
              <a:rPr lang="tr-TR" sz="2200" dirty="0" err="1"/>
              <a:t>Claris</a:t>
            </a:r>
            <a:r>
              <a:rPr lang="tr-TR" sz="2200" dirty="0"/>
              <a:t> Home </a:t>
            </a:r>
            <a:r>
              <a:rPr lang="tr-TR" sz="2200" dirty="0" err="1"/>
              <a:t>Page</a:t>
            </a:r>
            <a:endParaRPr lang="tr-TR" sz="2200" dirty="0"/>
          </a:p>
          <a:p>
            <a:pPr algn="just"/>
            <a:r>
              <a:rPr lang="tr-TR" sz="2200" dirty="0"/>
              <a:t>Hot </a:t>
            </a:r>
            <a:r>
              <a:rPr lang="tr-TR" sz="2200" dirty="0" err="1"/>
              <a:t>Dog</a:t>
            </a:r>
            <a:r>
              <a:rPr lang="tr-TR" sz="2200" dirty="0"/>
              <a:t> Pro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Araç seçimi</a:t>
            </a:r>
          </a:p>
        </p:txBody>
      </p:sp>
    </p:spTree>
    <p:extLst>
      <p:ext uri="{BB962C8B-B14F-4D97-AF65-F5344CB8AC3E}">
        <p14:creationId xmlns:p14="http://schemas.microsoft.com/office/powerpoint/2010/main" val="36557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Altyapı </a:t>
            </a:r>
            <a:r>
              <a:rPr lang="tr-TR" sz="2400" dirty="0" smtClean="0"/>
              <a:t>oluşturmak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Ağ işletim sistemini seçmek ve kurmak (NOS</a:t>
            </a:r>
            <a:r>
              <a:rPr lang="tr-TR" sz="2400" dirty="0" smtClean="0"/>
              <a:t>)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NOS üzerine intranet yerleşimi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Uygulama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02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Üst yönetimi dahil </a:t>
            </a:r>
            <a:r>
              <a:rPr lang="tr-TR" sz="2400" dirty="0" smtClean="0"/>
              <a:t>etmek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Farkındalık </a:t>
            </a:r>
            <a:r>
              <a:rPr lang="tr-TR" sz="2400" dirty="0" smtClean="0"/>
              <a:t>yaratmak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Sürekli eğitim </a:t>
            </a:r>
            <a:r>
              <a:rPr lang="tr-TR" sz="2400" dirty="0" smtClean="0"/>
              <a:t>sağlamak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Etkin kullanıcı katılımı ile yeni özellikleri </a:t>
            </a:r>
            <a:r>
              <a:rPr lang="tr-TR" sz="2400" dirty="0" smtClean="0"/>
              <a:t>tanıtmak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/>
              <a:t>Uygulama </a:t>
            </a:r>
            <a:r>
              <a:rPr lang="tr-TR" dirty="0" smtClean="0"/>
              <a:t>Sonrası </a:t>
            </a:r>
            <a:r>
              <a:rPr lang="tr-TR" dirty="0"/>
              <a:t>D</a:t>
            </a:r>
            <a:r>
              <a:rPr lang="tr-TR" dirty="0" smtClean="0"/>
              <a:t>enetim </a:t>
            </a:r>
            <a:r>
              <a:rPr lang="tr-TR" dirty="0"/>
              <a:t>ve </a:t>
            </a:r>
            <a:r>
              <a:rPr lang="tr-TR" dirty="0" smtClean="0"/>
              <a:t>İntranet Sitesinin Yayınlanması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27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t"/>
          <a:lstStyle/>
          <a:p>
            <a:pPr algn="just"/>
            <a:r>
              <a:rPr lang="tr-TR" sz="2200" dirty="0"/>
              <a:t>Hızlı bilgi akışı</a:t>
            </a:r>
          </a:p>
          <a:p>
            <a:pPr algn="just"/>
            <a:r>
              <a:rPr lang="tr-TR" sz="2200" dirty="0"/>
              <a:t>Mevcut donanımların kullanımı</a:t>
            </a:r>
          </a:p>
          <a:p>
            <a:pPr algn="just"/>
            <a:r>
              <a:rPr lang="tr-TR" sz="2200" dirty="0"/>
              <a:t>Maliyet avantajı</a:t>
            </a:r>
          </a:p>
          <a:p>
            <a:pPr algn="just"/>
            <a:r>
              <a:rPr lang="tr-TR" sz="2200" dirty="0"/>
              <a:t>Kâğıt kullanımının azaltılması</a:t>
            </a:r>
          </a:p>
          <a:p>
            <a:pPr algn="just"/>
            <a:r>
              <a:rPr lang="tr-TR" sz="2200" dirty="0"/>
              <a:t>Bilgi </a:t>
            </a:r>
            <a:r>
              <a:rPr lang="tr-TR" sz="2200" dirty="0" smtClean="0"/>
              <a:t>güvenliği</a:t>
            </a:r>
            <a:endParaRPr lang="tr-TR" sz="2200" dirty="0"/>
          </a:p>
          <a:p>
            <a:pPr algn="just"/>
            <a:r>
              <a:rPr lang="tr-TR" sz="2200" dirty="0"/>
              <a:t>Veri ambarı ve </a:t>
            </a:r>
            <a:r>
              <a:rPr lang="tr-TR" sz="2200" dirty="0" smtClean="0"/>
              <a:t>arşivleme</a:t>
            </a:r>
            <a:endParaRPr lang="tr-TR" sz="2200" dirty="0"/>
          </a:p>
          <a:p>
            <a:pPr algn="just"/>
            <a:r>
              <a:rPr lang="tr-TR" sz="2200" dirty="0"/>
              <a:t>Daha az toplantılar dolayısıyla daha az yer değişimi</a:t>
            </a:r>
          </a:p>
          <a:p>
            <a:pPr algn="just"/>
            <a:r>
              <a:rPr lang="tr-TR" sz="2200" dirty="0"/>
              <a:t>Arama Kolaylığı</a:t>
            </a:r>
          </a:p>
          <a:p>
            <a:pPr algn="just"/>
            <a:r>
              <a:rPr lang="tr-TR" sz="2200" dirty="0"/>
              <a:t>Grup halinde çalışma </a:t>
            </a:r>
            <a:r>
              <a:rPr lang="tr-TR" sz="2200" dirty="0" smtClean="0"/>
              <a:t>kolaylığı</a:t>
            </a:r>
          </a:p>
          <a:p>
            <a:pPr algn="just"/>
            <a:r>
              <a:rPr lang="tr-TR" sz="2200" dirty="0" smtClean="0"/>
              <a:t>Merkezileştirme</a:t>
            </a:r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 Avantajları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32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t"/>
          <a:lstStyle/>
          <a:p>
            <a:pPr algn="just"/>
            <a:r>
              <a:rPr lang="tr-TR" sz="2400" dirty="0" smtClean="0"/>
              <a:t>Ev</a:t>
            </a:r>
            <a:r>
              <a:rPr lang="tr-TR" sz="2400" dirty="0"/>
              <a:t>, okul, laboratuvar, iş binaları vb. gibi sınırlı coğrafi alanda bilgisayarları ve araçları birbirine bağlayan bir bilgisayar ağıdır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Yerel alan ağlarının özellikleri:</a:t>
            </a:r>
          </a:p>
          <a:p>
            <a:pPr lvl="1" algn="just"/>
            <a:r>
              <a:rPr lang="tr-TR" sz="2200" dirty="0" smtClean="0"/>
              <a:t>Yüksek </a:t>
            </a:r>
            <a:r>
              <a:rPr lang="tr-TR" sz="2200" dirty="0"/>
              <a:t>veri aktarımı</a:t>
            </a:r>
          </a:p>
          <a:p>
            <a:pPr lvl="1" algn="just"/>
            <a:r>
              <a:rPr lang="tr-TR" sz="2200" dirty="0" smtClean="0"/>
              <a:t>Daha </a:t>
            </a:r>
            <a:r>
              <a:rPr lang="tr-TR" sz="2200" dirty="0"/>
              <a:t>küçük bir alan</a:t>
            </a:r>
          </a:p>
          <a:p>
            <a:pPr lvl="1" algn="just"/>
            <a:r>
              <a:rPr lang="tr-TR" sz="2200" dirty="0" smtClean="0"/>
              <a:t>Daimi </a:t>
            </a:r>
            <a:r>
              <a:rPr lang="tr-TR" sz="2200" dirty="0"/>
              <a:t>bağlantıyı sağlamak için aylık kira karşılığı bir ara elemana gerek olmaması</a:t>
            </a:r>
          </a:p>
          <a:p>
            <a:pPr algn="just"/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Yerel Alan Ağları (</a:t>
            </a: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Networks)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77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 smtClean="0"/>
              <a:t>Güvenlik </a:t>
            </a:r>
            <a:r>
              <a:rPr lang="tr-TR" sz="2200" dirty="0"/>
              <a:t>tedbirleri yetersiz olabilir</a:t>
            </a:r>
            <a:r>
              <a:rPr lang="tr-TR" sz="2200" dirty="0" smtClean="0"/>
              <a:t>.</a:t>
            </a:r>
            <a:endParaRPr lang="tr-TR" sz="2200" dirty="0"/>
          </a:p>
          <a:p>
            <a:pPr algn="just"/>
            <a:r>
              <a:rPr lang="tr-TR" sz="2200" dirty="0"/>
              <a:t>Kullanıcı desteğinin zayıf olabilir</a:t>
            </a:r>
            <a:r>
              <a:rPr lang="tr-TR" sz="2200" dirty="0" smtClean="0"/>
              <a:t>.</a:t>
            </a:r>
            <a:endParaRPr lang="tr-TR" sz="2200" dirty="0"/>
          </a:p>
          <a:p>
            <a:pPr algn="just"/>
            <a:r>
              <a:rPr lang="tr-TR" sz="2200" dirty="0"/>
              <a:t>Performans yönetiminin yetersiz düzeyde olabilir</a:t>
            </a:r>
            <a:r>
              <a:rPr lang="tr-TR" sz="2200" dirty="0" smtClean="0"/>
              <a:t>.</a:t>
            </a:r>
            <a:endParaRPr lang="tr-TR" sz="2200" dirty="0"/>
          </a:p>
          <a:p>
            <a:pPr algn="just"/>
            <a:r>
              <a:rPr lang="tr-TR" sz="2200" dirty="0"/>
              <a:t>İçerik koruma zaman alıcı olabilir.</a:t>
            </a:r>
          </a:p>
          <a:p>
            <a:pPr algn="just"/>
            <a:r>
              <a:rPr lang="tr-TR" sz="2200" dirty="0"/>
              <a:t>Bazı çalışanların masalarında bilgisayar olmayabilir.</a:t>
            </a:r>
          </a:p>
          <a:p>
            <a:pPr algn="just"/>
            <a:r>
              <a:rPr lang="tr-TR" sz="2200" dirty="0"/>
              <a:t>İntraneti geliştirmek işletmenin ihtiyaçlarına uyumlu </a:t>
            </a:r>
            <a:r>
              <a:rPr lang="tr-TR" sz="2200" dirty="0" smtClean="0"/>
              <a:t>olmayabilir.</a:t>
            </a:r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İntranet Dezavantajları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44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/>
              <a:t>İşletme çalışanları, tedarikçi firmaları ve stratejik ortakları arasındaki bilgi paylaşımını kolaylaştırır.</a:t>
            </a:r>
          </a:p>
          <a:p>
            <a:pPr algn="just"/>
            <a:r>
              <a:rPr lang="tr-TR" sz="2200" dirty="0"/>
              <a:t>İşletmenin müşterilerle daha iyi ilişkiler kurmasına ve yeni hizmetler sunmasına olanak sağlar.</a:t>
            </a:r>
          </a:p>
          <a:p>
            <a:pPr algn="just"/>
            <a:r>
              <a:rPr lang="tr-TR" sz="2200" dirty="0"/>
              <a:t>Eğitim programlarının işletme içinde uygulanmasını ve iş ortakları ile ortaklaşa proje geliştirme imkânını sağlar.</a:t>
            </a:r>
          </a:p>
          <a:p>
            <a:pPr algn="just"/>
            <a:r>
              <a:rPr lang="tr-TR" sz="2200" dirty="0"/>
              <a:t>Bilgiye erişimin sınırlandırması </a:t>
            </a:r>
          </a:p>
          <a:p>
            <a:pPr algn="just"/>
            <a:r>
              <a:rPr lang="tr-TR" sz="2200" dirty="0"/>
              <a:t>İşlem maliyetleri düşürerek zaman ve kaynak tasarrufu sağlar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 smtClean="0"/>
              <a:t>Extranetin</a:t>
            </a:r>
            <a:r>
              <a:rPr lang="tr-TR" dirty="0" smtClean="0"/>
              <a:t> Avantajları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77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 smtClean="0"/>
              <a:t>İşletmenin </a:t>
            </a:r>
            <a:r>
              <a:rPr lang="tr-TR" sz="2200" dirty="0"/>
              <a:t>rekabet gücünü arttırır.</a:t>
            </a:r>
          </a:p>
          <a:p>
            <a:pPr algn="just"/>
            <a:r>
              <a:rPr lang="tr-TR" sz="2200" dirty="0"/>
              <a:t>Her yerden erişim </a:t>
            </a:r>
            <a:r>
              <a:rPr lang="tr-TR" sz="2200" dirty="0" smtClean="0"/>
              <a:t>imkânı mevcuttur.</a:t>
            </a:r>
            <a:endParaRPr lang="tr-TR" sz="2200" dirty="0"/>
          </a:p>
          <a:p>
            <a:pPr algn="just"/>
            <a:r>
              <a:rPr lang="tr-TR" sz="2200" dirty="0"/>
              <a:t>Operasyonel maliyetleri en aza indirir.</a:t>
            </a:r>
          </a:p>
          <a:p>
            <a:pPr algn="just"/>
            <a:r>
              <a:rPr lang="tr-TR" sz="2200" dirty="0"/>
              <a:t>Zaman ve kaynak tasarrufu sağlar.</a:t>
            </a:r>
          </a:p>
          <a:p>
            <a:pPr algn="just"/>
            <a:r>
              <a:rPr lang="tr-TR" sz="2200" dirty="0"/>
              <a:t>İşletmelerin tedarikçileri ve ortakları arasındaki ilişkileri geliştirir.</a:t>
            </a:r>
          </a:p>
          <a:p>
            <a:pPr algn="just"/>
            <a:r>
              <a:rPr lang="tr-TR" sz="2200" dirty="0"/>
              <a:t>Genel olarak </a:t>
            </a:r>
            <a:r>
              <a:rPr lang="tr-TR" sz="2200" dirty="0" smtClean="0"/>
              <a:t>işletmeden işletme </a:t>
            </a:r>
            <a:r>
              <a:rPr lang="tr-TR" sz="2200" dirty="0"/>
              <a:t>(</a:t>
            </a:r>
            <a:r>
              <a:rPr lang="tr-TR" sz="2200" dirty="0" err="1"/>
              <a:t>business-to-business</a:t>
            </a:r>
            <a:r>
              <a:rPr lang="tr-TR" sz="2200" dirty="0"/>
              <a:t> </a:t>
            </a:r>
            <a:r>
              <a:rPr lang="tr-TR" sz="2200" dirty="0" err="1"/>
              <a:t>relationships</a:t>
            </a:r>
            <a:r>
              <a:rPr lang="tr-TR" sz="2200" dirty="0"/>
              <a:t>) ilişkileri geliştirir.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err="1"/>
              <a:t>Extranetin</a:t>
            </a:r>
            <a:r>
              <a:rPr lang="tr-TR" dirty="0"/>
              <a:t> Avantajları</a:t>
            </a:r>
          </a:p>
        </p:txBody>
      </p:sp>
    </p:spTree>
    <p:extLst>
      <p:ext uri="{BB962C8B-B14F-4D97-AF65-F5344CB8AC3E}">
        <p14:creationId xmlns:p14="http://schemas.microsoft.com/office/powerpoint/2010/main" val="30658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Intranet ve </a:t>
            </a:r>
            <a:r>
              <a:rPr lang="tr-TR" sz="2400" dirty="0" err="1" smtClean="0"/>
              <a:t>ekstranet</a:t>
            </a:r>
            <a:r>
              <a:rPr lang="tr-TR" sz="2400" dirty="0" smtClean="0"/>
              <a:t> </a:t>
            </a:r>
            <a:r>
              <a:rPr lang="tr-TR" sz="2400" dirty="0"/>
              <a:t>sistemleri bilgi güvenliği ve güvenirliği </a:t>
            </a:r>
            <a:r>
              <a:rPr lang="tr-TR" sz="2400" dirty="0" smtClean="0"/>
              <a:t>sağlamaktadır.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/>
              <a:t>Intranet ve </a:t>
            </a:r>
            <a:r>
              <a:rPr lang="tr-TR" sz="2400" dirty="0" err="1"/>
              <a:t>ekstranet</a:t>
            </a:r>
            <a:r>
              <a:rPr lang="tr-TR" sz="2400" dirty="0"/>
              <a:t> sayesinde işletmeler, bilgi ve kültür paylaşım hızını artırmakta, riske karşı olan direnci kuvvetlendirmekte ve ölçek ekonomisi ile pazar payı kapma konusunda daha güçlü konuma gelmektedirler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96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6015904" y="6189662"/>
            <a:ext cx="326317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tr-TR" sz="3000" b="1" dirty="0" smtClean="0">
                <a:solidFill>
                  <a:schemeClr val="tx2"/>
                </a:solidFill>
              </a:rPr>
              <a:t>Teşekkürler…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Birden </a:t>
            </a:r>
            <a:r>
              <a:rPr lang="tr-TR" sz="2400" dirty="0"/>
              <a:t>fazla cihazın birbiri ile iletişim kurmasını sağlayan fiziksel veya mantıksal büyük ağdır.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Yerel </a:t>
            </a:r>
            <a:r>
              <a:rPr lang="tr-TR" sz="2400" dirty="0"/>
              <a:t>alan ağlarının birbirine bağlanmasını sağlayan çok geniş ağlardır.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En </a:t>
            </a:r>
            <a:r>
              <a:rPr lang="tr-TR" sz="2400" dirty="0"/>
              <a:t>meşhur geniş alan ağı </a:t>
            </a:r>
            <a:r>
              <a:rPr lang="tr-TR" sz="2400" dirty="0" smtClean="0"/>
              <a:t>internettir</a:t>
            </a:r>
            <a:r>
              <a:rPr lang="tr-TR" sz="2400" dirty="0"/>
              <a:t>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Geniş Alan Ağı ( </a:t>
            </a:r>
            <a:r>
              <a:rPr lang="tr-TR" dirty="0" err="1" smtClean="0"/>
              <a:t>Wide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Network)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52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200" dirty="0" err="1"/>
              <a:t>WAN'lar</a:t>
            </a:r>
            <a:r>
              <a:rPr lang="tr-TR" sz="2200" dirty="0"/>
              <a:t>, bir mekanda bulunan kullanıcı ve bilgisayarların başka bir mekanda bulunan kullanıcı ve bilgisayarlarla iletişim kurabilmesi için </a:t>
            </a:r>
            <a:r>
              <a:rPr lang="tr-TR" sz="2200" dirty="0" err="1"/>
              <a:t>LAN'ları</a:t>
            </a:r>
            <a:r>
              <a:rPr lang="tr-TR" sz="2200" dirty="0"/>
              <a:t> ve başka tip ağları birbirine bağlamakta kullanılır. </a:t>
            </a:r>
            <a:endParaRPr lang="tr-TR" sz="2200" dirty="0" smtClean="0"/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smtClean="0"/>
              <a:t>Birçok </a:t>
            </a:r>
            <a:r>
              <a:rPr lang="tr-TR" sz="2200" dirty="0"/>
              <a:t>WAN tek bir organizasyon için kurulmuştur ve özeldir. </a:t>
            </a:r>
            <a:endParaRPr lang="tr-TR" sz="2200" dirty="0" smtClean="0"/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smtClean="0"/>
              <a:t>İnternet </a:t>
            </a:r>
            <a:r>
              <a:rPr lang="tr-TR" sz="2200" dirty="0"/>
              <a:t>Servis Sağlayıcıları tarafından kurulan diğer </a:t>
            </a:r>
            <a:r>
              <a:rPr lang="tr-TR" sz="2200" dirty="0" err="1"/>
              <a:t>WAN'lar</a:t>
            </a:r>
            <a:r>
              <a:rPr lang="tr-TR" sz="2200" dirty="0"/>
              <a:t> ise bir organizasyonun </a:t>
            </a:r>
            <a:r>
              <a:rPr lang="tr-TR" sz="2200" dirty="0" err="1"/>
              <a:t>LAN'ından</a:t>
            </a:r>
            <a:r>
              <a:rPr lang="tr-TR" sz="2200" dirty="0"/>
              <a:t> Internet'e bağlantı sağlar. </a:t>
            </a:r>
            <a:endParaRPr lang="tr-TR" sz="2200" dirty="0" smtClean="0"/>
          </a:p>
          <a:p>
            <a:pPr algn="just"/>
            <a:endParaRPr lang="tr-TR" sz="2200" dirty="0" smtClean="0"/>
          </a:p>
          <a:p>
            <a:pPr algn="just"/>
            <a:r>
              <a:rPr lang="tr-TR" sz="2200" dirty="0" err="1" smtClean="0"/>
              <a:t>WAN'lar</a:t>
            </a:r>
            <a:r>
              <a:rPr lang="tr-TR" sz="2200" dirty="0" smtClean="0"/>
              <a:t> </a:t>
            </a:r>
            <a:r>
              <a:rPr lang="tr-TR" sz="2200" dirty="0"/>
              <a:t>genellikle kiralık devreler kullanılarak kurulur.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Geniş Alan Ağı ( </a:t>
            </a:r>
            <a:r>
              <a:rPr lang="tr-TR" dirty="0" err="1" smtClean="0"/>
              <a:t>Wide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Network)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2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İnternet, dünya çapındaki milyarlarca bilgisayardan oluşan ağların </a:t>
            </a:r>
            <a:r>
              <a:rPr lang="tr-TR" sz="2400" dirty="0" smtClean="0"/>
              <a:t>birbiriyle bağlı </a:t>
            </a:r>
            <a:r>
              <a:rPr lang="tr-TR" sz="2400" dirty="0"/>
              <a:t>olmasıyla ortaya çıkan bir iletişim ağıdır.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lvl="1" algn="just"/>
            <a:r>
              <a:rPr lang="tr-TR" sz="2200" dirty="0" smtClean="0"/>
              <a:t>Buluş </a:t>
            </a:r>
            <a:r>
              <a:rPr lang="tr-TR" sz="2200" dirty="0"/>
              <a:t>aşaması (1961 - </a:t>
            </a:r>
            <a:r>
              <a:rPr lang="tr-TR" sz="2200" dirty="0" smtClean="0"/>
              <a:t>1974)</a:t>
            </a:r>
          </a:p>
          <a:p>
            <a:pPr lvl="1" algn="just"/>
            <a:r>
              <a:rPr lang="tr-TR" sz="2200" dirty="0" smtClean="0"/>
              <a:t>Kurumsallaşma </a:t>
            </a:r>
            <a:r>
              <a:rPr lang="tr-TR" sz="2200" dirty="0"/>
              <a:t>aşaması (1975 - </a:t>
            </a:r>
            <a:r>
              <a:rPr lang="tr-TR" sz="2200" dirty="0" smtClean="0"/>
              <a:t>1995)</a:t>
            </a:r>
          </a:p>
          <a:p>
            <a:pPr lvl="1" algn="just"/>
            <a:r>
              <a:rPr lang="tr-TR" sz="2200" dirty="0" smtClean="0"/>
              <a:t>Ticarileşme </a:t>
            </a:r>
            <a:r>
              <a:rPr lang="tr-TR" sz="2200" dirty="0"/>
              <a:t>aşaması (1995 - )</a:t>
            </a:r>
            <a:endParaRPr lang="tr-TR" sz="2200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İnternet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21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Yerel </a:t>
            </a:r>
            <a:r>
              <a:rPr lang="tr-TR" sz="2400" dirty="0"/>
              <a:t>alan ağları, sadece belirli bir ağa erişim hakkı ile yetkili olanlara erişimi </a:t>
            </a:r>
            <a:r>
              <a:rPr lang="tr-TR" sz="2400" dirty="0" smtClean="0"/>
              <a:t>sağlayan </a:t>
            </a:r>
            <a:r>
              <a:rPr lang="tr-TR" sz="2400" dirty="0"/>
              <a:t>özel ağlara da dönüştürülebilir.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İşletmelerin </a:t>
            </a:r>
            <a:r>
              <a:rPr lang="tr-TR" sz="2400" dirty="0"/>
              <a:t>özel bir ağa sahip olmasının maliyeti çok yüksek olduğundan işletmeler genellikle yerel alan ağlarındaki bir 'geçit' olarak düşünülen 'Sanal Özel Ağlar' (VPN - Virtual </a:t>
            </a:r>
            <a:r>
              <a:rPr lang="tr-TR" sz="2400" dirty="0" err="1"/>
              <a:t>Private</a:t>
            </a:r>
            <a:r>
              <a:rPr lang="tr-TR" sz="2400" dirty="0"/>
              <a:t> Network) oluşturmaktadır.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Sanal Özel Ağlar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65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Bu </a:t>
            </a:r>
            <a:r>
              <a:rPr lang="tr-TR" sz="2400" dirty="0"/>
              <a:t>ağlar üzerinde sadece yetkileri tanımlanmış olan kişilerin bu </a:t>
            </a:r>
            <a:r>
              <a:rPr lang="tr-TR" sz="2400" dirty="0" smtClean="0"/>
              <a:t>geçitleri </a:t>
            </a:r>
            <a:r>
              <a:rPr lang="tr-TR" sz="2400" dirty="0"/>
              <a:t>kullanma hakları bulunmaktadır.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yapılanma ile işletmeler interneti hem kendi iç iletişimlerinde hem de tedarikçileri, bayileri ve müşterileri ile olan dış iletişimlerinde kullanmaktadır.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dirty="0" smtClean="0"/>
              <a:t>Sanal Özel Ağlar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5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TS101875468</Template>
  <TotalTime>2934</TotalTime>
  <Words>1485</Words>
  <Application>Microsoft Office PowerPoint</Application>
  <PresentationFormat>On-screen Show (4:3)</PresentationFormat>
  <Paragraphs>304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Kontortema</vt:lpstr>
      <vt:lpstr>1_Kontortema</vt:lpstr>
      <vt:lpstr>PowerPoint Presentation</vt:lpstr>
      <vt:lpstr>İçerik</vt:lpstr>
      <vt:lpstr>Ağ Türleri</vt:lpstr>
      <vt:lpstr>Yerel Alan Ağları (Local Area Networks)</vt:lpstr>
      <vt:lpstr>Geniş Alan Ağı ( Wide Area Network)</vt:lpstr>
      <vt:lpstr>Geniş Alan Ağı ( Wide Area Network)</vt:lpstr>
      <vt:lpstr>İnternet</vt:lpstr>
      <vt:lpstr>Sanal Özel Ağlar</vt:lpstr>
      <vt:lpstr>Sanal Özel Ağlar</vt:lpstr>
      <vt:lpstr>İntranet</vt:lpstr>
      <vt:lpstr>İntranet</vt:lpstr>
      <vt:lpstr>İntranet</vt:lpstr>
      <vt:lpstr>İntranet</vt:lpstr>
      <vt:lpstr>İntranet</vt:lpstr>
      <vt:lpstr>İntranet</vt:lpstr>
      <vt:lpstr>İntranet</vt:lpstr>
      <vt:lpstr>İntranet</vt:lpstr>
      <vt:lpstr>İntranet</vt:lpstr>
      <vt:lpstr>İntranet</vt:lpstr>
      <vt:lpstr>Ekstranet</vt:lpstr>
      <vt:lpstr>Ekstranet</vt:lpstr>
      <vt:lpstr>Ekstranet</vt:lpstr>
      <vt:lpstr>Ekstranet</vt:lpstr>
      <vt:lpstr>Ekstranet</vt:lpstr>
      <vt:lpstr>Ekstranet</vt:lpstr>
      <vt:lpstr>Ekstranet</vt:lpstr>
      <vt:lpstr>İntranet-İnternet</vt:lpstr>
      <vt:lpstr>İnternet-İntranet-Ekstranet</vt:lpstr>
      <vt:lpstr>Bir İntranet Sitesi Oluşturmak</vt:lpstr>
      <vt:lpstr>Problem Tanımı ve Hedeflerin Oluşturulması</vt:lpstr>
      <vt:lpstr>Maliyet ve Fayda Analizi</vt:lpstr>
      <vt:lpstr>Görev Gücü Oluşturulması</vt:lpstr>
      <vt:lpstr>Prototip oluşturulması</vt:lpstr>
      <vt:lpstr>Güvenlik ve Gizliliğin Değerlendirilmesi</vt:lpstr>
      <vt:lpstr>Güvenlik ve Gizliliğin Değerlendirilmesi</vt:lpstr>
      <vt:lpstr>Araç seçimi</vt:lpstr>
      <vt:lpstr>Uygulama</vt:lpstr>
      <vt:lpstr>Uygulama Sonrası Denetim ve İntranet Sitesinin Yayınlanması</vt:lpstr>
      <vt:lpstr>İntranet Avantajları</vt:lpstr>
      <vt:lpstr>İntranet Dezavantajları</vt:lpstr>
      <vt:lpstr>Extranetin Avantajları</vt:lpstr>
      <vt:lpstr>Extranetin Avantajları</vt:lpstr>
      <vt:lpstr>Sonuç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ARZU</dc:creator>
  <cp:keywords/>
  <cp:lastModifiedBy>Cengiz Altuntaş</cp:lastModifiedBy>
  <cp:revision>157</cp:revision>
  <dcterms:created xsi:type="dcterms:W3CDTF">2014-03-06T11:59:46Z</dcterms:created>
  <dcterms:modified xsi:type="dcterms:W3CDTF">2014-04-23T14:51:38Z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