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828" r:id="rId3"/>
  </p:sldMasterIdLst>
  <p:notesMasterIdLst>
    <p:notesMasterId r:id="rId46"/>
  </p:notesMasterIdLst>
  <p:sldIdLst>
    <p:sldId id="299" r:id="rId4"/>
    <p:sldId id="401" r:id="rId5"/>
    <p:sldId id="403" r:id="rId6"/>
    <p:sldId id="611" r:id="rId7"/>
    <p:sldId id="612" r:id="rId8"/>
    <p:sldId id="610" r:id="rId9"/>
    <p:sldId id="602" r:id="rId10"/>
    <p:sldId id="600" r:id="rId11"/>
    <p:sldId id="504" r:id="rId12"/>
    <p:sldId id="601" r:id="rId13"/>
    <p:sldId id="505" r:id="rId14"/>
    <p:sldId id="595" r:id="rId15"/>
    <p:sldId id="506" r:id="rId16"/>
    <p:sldId id="508" r:id="rId17"/>
    <p:sldId id="596" r:id="rId18"/>
    <p:sldId id="510" r:id="rId19"/>
    <p:sldId id="603" r:id="rId20"/>
    <p:sldId id="604" r:id="rId21"/>
    <p:sldId id="512" r:id="rId22"/>
    <p:sldId id="513" r:id="rId23"/>
    <p:sldId id="514" r:id="rId24"/>
    <p:sldId id="515" r:id="rId25"/>
    <p:sldId id="516" r:id="rId26"/>
    <p:sldId id="517" r:id="rId27"/>
    <p:sldId id="598" r:id="rId28"/>
    <p:sldId id="599" r:id="rId29"/>
    <p:sldId id="597" r:id="rId30"/>
    <p:sldId id="518" r:id="rId31"/>
    <p:sldId id="519" r:id="rId32"/>
    <p:sldId id="520" r:id="rId33"/>
    <p:sldId id="605" r:id="rId34"/>
    <p:sldId id="609" r:id="rId35"/>
    <p:sldId id="606" r:id="rId36"/>
    <p:sldId id="607" r:id="rId37"/>
    <p:sldId id="608" r:id="rId38"/>
    <p:sldId id="613" r:id="rId39"/>
    <p:sldId id="614" r:id="rId40"/>
    <p:sldId id="615" r:id="rId41"/>
    <p:sldId id="616" r:id="rId42"/>
    <p:sldId id="617" r:id="rId43"/>
    <p:sldId id="618" r:id="rId44"/>
    <p:sldId id="456" r:id="rId45"/>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3728">
          <p15:clr>
            <a:srgbClr val="A4A3A4"/>
          </p15:clr>
        </p15:guide>
        <p15:guide id="2" pos="52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C8"/>
    <a:srgbClr val="78F8FF"/>
    <a:srgbClr val="8EABDE"/>
    <a:srgbClr val="8FACE1"/>
    <a:srgbClr val="F50736"/>
    <a:srgbClr val="5DD8F2"/>
    <a:srgbClr val="A4D329"/>
    <a:srgbClr val="C0F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33" autoAdjust="0"/>
  </p:normalViewPr>
  <p:slideViewPr>
    <p:cSldViewPr snapToGrid="0">
      <p:cViewPr>
        <p:scale>
          <a:sx n="70" d="100"/>
          <a:sy n="70" d="100"/>
        </p:scale>
        <p:origin x="-954" y="-48"/>
      </p:cViewPr>
      <p:guideLst>
        <p:guide orient="horz" pos="3728"/>
        <p:guide pos="52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86CFA-E511-423E-A39E-56B6BD0A8B1C}" type="datetimeFigureOut">
              <a:rPr lang="tr-TR" smtClean="0"/>
              <a:t>23.04.2014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FB9CA-A575-402D-A86F-BA815DEF1EF6}" type="slidenum">
              <a:rPr lang="tr-TR" smtClean="0"/>
              <a:t>‹#›</a:t>
            </a:fld>
            <a:endParaRPr lang="tr-TR"/>
          </a:p>
        </p:txBody>
      </p:sp>
    </p:spTree>
    <p:extLst>
      <p:ext uri="{BB962C8B-B14F-4D97-AF65-F5344CB8AC3E}">
        <p14:creationId xmlns:p14="http://schemas.microsoft.com/office/powerpoint/2010/main" val="331366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4FB9CA-A575-402D-A86F-BA815DEF1EF6}" type="slidenum">
              <a:rPr lang="tr-TR" smtClean="0"/>
              <a:t>1</a:t>
            </a:fld>
            <a:endParaRPr lang="tr-TR"/>
          </a:p>
        </p:txBody>
      </p:sp>
    </p:spTree>
    <p:extLst>
      <p:ext uri="{BB962C8B-B14F-4D97-AF65-F5344CB8AC3E}">
        <p14:creationId xmlns:p14="http://schemas.microsoft.com/office/powerpoint/2010/main" val="327560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4FB9CA-A575-402D-A86F-BA815DEF1EF6}" type="slidenum">
              <a:rPr lang="tr-TR" smtClean="0"/>
              <a:t>2</a:t>
            </a:fld>
            <a:endParaRPr lang="tr-TR"/>
          </a:p>
        </p:txBody>
      </p:sp>
    </p:spTree>
    <p:extLst>
      <p:ext uri="{BB962C8B-B14F-4D97-AF65-F5344CB8AC3E}">
        <p14:creationId xmlns:p14="http://schemas.microsoft.com/office/powerpoint/2010/main" val="239631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B4FB9CA-A575-402D-A86F-BA815DEF1EF6}" type="slidenum">
              <a:rPr lang="tr-TR" smtClean="0"/>
              <a:t>42</a:t>
            </a:fld>
            <a:endParaRPr lang="tr-TR"/>
          </a:p>
        </p:txBody>
      </p:sp>
    </p:spTree>
    <p:extLst>
      <p:ext uri="{BB962C8B-B14F-4D97-AF65-F5344CB8AC3E}">
        <p14:creationId xmlns:p14="http://schemas.microsoft.com/office/powerpoint/2010/main" val="396944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tr-TR" smtClean="0"/>
              <a:t>Asıl başlık stili için tıklatın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BA166EC-68A0-46C1-B588-D765070EB3F3}" type="datetime1">
              <a:rPr lang="da-DK" smtClean="0"/>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DEEF509-08E2-4F04-B43F-1BB9E4B6630A}" type="slidenum">
              <a:rPr lang="da-DK"/>
              <a:pPr>
                <a:defRPr/>
              </a:pPr>
              <a:t>‹#›</a:t>
            </a:fld>
            <a:endParaRPr lang="da-D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tr-TR" smtClean="0"/>
              <a:t>Asıl başlık stili için tıklatın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11D129-8857-47B5-B5AD-CA158AB7D7D6}" type="datetime1">
              <a:rPr lang="da-DK" smtClean="0"/>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B99397C-9C4F-438B-9CFA-9957D0153AE3}" type="slidenum">
              <a:rPr lang="da-DK"/>
              <a:pPr>
                <a:defRPr/>
              </a:pPr>
              <a:t>‹#›</a:t>
            </a:fld>
            <a:endParaRPr lang="da-DK"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95338"/>
            <a:ext cx="9144000" cy="1230312"/>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6" name="Billede 3" descr="dreamstime_www_world.jpg"/>
          <p:cNvPicPr>
            <a:picLocks noChangeAspect="1"/>
          </p:cNvPicPr>
          <p:nvPr userDrawn="1"/>
        </p:nvPicPr>
        <p:blipFill>
          <a:blip r:embed="rId2"/>
          <a:srcRect/>
          <a:stretch>
            <a:fillRect/>
          </a:stretch>
        </p:blipFill>
        <p:spPr bwMode="auto">
          <a:xfrm>
            <a:off x="7583488" y="793750"/>
            <a:ext cx="1560512" cy="1254125"/>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cs typeface="Arial" pitchFamily="34" charset="0"/>
              </a:defRPr>
            </a:lvl1pPr>
          </a:lstStyle>
          <a:p>
            <a:r>
              <a:rPr lang="da-DK" dirty="0" smtClean="0"/>
              <a:t>Klik for at redigere i masteren</a:t>
            </a:r>
            <a:endParaRPr lang="da-DK" dirty="0"/>
          </a:p>
        </p:txBody>
      </p:sp>
      <p:sp>
        <p:nvSpPr>
          <p:cNvPr id="11" name="Pladsholder til tekst 2"/>
          <p:cNvSpPr>
            <a:spLocks noGrp="1"/>
          </p:cNvSpPr>
          <p:nvPr>
            <p:ph type="body" idx="13"/>
          </p:nvPr>
        </p:nvSpPr>
        <p:spPr>
          <a:xfrm>
            <a:off x="177800" y="1447800"/>
            <a:ext cx="5369560" cy="441959"/>
          </a:xfrm>
          <a:prstGeom prst="rect">
            <a:avLst/>
          </a:prstGeo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smtClean="0"/>
              <a:t>Your footnote</a:t>
            </a:r>
            <a:endParaRPr lang="da-DK"/>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a:buFont typeface="Calibri" pitchFamily="34" charset="0"/>
                <a:buAutoNum type="arabicPeriod"/>
                <a:defRPr/>
              </a:pPr>
              <a:endParaRPr lang="en-US" sz="1600" b="1" noProof="1">
                <a:solidFill>
                  <a:srgbClr val="FFFFFF"/>
                </a:solidFill>
                <a:latin typeface="Arial" pitchFamily="34" charset="0"/>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rgbClr val="227088"/>
              </a:solidFill>
              <a:miter lim="800000"/>
              <a:headEnd/>
              <a:tailEnd/>
            </a:ln>
            <a:effectLst>
              <a:outerShdw blurRad="63500" dist="23000" dir="5400000" rotWithShape="0">
                <a:srgbClr val="000000">
                  <a:alpha val="34998"/>
                </a:srgbClr>
              </a:outerShdw>
            </a:effectLst>
          </p:spPr>
          <p:txBody>
            <a:bodyPr anchor="ctr"/>
            <a:lstStyle/>
            <a:p>
              <a:pPr indent="-342900" algn="ctr" defTabSz="914400">
                <a:buFont typeface="Calibri" pitchFamily="34" charset="0"/>
                <a:buAutoNum type="arabicPeriod"/>
                <a:defRPr/>
              </a:pPr>
              <a:endParaRPr lang="en-US" sz="1400" b="1" noProof="1">
                <a:solidFill>
                  <a:srgbClr val="FFFFFF"/>
                </a:solidFill>
                <a:latin typeface="Arial" pitchFamily="34" charset="0"/>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cs typeface="Arial" pitchFamily="34" charset="0"/>
              </a:defRPr>
            </a:lvl1pPr>
            <a:lvl2pPr>
              <a:defRPr>
                <a:solidFill>
                  <a:srgbClr val="000000"/>
                </a:solidFill>
                <a:latin typeface="Arial" pitchFamily="34" charset="0"/>
                <a:cs typeface="Arial" pitchFamily="34" charset="0"/>
              </a:defRPr>
            </a:lvl2pPr>
            <a:lvl3pPr>
              <a:defRPr>
                <a:solidFill>
                  <a:srgbClr val="000000"/>
                </a:solidFill>
                <a:latin typeface="Arial" pitchFamily="34" charset="0"/>
                <a:cs typeface="Arial" pitchFamily="34" charset="0"/>
              </a:defRPr>
            </a:lvl3pPr>
            <a:lvl4pPr>
              <a:defRPr>
                <a:solidFill>
                  <a:srgbClr val="000000"/>
                </a:solidFill>
                <a:latin typeface="Arial" pitchFamily="34" charset="0"/>
                <a:cs typeface="Arial" pitchFamily="34" charset="0"/>
              </a:defRPr>
            </a:lvl4pPr>
            <a:lvl5pPr>
              <a:defRPr>
                <a:solidFill>
                  <a:srgbClr val="000000"/>
                </a:solidFill>
                <a:latin typeface="Arial" pitchFamily="34" charset="0"/>
                <a:cs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cs typeface="Arial" pitchFamily="34" charset="0"/>
              </a:defRPr>
            </a:lvl1pPr>
          </a:lstStyle>
          <a:p>
            <a:r>
              <a:rPr lang="da-DK" dirty="0" smtClean="0"/>
              <a:t>Klik for at redigere i masteren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smtClean="0"/>
              <a:t>Your footnote</a:t>
            </a:r>
            <a:endParaRPr lang="da-DK"/>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cs typeface="ＭＳ Ｐゴシック" charset="-128"/>
              </a:defRPr>
            </a:lvl1pPr>
          </a:lstStyle>
          <a:p>
            <a:pPr>
              <a:defRPr/>
            </a:pPr>
            <a:r>
              <a:rPr lang="da-DK"/>
              <a:t>Your Logo</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457EA11-EFDF-4DA3-B842-761A59241922}"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FFB08011-03CC-44B8-B792-7FED9D078C58}" type="slidenum">
              <a:rPr lang="da-DK"/>
              <a:pPr>
                <a:defRPr/>
              </a:pPr>
              <a:t>‹#›</a:t>
            </a:fld>
            <a:endParaRPr lang="da-DK"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1214C2A-8C27-4E40-8DA1-488D350203AD}" type="datetime1">
              <a:rPr lang="da-DK" smtClean="0"/>
              <a:pPr>
                <a:defRPr/>
              </a:pPr>
              <a:t>23-04-2014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591C4F11-C667-4DBB-9AEB-30944A877E1C}" type="slidenum">
              <a:rPr lang="da-DK"/>
              <a:pPr>
                <a:defRPr/>
              </a:pPr>
              <a:t>‹#›</a:t>
            </a:fld>
            <a:endParaRPr lang="da-DK"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C0CA15C-7AC8-45FB-95A7-53A1895E1590}" type="datetime1">
              <a:rPr lang="da-DK" smtClean="0"/>
              <a:pPr>
                <a:defRPr/>
              </a:pPr>
              <a:t>23-04-2014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6470AF8-ED16-43A4-8C07-2F99234B8D62}"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4D97D85A-57EA-4997-BC98-5DEE90311358}" type="datetime1">
              <a:rPr lang="da-DK" smtClean="0"/>
              <a:pPr>
                <a:defRPr/>
              </a:pPr>
              <a:t>23-04-2014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2EB0010-9142-4656-9026-5E3F937809F4}"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2164FA15-2FEB-44DB-99FE-4D1610CA0471}"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484986-DC53-4F95-90D3-4ED83E76E83A}"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tr-TR" smtClean="0"/>
              <a:t>Asıl başlık stili için tıklatın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smtClean="0"/>
              <a:t>Your footnote</a:t>
            </a:r>
            <a:endParaRPr lang="da-DK"/>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da-DK" dirty="0" smtClean="0"/>
              <a:t>Klik for at redigere i masteren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teksttypografierne i masteren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C1A035BE-EB24-4F69-8971-876CA831348F}"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5C199B9-8DFB-4DF6-8891-4E2F409AB5E4}"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A1A84D93-4EA4-4835-B902-846D4C7EFCBD}" type="datetime1">
              <a:rPr lang="da-DK" smtClean="0"/>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91785C5-A3AF-4053-A350-AD41AFC4A812}"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da-DK" dirty="0" smtClean="0"/>
              <a:t>Klik for at redigere i masteren</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0D4E843-3A2B-44B0-AE40-616A0A7C3839}" type="datetime1">
              <a:rPr lang="da-DK" smtClean="0"/>
              <a:pPr>
                <a:defRPr/>
              </a:pPr>
              <a:t>23-04-2014</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cs typeface="ＭＳ Ｐゴシック" charset="-128"/>
              </a:defRPr>
            </a:lvl1pPr>
          </a:lstStyle>
          <a:p>
            <a:pPr>
              <a:defRPr/>
            </a:pPr>
            <a:endParaRPr lang="en-US"/>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E78FEC7B-3AA6-46D5-A3F4-BB9C6352F0C3}" type="slidenum">
              <a:rPr lang="da-DK"/>
              <a:pPr>
                <a:defRPr/>
              </a:pPr>
              <a:t>‹#›</a:t>
            </a:fld>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
        <p:nvSpPr>
          <p:cNvPr id="5" name="Kombinationstegning 1"/>
          <p:cNvSpPr/>
          <p:nvPr userDrawn="1"/>
        </p:nvSpPr>
        <p:spPr>
          <a:xfrm rot="10800000" flipH="1">
            <a:off x="-101600" y="-12700"/>
            <a:ext cx="9321800" cy="23749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1714500 h 3429000"/>
              <a:gd name="connsiteX4" fmla="*/ 0 w 9182100"/>
              <a:gd name="connsiteY4" fmla="*/ 3429000 h 3429000"/>
              <a:gd name="connsiteX5" fmla="*/ 12700 w 9182100"/>
              <a:gd name="connsiteY5" fmla="*/ 0 h 34290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2654300 h 3429000"/>
              <a:gd name="connsiteX4" fmla="*/ 0 w 9182100"/>
              <a:gd name="connsiteY4" fmla="*/ 3429000 h 3429000"/>
              <a:gd name="connsiteX5" fmla="*/ 12700 w 9182100"/>
              <a:gd name="connsiteY5" fmla="*/ 0 h 3429000"/>
              <a:gd name="connsiteX0" fmla="*/ 12700 w 9182100"/>
              <a:gd name="connsiteY0" fmla="*/ 0 h 2654300"/>
              <a:gd name="connsiteX1" fmla="*/ 5702300 w 9182100"/>
              <a:gd name="connsiteY1" fmla="*/ 1016000 h 2654300"/>
              <a:gd name="connsiteX2" fmla="*/ 9182100 w 9182100"/>
              <a:gd name="connsiteY2" fmla="*/ 609600 h 2654300"/>
              <a:gd name="connsiteX3" fmla="*/ 9182100 w 9182100"/>
              <a:gd name="connsiteY3" fmla="*/ 2654300 h 2654300"/>
              <a:gd name="connsiteX4" fmla="*/ 0 w 9182100"/>
              <a:gd name="connsiteY4" fmla="*/ 1828800 h 2654300"/>
              <a:gd name="connsiteX5" fmla="*/ 12700 w 9182100"/>
              <a:gd name="connsiteY5" fmla="*/ 0 h 2654300"/>
              <a:gd name="connsiteX0" fmla="*/ 12700 w 9182100"/>
              <a:gd name="connsiteY0" fmla="*/ 0 h 2667000"/>
              <a:gd name="connsiteX1" fmla="*/ 5702300 w 9182100"/>
              <a:gd name="connsiteY1" fmla="*/ 1016000 h 2667000"/>
              <a:gd name="connsiteX2" fmla="*/ 9182100 w 9182100"/>
              <a:gd name="connsiteY2" fmla="*/ 609600 h 2667000"/>
              <a:gd name="connsiteX3" fmla="*/ 9182100 w 9182100"/>
              <a:gd name="connsiteY3" fmla="*/ 2654300 h 2667000"/>
              <a:gd name="connsiteX4" fmla="*/ 0 w 9182100"/>
              <a:gd name="connsiteY4" fmla="*/ 2667000 h 2667000"/>
              <a:gd name="connsiteX5" fmla="*/ 12700 w 9182100"/>
              <a:gd name="connsiteY5" fmla="*/ 0 h 2667000"/>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2667000 h 3369791"/>
              <a:gd name="connsiteX6" fmla="*/ 12700 w 9182100"/>
              <a:gd name="connsiteY6" fmla="*/ 0 h 3369791"/>
              <a:gd name="connsiteX0" fmla="*/ 12700 w 9182100"/>
              <a:gd name="connsiteY0" fmla="*/ 0 h 3369791"/>
              <a:gd name="connsiteX1" fmla="*/ 5702300 w 9182100"/>
              <a:gd name="connsiteY1" fmla="*/ 1016000 h 3369791"/>
              <a:gd name="connsiteX2" fmla="*/ 9182100 w 9182100"/>
              <a:gd name="connsiteY2" fmla="*/ 609600 h 3369791"/>
              <a:gd name="connsiteX3" fmla="*/ 9182100 w 9182100"/>
              <a:gd name="connsiteY3" fmla="*/ 2654300 h 3369791"/>
              <a:gd name="connsiteX4" fmla="*/ 9169573 w 9182100"/>
              <a:gd name="connsiteY4" fmla="*/ 3369791 h 3369791"/>
              <a:gd name="connsiteX5" fmla="*/ 0 w 9182100"/>
              <a:gd name="connsiteY5" fmla="*/ 3351771 h 3369791"/>
              <a:gd name="connsiteX6" fmla="*/ 12700 w 9182100"/>
              <a:gd name="connsiteY6" fmla="*/ 0 h 3369791"/>
              <a:gd name="connsiteX0" fmla="*/ 12700 w 9182100"/>
              <a:gd name="connsiteY0" fmla="*/ 0 h 3531973"/>
              <a:gd name="connsiteX1" fmla="*/ 5702300 w 9182100"/>
              <a:gd name="connsiteY1" fmla="*/ 1016000 h 3531973"/>
              <a:gd name="connsiteX2" fmla="*/ 9182100 w 9182100"/>
              <a:gd name="connsiteY2" fmla="*/ 609600 h 3531973"/>
              <a:gd name="connsiteX3" fmla="*/ 9182100 w 9182100"/>
              <a:gd name="connsiteY3" fmla="*/ 2654300 h 3531973"/>
              <a:gd name="connsiteX4" fmla="*/ 9169573 w 9182100"/>
              <a:gd name="connsiteY4" fmla="*/ 3369791 h 3531973"/>
              <a:gd name="connsiteX5" fmla="*/ 0 w 9182100"/>
              <a:gd name="connsiteY5" fmla="*/ 3531973 h 3531973"/>
              <a:gd name="connsiteX6" fmla="*/ 12700 w 9182100"/>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69573 w 9783383"/>
              <a:gd name="connsiteY4" fmla="*/ 3369791 h 3531973"/>
              <a:gd name="connsiteX5" fmla="*/ 0 w 9783383"/>
              <a:gd name="connsiteY5" fmla="*/ 3531973 h 3531973"/>
              <a:gd name="connsiteX6" fmla="*/ 12700 w 9783383"/>
              <a:gd name="connsiteY6" fmla="*/ 0 h 3531973"/>
              <a:gd name="connsiteX0" fmla="*/ 12700 w 9946231"/>
              <a:gd name="connsiteY0" fmla="*/ 0 h 4451008"/>
              <a:gd name="connsiteX1" fmla="*/ 5702300 w 9946231"/>
              <a:gd name="connsiteY1" fmla="*/ 1016000 h 4451008"/>
              <a:gd name="connsiteX2" fmla="*/ 9182100 w 9946231"/>
              <a:gd name="connsiteY2" fmla="*/ 609600 h 4451008"/>
              <a:gd name="connsiteX3" fmla="*/ 9783383 w 9946231"/>
              <a:gd name="connsiteY3" fmla="*/ 2708362 h 4451008"/>
              <a:gd name="connsiteX4" fmla="*/ 9946231 w 9946231"/>
              <a:gd name="connsiteY4" fmla="*/ 4451008 h 4451008"/>
              <a:gd name="connsiteX5" fmla="*/ 0 w 9946231"/>
              <a:gd name="connsiteY5" fmla="*/ 3531973 h 4451008"/>
              <a:gd name="connsiteX6" fmla="*/ 12700 w 9946231"/>
              <a:gd name="connsiteY6" fmla="*/ 0 h 4451008"/>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8668504 w 9783383"/>
              <a:gd name="connsiteY4" fmla="*/ 2937305 h 3531973"/>
              <a:gd name="connsiteX5" fmla="*/ 0 w 9783383"/>
              <a:gd name="connsiteY5" fmla="*/ 3531973 h 3531973"/>
              <a:gd name="connsiteX6" fmla="*/ 12700 w 9783383"/>
              <a:gd name="connsiteY6" fmla="*/ 0 h 3531973"/>
              <a:gd name="connsiteX0" fmla="*/ 12700 w 9783383"/>
              <a:gd name="connsiteY0" fmla="*/ 0 h 3531973"/>
              <a:gd name="connsiteX1" fmla="*/ 5702300 w 9783383"/>
              <a:gd name="connsiteY1" fmla="*/ 1016000 h 3531973"/>
              <a:gd name="connsiteX2" fmla="*/ 9182100 w 9783383"/>
              <a:gd name="connsiteY2" fmla="*/ 609600 h 3531973"/>
              <a:gd name="connsiteX3" fmla="*/ 9783383 w 9783383"/>
              <a:gd name="connsiteY3" fmla="*/ 2708362 h 3531973"/>
              <a:gd name="connsiteX4" fmla="*/ 9194626 w 9783383"/>
              <a:gd name="connsiteY4" fmla="*/ 3369792 h 3531973"/>
              <a:gd name="connsiteX5" fmla="*/ 0 w 9783383"/>
              <a:gd name="connsiteY5" fmla="*/ 3531973 h 3531973"/>
              <a:gd name="connsiteX6" fmla="*/ 12700 w 9783383"/>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8192486 w 9194626"/>
              <a:gd name="connsiteY3" fmla="*/ 2672321 h 3531973"/>
              <a:gd name="connsiteX4" fmla="*/ 9194626 w 9194626"/>
              <a:gd name="connsiteY4" fmla="*/ 3369792 h 3531973"/>
              <a:gd name="connsiteX5" fmla="*/ 0 w 9194626"/>
              <a:gd name="connsiteY5" fmla="*/ 3531973 h 3531973"/>
              <a:gd name="connsiteX6" fmla="*/ 12700 w 9194626"/>
              <a:gd name="connsiteY6" fmla="*/ 0 h 3531973"/>
              <a:gd name="connsiteX0" fmla="*/ 12700 w 9194626"/>
              <a:gd name="connsiteY0" fmla="*/ 0 h 3531973"/>
              <a:gd name="connsiteX1" fmla="*/ 5702300 w 9194626"/>
              <a:gd name="connsiteY1" fmla="*/ 1016000 h 3531973"/>
              <a:gd name="connsiteX2" fmla="*/ 9182100 w 9194626"/>
              <a:gd name="connsiteY2" fmla="*/ 609600 h 3531973"/>
              <a:gd name="connsiteX3" fmla="*/ 9194626 w 9194626"/>
              <a:gd name="connsiteY3" fmla="*/ 3369792 h 3531973"/>
              <a:gd name="connsiteX4" fmla="*/ 0 w 9194626"/>
              <a:gd name="connsiteY4" fmla="*/ 3531973 h 3531973"/>
              <a:gd name="connsiteX5" fmla="*/ 12700 w 9194626"/>
              <a:gd name="connsiteY5" fmla="*/ 0 h 3531973"/>
              <a:gd name="connsiteX0" fmla="*/ 4233 w 9186159"/>
              <a:gd name="connsiteY0" fmla="*/ 0 h 3369792"/>
              <a:gd name="connsiteX1" fmla="*/ 5693833 w 9186159"/>
              <a:gd name="connsiteY1" fmla="*/ 1016000 h 3369792"/>
              <a:gd name="connsiteX2" fmla="*/ 9173633 w 9186159"/>
              <a:gd name="connsiteY2" fmla="*/ 609600 h 3369792"/>
              <a:gd name="connsiteX3" fmla="*/ 9186159 w 9186159"/>
              <a:gd name="connsiteY3" fmla="*/ 3369792 h 3369792"/>
              <a:gd name="connsiteX4" fmla="*/ 455022 w 9186159"/>
              <a:gd name="connsiteY4" fmla="*/ 3333750 h 3369792"/>
              <a:gd name="connsiteX5" fmla="*/ 4233 w 9186159"/>
              <a:gd name="connsiteY5" fmla="*/ 0 h 3369792"/>
              <a:gd name="connsiteX0" fmla="*/ 12700 w 9194626"/>
              <a:gd name="connsiteY0" fmla="*/ 0 h 3369792"/>
              <a:gd name="connsiteX1" fmla="*/ 5702300 w 9194626"/>
              <a:gd name="connsiteY1" fmla="*/ 1016000 h 3369792"/>
              <a:gd name="connsiteX2" fmla="*/ 9182100 w 9194626"/>
              <a:gd name="connsiteY2" fmla="*/ 609600 h 3369792"/>
              <a:gd name="connsiteX3" fmla="*/ 9194626 w 9194626"/>
              <a:gd name="connsiteY3" fmla="*/ 3369792 h 3369792"/>
              <a:gd name="connsiteX4" fmla="*/ 0 w 9194626"/>
              <a:gd name="connsiteY4" fmla="*/ 3351770 h 3369792"/>
              <a:gd name="connsiteX5" fmla="*/ 12700 w 9194626"/>
              <a:gd name="connsiteY5" fmla="*/ 0 h 336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4626" h="3369792">
                <a:moveTo>
                  <a:pt x="12700" y="0"/>
                </a:moveTo>
                <a:cubicBezTo>
                  <a:pt x="1909233" y="338667"/>
                  <a:pt x="3894667" y="1011767"/>
                  <a:pt x="5702300" y="1016000"/>
                </a:cubicBezTo>
                <a:cubicBezTo>
                  <a:pt x="7509933" y="1020233"/>
                  <a:pt x="8022167" y="745067"/>
                  <a:pt x="9182100" y="609600"/>
                </a:cubicBezTo>
                <a:cubicBezTo>
                  <a:pt x="9186275" y="1529664"/>
                  <a:pt x="9190451" y="2449728"/>
                  <a:pt x="9194626" y="3369792"/>
                </a:cubicBezTo>
                <a:lnTo>
                  <a:pt x="0" y="3351770"/>
                </a:lnTo>
                <a:cubicBezTo>
                  <a:pt x="4233" y="230613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3">
                <a:lumMod val="75000"/>
              </a:schemeClr>
            </a:solidFill>
            <a:miter lim="800000"/>
            <a:headEnd/>
            <a:tailEn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tr-TR" smtClean="0"/>
              <a:t>Asıl başlık stili için tıklatın</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smtClean="0"/>
              <a:t>Your footnote</a:t>
            </a:r>
            <a:endParaRPr lang="da-DK"/>
          </a:p>
        </p:txBody>
      </p:sp>
      <p:sp>
        <p:nvSpPr>
          <p:cNvPr id="7"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tr-TR" smtClean="0"/>
              <a:t>Asıl başlık stili için tıklatın</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6A1995B2-2054-4552-B9D8-F9A523233DD4}"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9D6CB09-FE74-489B-8F95-A71BFDFC2947}" type="slidenum">
              <a:rPr lang="da-DK"/>
              <a:pPr>
                <a:defRPr/>
              </a:pPr>
              <a:t>‹#›</a:t>
            </a:fld>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tr-TR" smtClean="0"/>
              <a:t>Asıl başlık stili için tıklatın</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DCF07B0-78E5-4F95-8EA8-7289F126EBA7}" type="datetime1">
              <a:rPr lang="da-DK" smtClean="0"/>
              <a:pPr>
                <a:defRPr/>
              </a:pPr>
              <a:t>23-04-2014</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F4A9B8F-3AC1-455B-9EE3-3FEF1B60DBEB}" type="slidenum">
              <a:rPr lang="da-DK"/>
              <a:pPr>
                <a:defRPr/>
              </a:pPr>
              <a:t>‹#›</a:t>
            </a:fld>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tr-TR" smtClean="0"/>
              <a:t>Asıl başlık stili için tıklatın</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1158264-7C21-4C71-A444-464158B6EAA3}" type="datetime1">
              <a:rPr lang="da-DK" smtClean="0"/>
              <a:pPr>
                <a:defRPr/>
              </a:pPr>
              <a:t>23-04-2014</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F66C02B6-5F01-4A93-9D71-1A41D83F406D}" type="slidenum">
              <a:rPr lang="da-DK"/>
              <a:pPr>
                <a:defRPr/>
              </a:pPr>
              <a:t>‹#›</a:t>
            </a:fld>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3EC4D59E-D79C-4F87-9229-2102570150DF}" type="datetime1">
              <a:rPr lang="da-DK" smtClean="0"/>
              <a:pPr>
                <a:defRPr/>
              </a:pPr>
              <a:t>23-04-2014</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C05B8B7-8FEE-4042-A036-DF028CEC9A6A}" type="slidenum">
              <a:rPr lang="da-DK"/>
              <a:pPr>
                <a:defRPr/>
              </a:pPr>
              <a:t>‹#›</a:t>
            </a:fld>
            <a:endParaRPr lang="da-D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tr-TR" smtClean="0"/>
              <a:t>Asıl başlık stili için tıklatın</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407888B-3C26-497B-AD2B-C3EAE1342FE8}"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0982392-096A-4A4B-8B76-6CD611A3B48D}" type="slidenum">
              <a:rPr lang="da-DK"/>
              <a:pPr>
                <a:defRPr/>
              </a:pPr>
              <a:t>‹#›</a:t>
            </a:fld>
            <a:endParaRPr lang="da-D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tr-TR" smtClean="0"/>
              <a:t>Asıl başlık stili için tıklatın</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FB78533-4D4F-4295-947C-8ED241200F34}" type="datetime1">
              <a:rPr lang="da-DK" smtClean="0"/>
              <a:pPr>
                <a:defRPr/>
              </a:pPr>
              <a:t>23-04-2014</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2DD05A01-DB0F-425C-ABDB-A7E8E27B12EA}" type="slidenum">
              <a:rPr lang="da-DK"/>
              <a:pPr>
                <a:defRPr/>
              </a:pPr>
              <a:t>‹#›</a:t>
            </a:fld>
            <a:endParaRPr lang="da-D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4"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4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ctr" defTabSz="457200" rtl="0" eaLnBrk="0" fontAlgn="base" hangingPunct="0">
        <a:spcBef>
          <a:spcPct val="0"/>
        </a:spcBef>
        <a:spcAft>
          <a:spcPct val="0"/>
        </a:spcAft>
        <a:defRPr sz="4400" kern="1200">
          <a:solidFill>
            <a:schemeClr val="tx1"/>
          </a:solidFill>
          <a:latin typeface="Arial Narrow"/>
          <a:ea typeface="ＭＳ Ｐゴシック" pitchFamily="-97"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Narrow" pitchFamily="-97" charset="0"/>
          <a:ea typeface="ＭＳ Ｐゴシック" pitchFamily="-97" charset="-128"/>
          <a:cs typeface="ＭＳ Ｐゴシック" charset="-128"/>
        </a:defRPr>
      </a:lvl5pPr>
      <a:lvl6pPr marL="457200" algn="ctr" defTabSz="457200" rtl="0" fontAlgn="base">
        <a:spcBef>
          <a:spcPct val="0"/>
        </a:spcBef>
        <a:spcAft>
          <a:spcPct val="0"/>
        </a:spcAft>
        <a:defRPr sz="4400">
          <a:solidFill>
            <a:schemeClr val="tx1"/>
          </a:solidFill>
          <a:latin typeface="Arial Narrow" pitchFamily="-97" charset="0"/>
        </a:defRPr>
      </a:lvl6pPr>
      <a:lvl7pPr marL="914400" algn="ctr" defTabSz="457200" rtl="0" fontAlgn="base">
        <a:spcBef>
          <a:spcPct val="0"/>
        </a:spcBef>
        <a:spcAft>
          <a:spcPct val="0"/>
        </a:spcAft>
        <a:defRPr sz="4400">
          <a:solidFill>
            <a:schemeClr val="tx1"/>
          </a:solidFill>
          <a:latin typeface="Arial Narrow" pitchFamily="-97" charset="0"/>
        </a:defRPr>
      </a:lvl7pPr>
      <a:lvl8pPr marL="1371600" algn="ctr" defTabSz="457200" rtl="0" fontAlgn="base">
        <a:spcBef>
          <a:spcPct val="0"/>
        </a:spcBef>
        <a:spcAft>
          <a:spcPct val="0"/>
        </a:spcAft>
        <a:defRPr sz="4400">
          <a:solidFill>
            <a:schemeClr val="tx1"/>
          </a:solidFill>
          <a:latin typeface="Arial Narrow" pitchFamily="-97" charset="0"/>
        </a:defRPr>
      </a:lvl8pPr>
      <a:lvl9pPr marL="1828800" algn="ctr" defTabSz="457200" rtl="0" fontAlgn="base">
        <a:spcBef>
          <a:spcPct val="0"/>
        </a:spcBef>
        <a:spcAft>
          <a:spcPct val="0"/>
        </a:spcAft>
        <a:defRPr sz="4400">
          <a:solidFill>
            <a:schemeClr val="tx1"/>
          </a:solidFill>
          <a:latin typeface="Arial Narrow" pitchFamily="-97"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Narrow"/>
          <a:ea typeface="ＭＳ Ｐゴシック" pitchFamily="-97"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38100" y="3467100"/>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1509" name="Rectangle 4"/>
          <p:cNvSpPr>
            <a:spLocks noChangeArrowheads="1"/>
          </p:cNvSpPr>
          <p:nvPr/>
        </p:nvSpPr>
        <p:spPr bwMode="gray">
          <a:xfrm>
            <a:off x="5122002" y="6043612"/>
            <a:ext cx="3824287" cy="499269"/>
          </a:xfrm>
          <a:prstGeom prst="rect">
            <a:avLst/>
          </a:prstGeom>
          <a:noFill/>
          <a:ln w="9525">
            <a:noFill/>
            <a:miter lim="800000"/>
            <a:headEnd/>
            <a:tailEnd/>
          </a:ln>
        </p:spPr>
        <p:txBody>
          <a:bodyPr lIns="0" tIns="0" rIns="0" bIns="0" anchor="ctr"/>
          <a:lstStyle/>
          <a:p>
            <a:pPr defTabSz="801688"/>
            <a:r>
              <a:rPr lang="tr-TR" sz="2000" dirty="0" smtClean="0">
                <a:solidFill>
                  <a:schemeClr val="tx2"/>
                </a:solidFill>
              </a:rPr>
              <a:t>Yrd. Doç. Dr. Gültekin ALTUNTAŞ</a:t>
            </a:r>
            <a:endParaRPr lang="en-US" sz="2000" dirty="0" smtClean="0">
              <a:solidFill>
                <a:schemeClr val="tx2"/>
              </a:solidFill>
            </a:endParaRPr>
          </a:p>
          <a:p>
            <a:pPr defTabSz="801688"/>
            <a:endParaRPr lang="en-US" sz="2000" dirty="0">
              <a:solidFill>
                <a:schemeClr val="tx2"/>
              </a:solidFill>
            </a:endParaRPr>
          </a:p>
        </p:txBody>
      </p:sp>
      <p:sp>
        <p:nvSpPr>
          <p:cNvPr id="21510" name="Rectangle 5"/>
          <p:cNvSpPr txBox="1">
            <a:spLocks noChangeArrowheads="1"/>
          </p:cNvSpPr>
          <p:nvPr/>
        </p:nvSpPr>
        <p:spPr bwMode="gray">
          <a:xfrm>
            <a:off x="5464425" y="5443537"/>
            <a:ext cx="3263178" cy="600075"/>
          </a:xfrm>
          <a:prstGeom prst="rect">
            <a:avLst/>
          </a:prstGeom>
          <a:noFill/>
          <a:ln w="9525">
            <a:noFill/>
            <a:miter lim="800000"/>
            <a:headEnd/>
            <a:tailEnd/>
          </a:ln>
        </p:spPr>
        <p:txBody>
          <a:bodyPr lIns="0" rIns="0" anchor="ctr"/>
          <a:lstStyle/>
          <a:p>
            <a:pPr defTabSz="914400" eaLnBrk="0" hangingPunct="0">
              <a:lnSpc>
                <a:spcPct val="95000"/>
              </a:lnSpc>
            </a:pPr>
            <a:r>
              <a:rPr lang="tr-TR" sz="3000" b="1" dirty="0" smtClean="0">
                <a:solidFill>
                  <a:schemeClr val="tx2"/>
                </a:solidFill>
              </a:rPr>
              <a:t>Elektronik Ticaret</a:t>
            </a:r>
            <a:endParaRPr lang="en-US" sz="3000"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smtClean="0"/>
              <a:t>İnternet açık artırma siteleri geleneksel ticarete oranla daha eğlencelidir.</a:t>
            </a:r>
          </a:p>
          <a:p>
            <a:pPr lvl="1" algn="just"/>
            <a:r>
              <a:rPr lang="tr-TR" sz="2000" smtClean="0"/>
              <a:t>Birçok teklif sahibi, burada (diğerleri karşısında) stratejik teklifler tasarlamaktan ve bunları paylaşmaktan hoşlanır.</a:t>
            </a:r>
          </a:p>
          <a:p>
            <a:pPr algn="just"/>
            <a:r>
              <a:rPr lang="tr-TR" sz="2200" smtClean="0"/>
              <a:t>Açık arttırmacı hem satıcıdan hem de alıcıdan ücret kazanabilir.</a:t>
            </a:r>
          </a:p>
          <a:p>
            <a:pPr algn="just"/>
            <a:r>
              <a:rPr lang="tr-TR" sz="2200" smtClean="0"/>
              <a:t>Açık arttırmacı site üzerinden reklam satabilir.</a:t>
            </a:r>
          </a:p>
          <a:p>
            <a:pPr algn="just"/>
            <a:r>
              <a:rPr lang="tr-TR" sz="2200" smtClean="0"/>
              <a:t>Yasal olan herşeyin satışı gerçekleştirilebilir.</a:t>
            </a:r>
          </a:p>
          <a:p>
            <a:pPr algn="just"/>
            <a:r>
              <a:rPr lang="tr-TR" sz="2200" smtClean="0"/>
              <a:t>Dünya çapında olması dolayısıyla oldukça yüksek bir müşteri kitlesi sağlar.</a:t>
            </a:r>
            <a:endParaRPr lang="tr-TR" sz="2200"/>
          </a:p>
        </p:txBody>
      </p:sp>
      <p:sp>
        <p:nvSpPr>
          <p:cNvPr id="3" name="Unvan 2"/>
          <p:cNvSpPr>
            <a:spLocks noGrp="1"/>
          </p:cNvSpPr>
          <p:nvPr>
            <p:ph type="title"/>
          </p:nvPr>
        </p:nvSpPr>
        <p:spPr>
          <a:xfrm>
            <a:off x="177800" y="833437"/>
            <a:ext cx="7345218" cy="1140835"/>
          </a:xfrm>
        </p:spPr>
        <p:txBody>
          <a:bodyPr anchor="ctr"/>
          <a:lstStyle/>
          <a:p>
            <a:pPr algn="just"/>
            <a:r>
              <a:rPr lang="tr-TR" dirty="0" smtClean="0"/>
              <a:t>Online Açık Arttırmanın Özellikleri</a:t>
            </a:r>
            <a:endParaRPr lang="tr-TR" dirty="0"/>
          </a:p>
        </p:txBody>
      </p:sp>
    </p:spTree>
    <p:extLst>
      <p:ext uri="{BB962C8B-B14F-4D97-AF65-F5344CB8AC3E}">
        <p14:creationId xmlns:p14="http://schemas.microsoft.com/office/powerpoint/2010/main" val="389679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Teklif Verme (</a:t>
            </a:r>
            <a:r>
              <a:rPr lang="en-US" sz="2400" dirty="0" smtClean="0"/>
              <a:t>Bidding</a:t>
            </a:r>
            <a:r>
              <a:rPr lang="tr-TR" sz="2400" dirty="0" smtClean="0"/>
              <a:t>)</a:t>
            </a:r>
            <a:endParaRPr lang="en-US" sz="2400" dirty="0"/>
          </a:p>
          <a:p>
            <a:pPr algn="just"/>
            <a:r>
              <a:rPr lang="tr-TR" sz="2400" dirty="0" smtClean="0"/>
              <a:t>Teklif Arttırma (</a:t>
            </a:r>
            <a:r>
              <a:rPr lang="en-US" sz="2400" dirty="0" smtClean="0"/>
              <a:t>Bid increment</a:t>
            </a:r>
            <a:r>
              <a:rPr lang="tr-TR" sz="2400" dirty="0" smtClean="0"/>
              <a:t>)</a:t>
            </a:r>
            <a:endParaRPr lang="en-US" sz="2400" dirty="0"/>
          </a:p>
          <a:p>
            <a:pPr algn="just"/>
            <a:r>
              <a:rPr lang="tr-TR" sz="2400" dirty="0" smtClean="0"/>
              <a:t>Teklifi Geri Çekme (</a:t>
            </a:r>
            <a:r>
              <a:rPr lang="en-US" sz="2400" dirty="0" smtClean="0"/>
              <a:t>Bid retraction</a:t>
            </a:r>
            <a:r>
              <a:rPr lang="tr-TR" sz="2400" dirty="0" smtClean="0"/>
              <a:t>)</a:t>
            </a:r>
            <a:endParaRPr lang="en-US" sz="2400" dirty="0"/>
          </a:p>
          <a:p>
            <a:pPr algn="just"/>
            <a:r>
              <a:rPr lang="tr-TR" sz="2400" dirty="0" smtClean="0"/>
              <a:t>En az Teklif (</a:t>
            </a:r>
            <a:r>
              <a:rPr lang="en-US" sz="2400" dirty="0" smtClean="0"/>
              <a:t>Minimum bid</a:t>
            </a:r>
            <a:r>
              <a:rPr lang="tr-TR" sz="2400" dirty="0" smtClean="0"/>
              <a:t>)</a:t>
            </a:r>
            <a:endParaRPr lang="en-US" sz="2400" dirty="0"/>
          </a:p>
          <a:p>
            <a:pPr algn="just"/>
            <a:r>
              <a:rPr lang="tr-TR" sz="2400" dirty="0" smtClean="0"/>
              <a:t>Vekil Teklif (</a:t>
            </a:r>
            <a:r>
              <a:rPr lang="en-US" sz="2400" dirty="0" smtClean="0"/>
              <a:t>Proxy bidding</a:t>
            </a:r>
            <a:r>
              <a:rPr lang="tr-TR" sz="2400" dirty="0" smtClean="0"/>
              <a:t>)</a:t>
            </a:r>
          </a:p>
          <a:p>
            <a:pPr lvl="1" algn="just"/>
            <a:r>
              <a:rPr lang="tr-TR" sz="2000" dirty="0"/>
              <a:t>Açık artırmalarda kullanılan bir listeleme özelliğidir. Bu açık artırma şeklinde, </a:t>
            </a:r>
            <a:r>
              <a:rPr lang="tr-TR" sz="2000" dirty="0" smtClean="0"/>
              <a:t>e-Bay </a:t>
            </a:r>
            <a:r>
              <a:rPr lang="tr-TR" sz="2000" dirty="0"/>
              <a:t>alıcıların ödemeye razı oldukları fiyata ulaşılıncaya kadar otomatik olarak ve artarak alıcılar namına teklif verir. Bu özellik, alıcıların, diğer alıcıların sundukları her yeni tekliften sonra kendi tekliflerini artırmaları için devamlı olarak bilgisayar başında bulunmalarını gereksiz </a:t>
            </a:r>
            <a:r>
              <a:rPr lang="tr-TR" sz="2000" dirty="0" smtClean="0"/>
              <a:t>kılar</a:t>
            </a:r>
            <a:endParaRPr lang="en-US" sz="2000" dirty="0"/>
          </a:p>
        </p:txBody>
      </p:sp>
      <p:sp>
        <p:nvSpPr>
          <p:cNvPr id="3" name="Unvan 2"/>
          <p:cNvSpPr>
            <a:spLocks noGrp="1"/>
          </p:cNvSpPr>
          <p:nvPr>
            <p:ph type="title"/>
          </p:nvPr>
        </p:nvSpPr>
        <p:spPr>
          <a:xfrm>
            <a:off x="177800" y="833437"/>
            <a:ext cx="7345218" cy="1140835"/>
          </a:xfrm>
        </p:spPr>
        <p:txBody>
          <a:bodyPr anchor="ctr"/>
          <a:lstStyle/>
          <a:p>
            <a:pPr algn="just"/>
            <a:r>
              <a:rPr lang="tr-TR" smtClean="0"/>
              <a:t>Temel Açık Arttırma </a:t>
            </a:r>
            <a:r>
              <a:rPr lang="tr-TR" dirty="0" smtClean="0"/>
              <a:t>Terimleri</a:t>
            </a:r>
            <a:endParaRPr lang="tr-TR" dirty="0"/>
          </a:p>
        </p:txBody>
      </p:sp>
    </p:spTree>
    <p:extLst>
      <p:ext uri="{BB962C8B-B14F-4D97-AF65-F5344CB8AC3E}">
        <p14:creationId xmlns:p14="http://schemas.microsoft.com/office/powerpoint/2010/main" val="57032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Tekrar Listeleme (</a:t>
            </a:r>
            <a:r>
              <a:rPr lang="en-US" sz="2400" dirty="0" smtClean="0"/>
              <a:t>Relisting</a:t>
            </a:r>
            <a:r>
              <a:rPr lang="tr-TR" sz="2400" dirty="0" smtClean="0"/>
              <a:t>)</a:t>
            </a:r>
          </a:p>
          <a:p>
            <a:pPr lvl="1" algn="just"/>
            <a:r>
              <a:rPr lang="tr-TR" sz="2000" dirty="0"/>
              <a:t>Birinci defa listelenip de satılamayan ürünlerin, tekrar listelenmesidir. Bir satıcı bir ürünü tekrar listelerse ve o ürün ikinci listelemede satılırsa, </a:t>
            </a:r>
            <a:r>
              <a:rPr lang="tr-TR" sz="2000" dirty="0" smtClean="0"/>
              <a:t>e-Bay </a:t>
            </a:r>
            <a:r>
              <a:rPr lang="tr-TR" sz="2000" dirty="0"/>
              <a:t>otomatik olarak ikinci defa listeleme fiyatını satıcıya iade eder (bazı sınırlamalar hariç).</a:t>
            </a:r>
            <a:endParaRPr lang="en-US" sz="2000" dirty="0"/>
          </a:p>
          <a:p>
            <a:pPr algn="just"/>
            <a:r>
              <a:rPr lang="tr-TR" sz="2400" dirty="0" smtClean="0"/>
              <a:t>Kapanış Tarihi (</a:t>
            </a:r>
            <a:r>
              <a:rPr lang="en-US" sz="2400" dirty="0" smtClean="0"/>
              <a:t>Close date</a:t>
            </a:r>
            <a:r>
              <a:rPr lang="tr-TR" sz="2400" dirty="0" smtClean="0"/>
              <a:t>)</a:t>
            </a:r>
            <a:endParaRPr lang="en-US" sz="2400" dirty="0"/>
          </a:p>
          <a:p>
            <a:pPr algn="just"/>
            <a:r>
              <a:rPr lang="tr-TR" sz="2400" dirty="0" smtClean="0"/>
              <a:t>Teklif Geçmişi (</a:t>
            </a:r>
            <a:r>
              <a:rPr lang="en-US" sz="2400" dirty="0" smtClean="0"/>
              <a:t>Bid history</a:t>
            </a:r>
            <a:r>
              <a:rPr lang="tr-TR" sz="2400" dirty="0" smtClean="0"/>
              <a:t>)</a:t>
            </a:r>
            <a:endParaRPr lang="en-US"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Temel Açık Arttırma Terimleri</a:t>
            </a:r>
            <a:endParaRPr lang="tr-TR" dirty="0"/>
          </a:p>
        </p:txBody>
      </p:sp>
    </p:spTree>
    <p:extLst>
      <p:ext uri="{BB962C8B-B14F-4D97-AF65-F5344CB8AC3E}">
        <p14:creationId xmlns:p14="http://schemas.microsoft.com/office/powerpoint/2010/main" val="69132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endParaRPr lang="tr-TR"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Açık Arttırma Tipleri</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2" y="2103751"/>
            <a:ext cx="8512935" cy="465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2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Online tüketici açık arttırmaları alıcılara mal veya hizmetleri oldukça uygun fiyatlara satın alma imkanı sunan uygulamalardır</a:t>
            </a:r>
            <a:r>
              <a:rPr lang="tr-TR" sz="2400" dirty="0" smtClean="0"/>
              <a:t>.</a:t>
            </a:r>
          </a:p>
          <a:p>
            <a:pPr algn="just"/>
            <a:endParaRPr lang="tr-TR" sz="2400" dirty="0" smtClean="0"/>
          </a:p>
          <a:p>
            <a:pPr algn="just"/>
            <a:r>
              <a:rPr lang="tr-TR" sz="2400" dirty="0" smtClean="0"/>
              <a:t>Satıcılar için de </a:t>
            </a:r>
            <a:r>
              <a:rPr lang="tr-TR" sz="2400" dirty="0"/>
              <a:t>normalde </a:t>
            </a:r>
            <a:r>
              <a:rPr lang="tr-TR" sz="2400" dirty="0" smtClean="0"/>
              <a:t>kısıtlı </a:t>
            </a:r>
            <a:r>
              <a:rPr lang="tr-TR" sz="2400" dirty="0"/>
              <a:t>bir pazara hitap edecekken online siteler sayesinde oldukça geniş bir </a:t>
            </a:r>
            <a:r>
              <a:rPr lang="tr-TR" sz="2400" dirty="0" smtClean="0"/>
              <a:t>pazara mal </a:t>
            </a:r>
            <a:r>
              <a:rPr lang="tr-TR" sz="2400" dirty="0"/>
              <a:t>veya hizmetlerini sunma imkanı </a:t>
            </a:r>
            <a:r>
              <a:rPr lang="tr-TR" sz="2400" dirty="0" smtClean="0"/>
              <a:t>sağlanmış olur.</a:t>
            </a:r>
            <a:endParaRPr lang="tr-TR"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Tüketici Açık Arttırmaları</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sp>
        <p:nvSpPr>
          <p:cNvPr id="7" name="Metin Yer Tutucusu 3"/>
          <p:cNvSpPr>
            <a:spLocks noGrp="1"/>
          </p:cNvSpPr>
          <p:nvPr>
            <p:ph idx="1"/>
          </p:nvPr>
        </p:nvSpPr>
        <p:spPr/>
        <p:txBody>
          <a:bodyPr/>
          <a:lstStyle/>
          <a:p>
            <a:endParaRPr lang="tr-T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80563" cy="693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981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Her bir ürün alım satımında alıcı ve satıcı bir birleri hakkında yorum yaparlar</a:t>
            </a:r>
            <a:r>
              <a:rPr lang="tr-TR" sz="2400" dirty="0" smtClean="0"/>
              <a:t>.</a:t>
            </a:r>
          </a:p>
          <a:p>
            <a:pPr algn="just"/>
            <a:r>
              <a:rPr lang="tr-TR" sz="2400" dirty="0"/>
              <a:t>Alıcıların </a:t>
            </a:r>
            <a:r>
              <a:rPr lang="tr-TR" sz="2400" dirty="0" smtClean="0"/>
              <a:t>geribildirimi pozitif</a:t>
            </a:r>
            <a:r>
              <a:rPr lang="tr-TR" sz="2400" dirty="0"/>
              <a:t>, negatif veya tarafsız (</a:t>
            </a:r>
            <a:r>
              <a:rPr lang="tr-TR" sz="2400" dirty="0" err="1"/>
              <a:t>neutral</a:t>
            </a:r>
            <a:r>
              <a:rPr lang="tr-TR" sz="2400" dirty="0"/>
              <a:t>) reyting şeklinde olabilir ve satıcı hakkındaki kısa bir yorumu kapsayabilir</a:t>
            </a:r>
            <a:r>
              <a:rPr lang="tr-TR" sz="2400" dirty="0" smtClean="0"/>
              <a:t>.</a:t>
            </a:r>
          </a:p>
          <a:p>
            <a:pPr algn="just"/>
            <a:r>
              <a:rPr lang="tr-TR" sz="2400" dirty="0" smtClean="0"/>
              <a:t>Satıcıların geribildirimi </a:t>
            </a:r>
            <a:r>
              <a:rPr lang="tr-TR" sz="2400" dirty="0"/>
              <a:t>ise, pozitif reyting ile alıcı hakkındaki kısa bir yorumu içerebilir</a:t>
            </a:r>
            <a:r>
              <a:rPr lang="tr-TR" sz="2400" dirty="0" smtClean="0"/>
              <a:t>. </a:t>
            </a:r>
          </a:p>
          <a:p>
            <a:pPr algn="just"/>
            <a:r>
              <a:rPr lang="tr-TR" sz="2400" dirty="0" smtClean="0"/>
              <a:t>Bu </a:t>
            </a:r>
            <a:r>
              <a:rPr lang="tr-TR" sz="2400" dirty="0"/>
              <a:t>reytingler, </a:t>
            </a:r>
            <a:r>
              <a:rPr lang="tr-TR" sz="2400" dirty="0" smtClean="0"/>
              <a:t>Geribildirim </a:t>
            </a:r>
            <a:r>
              <a:rPr lang="tr-TR" sz="2400" dirty="0"/>
              <a:t>Skorlarına karar vermede kullanılır. </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Reyting Sistemi</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Online açık arttırma sitelerindeki satış ve fiyat opsiyonu belirlemede, güven en önemli unsurlardan biridir.</a:t>
            </a:r>
          </a:p>
          <a:p>
            <a:pPr algn="just"/>
            <a:endParaRPr lang="tr-TR" sz="2400" dirty="0"/>
          </a:p>
          <a:p>
            <a:pPr algn="just"/>
            <a:r>
              <a:rPr lang="tr-TR" sz="2400" dirty="0"/>
              <a:t>Başarılı bir ticaret için, alıcı ve bilhassa satıcıların güven kredibilitesi açısından iyi bir itibara sahip olmaları </a:t>
            </a:r>
            <a:r>
              <a:rPr lang="tr-TR" sz="2400" dirty="0" smtClean="0"/>
              <a:t>gerekmektedir</a:t>
            </a:r>
            <a:r>
              <a:rPr lang="tr-TR" sz="2400" dirty="0"/>
              <a:t>.</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Reyting Sistemi</a:t>
            </a:r>
            <a:endParaRPr lang="tr-TR" dirty="0"/>
          </a:p>
        </p:txBody>
      </p:sp>
    </p:spTree>
    <p:extLst>
      <p:ext uri="{BB962C8B-B14F-4D97-AF65-F5344CB8AC3E}">
        <p14:creationId xmlns:p14="http://schemas.microsoft.com/office/powerpoint/2010/main" val="83570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Satıcı Açısından</a:t>
            </a:r>
          </a:p>
          <a:p>
            <a:pPr lvl="1" algn="just"/>
            <a:r>
              <a:rPr lang="tr-TR" sz="2000" dirty="0" smtClean="0"/>
              <a:t>Satış sonrası ödemenin gerçekleştirilmesi</a:t>
            </a:r>
          </a:p>
          <a:p>
            <a:pPr lvl="1" algn="just"/>
            <a:r>
              <a:rPr lang="tr-TR" sz="2000" dirty="0"/>
              <a:t>Açık arttırma sürecinde, fiyatın istenilen seviyenin altında kalması</a:t>
            </a:r>
            <a:endParaRPr lang="tr-TR" sz="2000" dirty="0" smtClean="0"/>
          </a:p>
          <a:p>
            <a:pPr algn="just"/>
            <a:r>
              <a:rPr lang="tr-TR" sz="2400" dirty="0" smtClean="0"/>
              <a:t>Alıcı Açısından</a:t>
            </a:r>
          </a:p>
          <a:p>
            <a:pPr lvl="1" algn="just"/>
            <a:r>
              <a:rPr lang="tr-TR" sz="2000" dirty="0"/>
              <a:t>Satıcıların ürünler hakkında daha fazla bilgiye sahip olmalarından kaynaklı potansiyel </a:t>
            </a:r>
            <a:r>
              <a:rPr lang="tr-TR" sz="2000" dirty="0" smtClean="0"/>
              <a:t>maliyetler (özellikle 2. el ürünler)</a:t>
            </a:r>
            <a:endParaRPr lang="tr-TR" sz="20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Reyting Sistemi</a:t>
            </a:r>
            <a:endParaRPr lang="tr-TR" dirty="0"/>
          </a:p>
        </p:txBody>
      </p:sp>
    </p:spTree>
    <p:extLst>
      <p:ext uri="{BB962C8B-B14F-4D97-AF65-F5344CB8AC3E}">
        <p14:creationId xmlns:p14="http://schemas.microsoft.com/office/powerpoint/2010/main" val="288570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Tüketicilerin aksine, işletmeler B2B açık arttırmayı kullanmaktadırlar.</a:t>
            </a:r>
          </a:p>
          <a:p>
            <a:pPr algn="just"/>
            <a:r>
              <a:rPr lang="tr-TR" sz="2400" dirty="0"/>
              <a:t>B2B açık arttırmaların </a:t>
            </a:r>
            <a:r>
              <a:rPr lang="tr-TR" sz="2400" dirty="0" smtClean="0"/>
              <a:t>en önemli avantajlarından </a:t>
            </a:r>
            <a:r>
              <a:rPr lang="tr-TR" sz="2400" dirty="0"/>
              <a:t>biri aşırı stoktan kurtulmayı sağlamasıdır</a:t>
            </a:r>
            <a:r>
              <a:rPr lang="tr-TR" sz="2400" dirty="0" smtClean="0"/>
              <a:t>.</a:t>
            </a:r>
          </a:p>
          <a:p>
            <a:pPr algn="just"/>
            <a:r>
              <a:rPr lang="tr-TR" sz="2400" dirty="0"/>
              <a:t>Bu tür açık arttırmalar aracıya olan ihtiyacı ortadan kaldırır.</a:t>
            </a:r>
          </a:p>
          <a:p>
            <a:pPr algn="just"/>
            <a:r>
              <a:rPr lang="tr-TR" sz="2400" dirty="0" smtClean="0"/>
              <a:t>Kimyasallar </a:t>
            </a:r>
            <a:r>
              <a:rPr lang="tr-TR" sz="2400" dirty="0"/>
              <a:t>gibi çok özel sanayi ürünlerinin tedarik sürecinin optimizasyonunu sağlar.</a:t>
            </a:r>
          </a:p>
        </p:txBody>
      </p:sp>
      <p:sp>
        <p:nvSpPr>
          <p:cNvPr id="3" name="Unvan 2"/>
          <p:cNvSpPr>
            <a:spLocks noGrp="1"/>
          </p:cNvSpPr>
          <p:nvPr>
            <p:ph type="title"/>
          </p:nvPr>
        </p:nvSpPr>
        <p:spPr>
          <a:xfrm>
            <a:off x="177800" y="833437"/>
            <a:ext cx="7345218" cy="1140835"/>
          </a:xfrm>
        </p:spPr>
        <p:txBody>
          <a:bodyPr anchor="ctr"/>
          <a:lstStyle/>
          <a:p>
            <a:pPr algn="just"/>
            <a:r>
              <a:rPr lang="tr-TR" dirty="0"/>
              <a:t>B2B </a:t>
            </a:r>
            <a:r>
              <a:rPr lang="tr-TR" dirty="0" smtClean="0"/>
              <a:t>Açık Arttırma</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323273" y="1089322"/>
            <a:ext cx="4584700" cy="563562"/>
          </a:xfrm>
        </p:spPr>
        <p:txBody>
          <a:bodyPr/>
          <a:lstStyle/>
          <a:p>
            <a:r>
              <a:rPr lang="tr-TR" dirty="0" smtClean="0"/>
              <a:t>İçerik</a:t>
            </a:r>
            <a:endParaRPr lang="tr-TR" dirty="0"/>
          </a:p>
        </p:txBody>
      </p:sp>
      <p:grpSp>
        <p:nvGrpSpPr>
          <p:cNvPr id="5" name="Group 44"/>
          <p:cNvGrpSpPr>
            <a:grpSpLocks/>
          </p:cNvGrpSpPr>
          <p:nvPr/>
        </p:nvGrpSpPr>
        <p:grpSpPr bwMode="auto">
          <a:xfrm>
            <a:off x="849313" y="2520950"/>
            <a:ext cx="4432300" cy="2495550"/>
            <a:chOff x="876300" y="2500313"/>
            <a:chExt cx="4432300" cy="2495550"/>
          </a:xfrm>
        </p:grpSpPr>
        <p:sp>
          <p:nvSpPr>
            <p:cNvPr id="6" name="Rektangel 30"/>
            <p:cNvSpPr>
              <a:spLocks noChangeArrowheads="1"/>
            </p:cNvSpPr>
            <p:nvPr/>
          </p:nvSpPr>
          <p:spPr bwMode="auto">
            <a:xfrm>
              <a:off x="1260475" y="250031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8" name="Rektangel 33"/>
            <p:cNvSpPr>
              <a:spLocks noChangeArrowheads="1"/>
            </p:cNvSpPr>
            <p:nvPr/>
          </p:nvSpPr>
          <p:spPr bwMode="auto">
            <a:xfrm>
              <a:off x="1260475" y="378618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9" name="Rektangel 34"/>
            <p:cNvSpPr>
              <a:spLocks noChangeArrowheads="1"/>
            </p:cNvSpPr>
            <p:nvPr/>
          </p:nvSpPr>
          <p:spPr bwMode="auto">
            <a:xfrm>
              <a:off x="1260475" y="2928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0" name="Rektangel 35"/>
            <p:cNvSpPr>
              <a:spLocks noChangeArrowheads="1"/>
            </p:cNvSpPr>
            <p:nvPr/>
          </p:nvSpPr>
          <p:spPr bwMode="auto">
            <a:xfrm>
              <a:off x="1260475" y="421481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1" name="Rektangel 36"/>
            <p:cNvSpPr>
              <a:spLocks noChangeArrowheads="1"/>
            </p:cNvSpPr>
            <p:nvPr/>
          </p:nvSpPr>
          <p:spPr bwMode="auto">
            <a:xfrm>
              <a:off x="1260475" y="46434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12" name="Tekstboks 44"/>
            <p:cNvSpPr txBox="1">
              <a:spLocks noChangeArrowheads="1"/>
            </p:cNvSpPr>
            <p:nvPr/>
          </p:nvSpPr>
          <p:spPr bwMode="auto">
            <a:xfrm>
              <a:off x="1308100" y="2517749"/>
              <a:ext cx="4000500" cy="276999"/>
            </a:xfrm>
            <a:prstGeom prst="rect">
              <a:avLst/>
            </a:prstGeom>
            <a:noFill/>
            <a:ln w="9525">
              <a:noFill/>
              <a:miter lim="800000"/>
              <a:headEnd/>
              <a:tailEnd/>
            </a:ln>
          </p:spPr>
          <p:txBody>
            <a:bodyPr>
              <a:spAutoFit/>
            </a:bodyPr>
            <a:lstStyle/>
            <a:p>
              <a:r>
                <a:rPr lang="tr-TR" sz="1200" dirty="0" smtClean="0">
                  <a:solidFill>
                    <a:schemeClr val="accent1">
                      <a:lumMod val="10000"/>
                    </a:schemeClr>
                  </a:solidFill>
                </a:rPr>
                <a:t>Online Açık Arttırma</a:t>
              </a:r>
              <a:endParaRPr lang="en-US" sz="1200" dirty="0">
                <a:solidFill>
                  <a:schemeClr val="accent1">
                    <a:lumMod val="10000"/>
                  </a:schemeClr>
                </a:solidFill>
              </a:endParaRPr>
            </a:p>
          </p:txBody>
        </p:sp>
        <p:sp>
          <p:nvSpPr>
            <p:cNvPr id="14" name="Tekstboks 47"/>
            <p:cNvSpPr txBox="1">
              <a:spLocks noChangeArrowheads="1"/>
            </p:cNvSpPr>
            <p:nvPr/>
          </p:nvSpPr>
          <p:spPr bwMode="auto">
            <a:xfrm>
              <a:off x="1295400" y="4677923"/>
              <a:ext cx="4000500" cy="276999"/>
            </a:xfrm>
            <a:prstGeom prst="rect">
              <a:avLst/>
            </a:prstGeom>
            <a:noFill/>
            <a:ln w="9525">
              <a:noFill/>
              <a:miter lim="800000"/>
              <a:headEnd/>
              <a:tailEnd/>
            </a:ln>
          </p:spPr>
          <p:txBody>
            <a:bodyPr>
              <a:spAutoFit/>
            </a:bodyPr>
            <a:lstStyle/>
            <a:p>
              <a:r>
                <a:rPr lang="tr-TR" sz="1200" dirty="0" smtClean="0">
                  <a:solidFill>
                    <a:schemeClr val="accent1">
                      <a:lumMod val="10000"/>
                    </a:schemeClr>
                  </a:solidFill>
                </a:rPr>
                <a:t>Gitti Gidiyor</a:t>
              </a:r>
              <a:endParaRPr lang="en-US" sz="1200" dirty="0">
                <a:solidFill>
                  <a:schemeClr val="accent1">
                    <a:lumMod val="10000"/>
                  </a:schemeClr>
                </a:solidFill>
              </a:endParaRPr>
            </a:p>
          </p:txBody>
        </p:sp>
        <p:sp>
          <p:nvSpPr>
            <p:cNvPr id="15" name="Tekstboks 48"/>
            <p:cNvSpPr txBox="1">
              <a:spLocks noChangeArrowheads="1"/>
            </p:cNvSpPr>
            <p:nvPr/>
          </p:nvSpPr>
          <p:spPr bwMode="auto">
            <a:xfrm>
              <a:off x="1295400" y="2970213"/>
              <a:ext cx="4000500" cy="276999"/>
            </a:xfrm>
            <a:prstGeom prst="rect">
              <a:avLst/>
            </a:prstGeom>
            <a:noFill/>
            <a:ln w="9525">
              <a:noFill/>
              <a:miter lim="800000"/>
              <a:headEnd/>
              <a:tailEnd/>
            </a:ln>
          </p:spPr>
          <p:txBody>
            <a:bodyPr>
              <a:spAutoFit/>
            </a:bodyPr>
            <a:lstStyle/>
            <a:p>
              <a:endParaRPr lang="en-US" sz="1200" dirty="0">
                <a:solidFill>
                  <a:schemeClr val="accent1">
                    <a:lumMod val="10000"/>
                  </a:schemeClr>
                </a:solidFill>
              </a:endParaRPr>
            </a:p>
          </p:txBody>
        </p:sp>
        <p:sp>
          <p:nvSpPr>
            <p:cNvPr id="16" name="Tekstboks 49"/>
            <p:cNvSpPr txBox="1">
              <a:spLocks noChangeArrowheads="1"/>
            </p:cNvSpPr>
            <p:nvPr/>
          </p:nvSpPr>
          <p:spPr bwMode="auto">
            <a:xfrm>
              <a:off x="1270794" y="4274364"/>
              <a:ext cx="4000500" cy="276999"/>
            </a:xfrm>
            <a:prstGeom prst="rect">
              <a:avLst/>
            </a:prstGeom>
            <a:noFill/>
            <a:ln w="9525">
              <a:noFill/>
              <a:miter lim="800000"/>
              <a:headEnd/>
              <a:tailEnd/>
            </a:ln>
          </p:spPr>
          <p:txBody>
            <a:bodyPr>
              <a:spAutoFit/>
            </a:bodyPr>
            <a:lstStyle/>
            <a:p>
              <a:r>
                <a:rPr lang="tr-TR" sz="1200" dirty="0" smtClean="0">
                  <a:solidFill>
                    <a:schemeClr val="accent1">
                      <a:lumMod val="10000"/>
                    </a:schemeClr>
                  </a:solidFill>
                </a:rPr>
                <a:t>Online Açık Arttırma Sitelerinin Yönetimi</a:t>
              </a:r>
              <a:endParaRPr lang="en-US" sz="1200" dirty="0">
                <a:solidFill>
                  <a:schemeClr val="accent1">
                    <a:lumMod val="10000"/>
                  </a:schemeClr>
                </a:solidFill>
              </a:endParaRPr>
            </a:p>
          </p:txBody>
        </p:sp>
        <p:grpSp>
          <p:nvGrpSpPr>
            <p:cNvPr id="19" name="Gruppe 75"/>
            <p:cNvGrpSpPr>
              <a:grpSpLocks/>
            </p:cNvGrpSpPr>
            <p:nvPr/>
          </p:nvGrpSpPr>
          <p:grpSpPr bwMode="auto">
            <a:xfrm>
              <a:off x="876300" y="4646613"/>
              <a:ext cx="344488" cy="344487"/>
              <a:chOff x="876300" y="4646613"/>
              <a:chExt cx="344488" cy="344487"/>
            </a:xfrm>
          </p:grpSpPr>
          <p:sp>
            <p:nvSpPr>
              <p:cNvPr id="35" name="Rektangel 23"/>
              <p:cNvSpPr>
                <a:spLocks noChangeArrowheads="1"/>
              </p:cNvSpPr>
              <p:nvPr/>
            </p:nvSpPr>
            <p:spPr bwMode="auto">
              <a:xfrm>
                <a:off x="876300" y="46466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6" name="Tekstboks 74"/>
              <p:cNvSpPr txBox="1">
                <a:spLocks noChangeArrowheads="1"/>
              </p:cNvSpPr>
              <p:nvPr/>
            </p:nvSpPr>
            <p:spPr bwMode="auto">
              <a:xfrm>
                <a:off x="890588" y="4683125"/>
                <a:ext cx="322262" cy="27622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6</a:t>
                </a:r>
              </a:p>
            </p:txBody>
          </p:sp>
        </p:grpSp>
        <p:grpSp>
          <p:nvGrpSpPr>
            <p:cNvPr id="20" name="Gruppe 77"/>
            <p:cNvGrpSpPr>
              <a:grpSpLocks/>
            </p:cNvGrpSpPr>
            <p:nvPr/>
          </p:nvGrpSpPr>
          <p:grpSpPr bwMode="auto">
            <a:xfrm>
              <a:off x="876300" y="4208463"/>
              <a:ext cx="344488" cy="342900"/>
              <a:chOff x="876300" y="4208463"/>
              <a:chExt cx="344488" cy="342900"/>
            </a:xfrm>
          </p:grpSpPr>
          <p:sp>
            <p:nvSpPr>
              <p:cNvPr id="33" name="Rektangel 20"/>
              <p:cNvSpPr>
                <a:spLocks noChangeArrowheads="1"/>
              </p:cNvSpPr>
              <p:nvPr/>
            </p:nvSpPr>
            <p:spPr bwMode="auto">
              <a:xfrm>
                <a:off x="876300" y="4208463"/>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4" name="Tekstboks 76"/>
              <p:cNvSpPr txBox="1">
                <a:spLocks noChangeArrowheads="1"/>
              </p:cNvSpPr>
              <p:nvPr/>
            </p:nvSpPr>
            <p:spPr bwMode="auto">
              <a:xfrm>
                <a:off x="890588" y="4238625"/>
                <a:ext cx="322262" cy="274638"/>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1200" dirty="0">
                    <a:latin typeface="Arial" pitchFamily="34" charset="0"/>
                    <a:ea typeface="ＭＳ Ｐゴシック" pitchFamily="-97" charset="-128"/>
                  </a:rPr>
                  <a:t>5</a:t>
                </a:r>
              </a:p>
            </p:txBody>
          </p:sp>
        </p:grpSp>
        <p:grpSp>
          <p:nvGrpSpPr>
            <p:cNvPr id="21" name="Gruppe 79"/>
            <p:cNvGrpSpPr>
              <a:grpSpLocks/>
            </p:cNvGrpSpPr>
            <p:nvPr/>
          </p:nvGrpSpPr>
          <p:grpSpPr bwMode="auto">
            <a:xfrm>
              <a:off x="876300" y="3790950"/>
              <a:ext cx="344488" cy="347663"/>
              <a:chOff x="876300" y="3790950"/>
              <a:chExt cx="344488" cy="347663"/>
            </a:xfrm>
          </p:grpSpPr>
          <p:sp>
            <p:nvSpPr>
              <p:cNvPr id="31" name="Rektangel 13"/>
              <p:cNvSpPr>
                <a:spLocks noChangeArrowheads="1"/>
              </p:cNvSpPr>
              <p:nvPr/>
            </p:nvSpPr>
            <p:spPr bwMode="auto">
              <a:xfrm>
                <a:off x="876300" y="3790950"/>
                <a:ext cx="344488" cy="347663"/>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2" name="Tekstboks 78"/>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4</a:t>
                </a:r>
              </a:p>
            </p:txBody>
          </p:sp>
        </p:grpSp>
        <p:grpSp>
          <p:nvGrpSpPr>
            <p:cNvPr id="22" name="Gruppe 81"/>
            <p:cNvGrpSpPr>
              <a:grpSpLocks/>
            </p:cNvGrpSpPr>
            <p:nvPr/>
          </p:nvGrpSpPr>
          <p:grpSpPr bwMode="auto">
            <a:xfrm>
              <a:off x="876300" y="3363913"/>
              <a:ext cx="344488" cy="344487"/>
              <a:chOff x="876300" y="3363913"/>
              <a:chExt cx="344488" cy="344487"/>
            </a:xfrm>
          </p:grpSpPr>
          <p:sp>
            <p:nvSpPr>
              <p:cNvPr id="29" name="Rektangel 11"/>
              <p:cNvSpPr>
                <a:spLocks noChangeArrowheads="1"/>
              </p:cNvSpPr>
              <p:nvPr/>
            </p:nvSpPr>
            <p:spPr bwMode="auto">
              <a:xfrm>
                <a:off x="876300" y="3363913"/>
                <a:ext cx="344488" cy="344487"/>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30" name="Tekstboks 80"/>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3</a:t>
                </a:r>
              </a:p>
            </p:txBody>
          </p:sp>
        </p:grpSp>
        <p:grpSp>
          <p:nvGrpSpPr>
            <p:cNvPr id="23" name="Gruppe 83"/>
            <p:cNvGrpSpPr>
              <a:grpSpLocks/>
            </p:cNvGrpSpPr>
            <p:nvPr/>
          </p:nvGrpSpPr>
          <p:grpSpPr bwMode="auto">
            <a:xfrm>
              <a:off x="876300" y="2936875"/>
              <a:ext cx="344488" cy="344488"/>
              <a:chOff x="876300" y="2936875"/>
              <a:chExt cx="344488" cy="344488"/>
            </a:xfrm>
          </p:grpSpPr>
          <p:sp>
            <p:nvSpPr>
              <p:cNvPr id="27" name="Rektangel 9"/>
              <p:cNvSpPr>
                <a:spLocks noChangeArrowheads="1"/>
              </p:cNvSpPr>
              <p:nvPr/>
            </p:nvSpPr>
            <p:spPr bwMode="auto">
              <a:xfrm>
                <a:off x="876300" y="2936875"/>
                <a:ext cx="344488" cy="344488"/>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28" name="Tekstboks 82"/>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2</a:t>
                </a:r>
              </a:p>
            </p:txBody>
          </p:sp>
        </p:grpSp>
        <p:grpSp>
          <p:nvGrpSpPr>
            <p:cNvPr id="24" name="Gruppe 85"/>
            <p:cNvGrpSpPr>
              <a:grpSpLocks/>
            </p:cNvGrpSpPr>
            <p:nvPr/>
          </p:nvGrpSpPr>
          <p:grpSpPr bwMode="auto">
            <a:xfrm>
              <a:off x="876300" y="2511425"/>
              <a:ext cx="344488" cy="342900"/>
              <a:chOff x="876300" y="2511425"/>
              <a:chExt cx="344488" cy="342900"/>
            </a:xfrm>
          </p:grpSpPr>
          <p:sp>
            <p:nvSpPr>
              <p:cNvPr id="25" name="Rektangel 7"/>
              <p:cNvSpPr>
                <a:spLocks noChangeArrowheads="1"/>
              </p:cNvSpPr>
              <p:nvPr/>
            </p:nvSpPr>
            <p:spPr bwMode="auto">
              <a:xfrm>
                <a:off x="876300" y="2511425"/>
                <a:ext cx="344488" cy="342900"/>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sp>
            <p:nvSpPr>
              <p:cNvPr id="26" name="Tekstboks 8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1200" noProof="1">
                    <a:solidFill>
                      <a:srgbClr val="FFFFFF"/>
                    </a:solidFill>
                    <a:latin typeface="Arial" pitchFamily="34" charset="0"/>
                    <a:ea typeface="ＭＳ Ｐゴシック" pitchFamily="-97" charset="-128"/>
                  </a:rPr>
                  <a:t>1</a:t>
                </a:r>
              </a:p>
            </p:txBody>
          </p:sp>
        </p:grpSp>
      </p:grpSp>
      <p:sp>
        <p:nvSpPr>
          <p:cNvPr id="39" name="Rektangel 40"/>
          <p:cNvSpPr>
            <a:spLocks noChangeArrowheads="1"/>
          </p:cNvSpPr>
          <p:nvPr/>
        </p:nvSpPr>
        <p:spPr bwMode="auto">
          <a:xfrm>
            <a:off x="5434012" y="2295525"/>
            <a:ext cx="2946400" cy="2946400"/>
          </a:xfrm>
          <a:prstGeom prst="rect">
            <a:avLst/>
          </a:prstGeom>
          <a:gradFill flip="none" rotWithShape="1">
            <a:gsLst>
              <a:gs pos="0">
                <a:srgbClr val="CFCFCF"/>
              </a:gs>
              <a:gs pos="50000">
                <a:srgbClr val="D5D5D5"/>
              </a:gs>
              <a:gs pos="100000">
                <a:srgbClr val="C4C4C4"/>
              </a:gs>
            </a:gsLst>
            <a:lin ang="54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indent="-342900" algn="ctr" fontAlgn="auto">
              <a:spcBef>
                <a:spcPts val="0"/>
              </a:spcBef>
              <a:spcAft>
                <a:spcPts val="0"/>
              </a:spcAft>
              <a:buFont typeface="+mj-lt"/>
              <a:buAutoNum type="arabicPeriod"/>
              <a:defRPr/>
            </a:pPr>
            <a:endParaRPr lang="da-DK" kern="0" noProof="1">
              <a:solidFill>
                <a:sysClr val="window" lastClr="FFFFFF"/>
              </a:solidFill>
              <a:latin typeface="Arial" pitchFamily="34" charset="0"/>
              <a:ea typeface="ＭＳ Ｐゴシック" pitchFamily="-97" charset="-128"/>
            </a:endParaRPr>
          </a:p>
        </p:txBody>
      </p:sp>
      <p:pic>
        <p:nvPicPr>
          <p:cNvPr id="40" name="Billede 43" descr="dreamstime_go to www.jpg"/>
          <p:cNvPicPr>
            <a:picLocks noChangeAspect="1"/>
          </p:cNvPicPr>
          <p:nvPr/>
        </p:nvPicPr>
        <p:blipFill>
          <a:blip r:embed="rId3"/>
          <a:srcRect/>
          <a:stretch>
            <a:fillRect/>
          </a:stretch>
        </p:blipFill>
        <p:spPr bwMode="auto">
          <a:xfrm>
            <a:off x="5546725" y="2429668"/>
            <a:ext cx="2720975" cy="2678113"/>
          </a:xfrm>
          <a:prstGeom prst="rect">
            <a:avLst/>
          </a:prstGeom>
          <a:noFill/>
          <a:ln w="9525">
            <a:noFill/>
            <a:miter lim="800000"/>
            <a:headEnd/>
            <a:tailEnd/>
          </a:ln>
        </p:spPr>
      </p:pic>
      <p:sp>
        <p:nvSpPr>
          <p:cNvPr id="42" name="Rektangel 31"/>
          <p:cNvSpPr>
            <a:spLocks noChangeArrowheads="1"/>
          </p:cNvSpPr>
          <p:nvPr/>
        </p:nvSpPr>
        <p:spPr bwMode="auto">
          <a:xfrm>
            <a:off x="1243807" y="376872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r>
              <a:rPr lang="tr-TR" sz="1200" dirty="0" smtClean="0">
                <a:solidFill>
                  <a:schemeClr val="accent1">
                    <a:lumMod val="10000"/>
                  </a:schemeClr>
                </a:solidFill>
              </a:rPr>
              <a:t>Açık Arttırma Tipleri</a:t>
            </a:r>
            <a:endParaRPr lang="en-US" sz="1200" dirty="0">
              <a:solidFill>
                <a:schemeClr val="accent1">
                  <a:lumMod val="10000"/>
                </a:schemeClr>
              </a:solidFill>
            </a:endParaRPr>
          </a:p>
        </p:txBody>
      </p:sp>
      <p:sp>
        <p:nvSpPr>
          <p:cNvPr id="41" name="Rektangel 31"/>
          <p:cNvSpPr>
            <a:spLocks noChangeArrowheads="1"/>
          </p:cNvSpPr>
          <p:nvPr/>
        </p:nvSpPr>
        <p:spPr bwMode="auto">
          <a:xfrm>
            <a:off x="1243807" y="2915398"/>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r>
              <a:rPr lang="tr-TR" sz="1200" dirty="0">
                <a:solidFill>
                  <a:schemeClr val="accent1">
                    <a:lumMod val="10000"/>
                  </a:schemeClr>
                </a:solidFill>
              </a:rPr>
              <a:t>Online Açık </a:t>
            </a:r>
            <a:r>
              <a:rPr lang="tr-TR" sz="1200" dirty="0" smtClean="0">
                <a:solidFill>
                  <a:schemeClr val="accent1">
                    <a:lumMod val="10000"/>
                  </a:schemeClr>
                </a:solidFill>
              </a:rPr>
              <a:t>Arttırma Özellikleri</a:t>
            </a:r>
            <a:endParaRPr lang="en-US" sz="1200" dirty="0">
              <a:solidFill>
                <a:schemeClr val="accent1">
                  <a:lumMod val="10000"/>
                </a:schemeClr>
              </a:solidFill>
            </a:endParaRPr>
          </a:p>
        </p:txBody>
      </p:sp>
      <p:sp>
        <p:nvSpPr>
          <p:cNvPr id="43" name="Rektangel 31"/>
          <p:cNvSpPr>
            <a:spLocks noChangeArrowheads="1"/>
          </p:cNvSpPr>
          <p:nvPr/>
        </p:nvSpPr>
        <p:spPr bwMode="auto">
          <a:xfrm>
            <a:off x="1233488" y="3339306"/>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r>
              <a:rPr lang="tr-TR" sz="1200" dirty="0" smtClean="0">
                <a:solidFill>
                  <a:schemeClr val="accent1">
                    <a:lumMod val="10000"/>
                  </a:schemeClr>
                </a:solidFill>
              </a:rPr>
              <a:t>Temel Açık Arttırma Terimleri</a:t>
            </a:r>
            <a:endParaRPr lang="en-US" sz="1200" dirty="0">
              <a:solidFill>
                <a:schemeClr val="accent1">
                  <a:lumMod val="10000"/>
                </a:schemeClr>
              </a:solidFill>
            </a:endParaRPr>
          </a:p>
        </p:txBody>
      </p:sp>
    </p:spTree>
    <p:extLst>
      <p:ext uri="{BB962C8B-B14F-4D97-AF65-F5344CB8AC3E}">
        <p14:creationId xmlns:p14="http://schemas.microsoft.com/office/powerpoint/2010/main" val="4220257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İngiliz açık arttırmalarında, </a:t>
            </a:r>
            <a:r>
              <a:rPr lang="tr-TR" sz="2400" dirty="0"/>
              <a:t>alıcı bir fiyat önerir ve en yüksek teklif kazanır.</a:t>
            </a:r>
          </a:p>
          <a:p>
            <a:pPr algn="just"/>
            <a:r>
              <a:rPr lang="tr-TR" sz="2400" dirty="0" smtClean="0"/>
              <a:t>Bu </a:t>
            </a:r>
            <a:r>
              <a:rPr lang="tr-TR" sz="2400" dirty="0"/>
              <a:t>açık arttırma türünde genellikle minimum bir teklif vardır.</a:t>
            </a:r>
          </a:p>
          <a:p>
            <a:pPr algn="just"/>
            <a:r>
              <a:rPr lang="tr-TR" sz="2400" dirty="0" smtClean="0"/>
              <a:t>Eğer </a:t>
            </a:r>
            <a:r>
              <a:rPr lang="tr-TR" sz="2400" dirty="0"/>
              <a:t>minimum tekliften daha yüksek bir teklif verilmezse, ürün genellikle çekilir ve satılmaz.</a:t>
            </a:r>
          </a:p>
          <a:p>
            <a:pPr algn="just"/>
            <a:r>
              <a:rPr lang="tr-TR" sz="2400" dirty="0" smtClean="0"/>
              <a:t>Eğer </a:t>
            </a:r>
            <a:r>
              <a:rPr lang="tr-TR" sz="2400" dirty="0"/>
              <a:t>çok miktarda teklif varsa, Yankee açık arttırma olarak isimlendirilir.</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İngiliz Açık Arttırmaları</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Genellikle birden fazla ürünün aynı anda teklif almasıdır. </a:t>
            </a:r>
          </a:p>
          <a:p>
            <a:pPr algn="just"/>
            <a:endParaRPr lang="tr-TR" sz="2400" dirty="0"/>
          </a:p>
          <a:p>
            <a:pPr algn="just"/>
            <a:r>
              <a:rPr lang="tr-TR" sz="2400" dirty="0"/>
              <a:t>Arttırmayı kazanan en düşük fiyatlı ürünü kazandığı teklif üzerinden tüm ürünler için aynı ücreti öder.</a:t>
            </a:r>
          </a:p>
          <a:p>
            <a:pPr algn="just"/>
            <a:endParaRPr lang="tr-TR" sz="2400" dirty="0"/>
          </a:p>
          <a:p>
            <a:pPr algn="just"/>
            <a:r>
              <a:rPr lang="tr-TR" sz="2400" dirty="0" smtClean="0"/>
              <a:t>İngiliz açık arttırmalarının </a:t>
            </a:r>
            <a:r>
              <a:rPr lang="tr-TR" sz="2400" dirty="0"/>
              <a:t>aksine </a:t>
            </a:r>
            <a:r>
              <a:rPr lang="tr-TR" sz="2400" dirty="0" smtClean="0"/>
              <a:t>Hollanda açık arttırmaları </a:t>
            </a:r>
            <a:r>
              <a:rPr lang="tr-TR" sz="2400" dirty="0"/>
              <a:t>belirli bir fiyattan başlar ve aşağı doğru gider.</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Hollanda Açık Arttırmaları</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smtClean="0"/>
              <a:t>Kapalı teklif </a:t>
            </a:r>
            <a:r>
              <a:rPr lang="tr-TR" sz="2400" dirty="0"/>
              <a:t>ihalelerinde teklif veren sadece tek bir teklif sunar ve teklif diğer isteklilerden gizli tutulur.</a:t>
            </a:r>
          </a:p>
          <a:p>
            <a:pPr algn="just"/>
            <a:r>
              <a:rPr lang="tr-TR" sz="2400" dirty="0" smtClean="0"/>
              <a:t>En </a:t>
            </a:r>
            <a:r>
              <a:rPr lang="tr-TR" sz="2400" dirty="0"/>
              <a:t>yüksek teklifi veren istekli kazanır ve kendi teklifini öder.</a:t>
            </a:r>
          </a:p>
          <a:p>
            <a:pPr algn="just"/>
            <a:r>
              <a:rPr lang="tr-TR" sz="2400" dirty="0" smtClean="0"/>
              <a:t>Teklifin </a:t>
            </a:r>
            <a:r>
              <a:rPr lang="tr-TR" sz="2400" dirty="0"/>
              <a:t>hazırlanması önemli olduğundan her teklif sahibi için sadece bir teklife izin verilir.</a:t>
            </a:r>
          </a:p>
          <a:p>
            <a:pPr algn="just"/>
            <a:r>
              <a:rPr lang="tr-TR" sz="2400" dirty="0" smtClean="0"/>
              <a:t>Bu </a:t>
            </a:r>
            <a:r>
              <a:rPr lang="tr-TR" sz="2400" dirty="0"/>
              <a:t>yaklaşımın avantajı, kimsenin bir başkasının ne yaptığını bilmemesinden ötürü, hile ve tehdit arınmış olmasıdır.</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Kapalı Teklif İhaleleri</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Çifte ihalelerde, satıcı ve alıcıların daha sonra arz talep profillerini oluşturmak için kullanabileceği, en yüksekten en düşüğe sıralanan tekliflerini sunulması esasına dayanmaktadır.</a:t>
            </a:r>
          </a:p>
          <a:p>
            <a:pPr algn="just"/>
            <a:r>
              <a:rPr lang="tr-TR" sz="2400" dirty="0" smtClean="0"/>
              <a:t>Profillerden</a:t>
            </a:r>
            <a:r>
              <a:rPr lang="tr-TR" sz="2400" dirty="0"/>
              <a:t>, maksimum talep teklifleri ile satış tekliflerini eşleştirerek tespit yapılabilir.</a:t>
            </a:r>
          </a:p>
          <a:p>
            <a:pPr algn="just"/>
            <a:r>
              <a:rPr lang="tr-TR" sz="2400" dirty="0" smtClean="0"/>
              <a:t>Bu </a:t>
            </a:r>
            <a:r>
              <a:rPr lang="tr-TR" sz="2400" dirty="0"/>
              <a:t>formatta alıcılara teklif yapmak için belirli bir süre verilir ve satıcılar bu teklifleri herhangi bir zaman kabul edebilirler.</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Çifte İhale</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1996 yılında Nobel Ekonomi Ödülü'nü alan, ABD'nin Columbia Üniversitesi eski profesörlerinden William </a:t>
            </a:r>
            <a:r>
              <a:rPr lang="tr-TR" sz="2400" dirty="0" err="1"/>
              <a:t>Vickrey</a:t>
            </a:r>
            <a:r>
              <a:rPr lang="tr-TR" sz="2400" dirty="0"/>
              <a:t> "kapalı zarf ile yapılan kamu ihalelerinde, devletin en yüksek fiyat ile satışı nasıl gerçekleştireceği" konusundaki çalışmaları ile ünlenmiştir</a:t>
            </a:r>
            <a:r>
              <a:rPr lang="tr-TR" sz="2400" dirty="0" smtClean="0"/>
              <a:t>.</a:t>
            </a:r>
          </a:p>
          <a:p>
            <a:pPr algn="just"/>
            <a:endParaRPr lang="tr-TR" sz="2400" dirty="0" smtClean="0"/>
          </a:p>
          <a:p>
            <a:pPr algn="just"/>
            <a:r>
              <a:rPr lang="tr-TR" sz="2400" dirty="0" err="1"/>
              <a:t>Vickrey'in</a:t>
            </a:r>
            <a:r>
              <a:rPr lang="tr-TR" sz="2400" dirty="0"/>
              <a:t> bu çalışmalarının temelini "asimetrik </a:t>
            </a:r>
            <a:r>
              <a:rPr lang="tr-TR" sz="2400" dirty="0" smtClean="0"/>
              <a:t>bilgi” kavramı teşkil </a:t>
            </a:r>
            <a:r>
              <a:rPr lang="tr-TR" sz="2400" dirty="0"/>
              <a:t>etmektedir</a:t>
            </a:r>
            <a:r>
              <a:rPr lang="tr-TR" sz="2400" dirty="0" smtClean="0"/>
              <a:t>.</a:t>
            </a:r>
            <a:endParaRPr lang="tr-TR"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err="1" smtClean="0"/>
              <a:t>Vickrey</a:t>
            </a:r>
            <a:r>
              <a:rPr lang="tr-TR" dirty="0" smtClean="0"/>
              <a:t> İkinci Fiyat İhaleleri</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err="1" smtClean="0"/>
              <a:t>Vickrey’e</a:t>
            </a:r>
            <a:r>
              <a:rPr lang="tr-TR" sz="2400" dirty="0" smtClean="0"/>
              <a:t> göre kapalı </a:t>
            </a:r>
            <a:r>
              <a:rPr lang="tr-TR" sz="2400" dirty="0"/>
              <a:t>zarfla yapılacak ihalede en yüksek fiyatı ödeyenin ihaleyi kazanması halinde fiyat ne kadar yüksek olursa olsun bu yükseklik "göreceli" (nispi - kişiye göre değişen) bir yüksekliktir. Bu fiyat mal veya hizmetin gerçek fiyatı olmayabilir.</a:t>
            </a:r>
          </a:p>
        </p:txBody>
      </p:sp>
      <p:sp>
        <p:nvSpPr>
          <p:cNvPr id="3" name="Unvan 2"/>
          <p:cNvSpPr>
            <a:spLocks noGrp="1"/>
          </p:cNvSpPr>
          <p:nvPr>
            <p:ph type="title"/>
          </p:nvPr>
        </p:nvSpPr>
        <p:spPr>
          <a:xfrm>
            <a:off x="177800" y="833437"/>
            <a:ext cx="7345218" cy="1140835"/>
          </a:xfrm>
        </p:spPr>
        <p:txBody>
          <a:bodyPr anchor="ctr"/>
          <a:lstStyle/>
          <a:p>
            <a:pPr algn="just"/>
            <a:r>
              <a:rPr lang="tr-TR" dirty="0" err="1" smtClean="0"/>
              <a:t>Vickrey</a:t>
            </a:r>
            <a:r>
              <a:rPr lang="tr-TR" dirty="0" smtClean="0"/>
              <a:t> İkinci Fiyat İhaleleri</a:t>
            </a:r>
            <a:endParaRPr lang="tr-TR" dirty="0"/>
          </a:p>
        </p:txBody>
      </p:sp>
    </p:spTree>
    <p:extLst>
      <p:ext uri="{BB962C8B-B14F-4D97-AF65-F5344CB8AC3E}">
        <p14:creationId xmlns:p14="http://schemas.microsoft.com/office/powerpoint/2010/main" val="2120040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Kapalı zarf ile yapılacak ihalede, en yüksek fiyatı veren ihaleyi kazanacak, fakat kendi verdiği fiyatı değil, kendininkinden sonra verilen ikinci fiyatı ödeyecektir. Buna "</a:t>
            </a:r>
            <a:r>
              <a:rPr lang="tr-TR" sz="2400" dirty="0" err="1"/>
              <a:t>Vickrey</a:t>
            </a:r>
            <a:r>
              <a:rPr lang="tr-TR" sz="2400" dirty="0"/>
              <a:t> ihalesi" veya "ikinci fiyat ihalesi" denilir. </a:t>
            </a:r>
            <a:endParaRPr lang="tr-TR" sz="2400" dirty="0" smtClean="0"/>
          </a:p>
          <a:p>
            <a:pPr algn="just"/>
            <a:endParaRPr lang="tr-TR" sz="2400" dirty="0" smtClean="0"/>
          </a:p>
          <a:p>
            <a:pPr algn="just"/>
            <a:r>
              <a:rPr lang="tr-TR" sz="2400" dirty="0" smtClean="0"/>
              <a:t>Ödenecek </a:t>
            </a:r>
            <a:r>
              <a:rPr lang="tr-TR" sz="2400" dirty="0"/>
              <a:t>fiyat, ödemeyi yapacak olanın teklifinden bağımsız olan ikinci en yüksek fiyattır. </a:t>
            </a:r>
          </a:p>
        </p:txBody>
      </p:sp>
      <p:sp>
        <p:nvSpPr>
          <p:cNvPr id="3" name="Unvan 2"/>
          <p:cNvSpPr>
            <a:spLocks noGrp="1"/>
          </p:cNvSpPr>
          <p:nvPr>
            <p:ph type="title"/>
          </p:nvPr>
        </p:nvSpPr>
        <p:spPr>
          <a:xfrm>
            <a:off x="177800" y="833437"/>
            <a:ext cx="7345218" cy="1140835"/>
          </a:xfrm>
        </p:spPr>
        <p:txBody>
          <a:bodyPr anchor="ctr"/>
          <a:lstStyle/>
          <a:p>
            <a:pPr algn="just"/>
            <a:r>
              <a:rPr lang="tr-TR" dirty="0" err="1" smtClean="0"/>
              <a:t>Vickrey</a:t>
            </a:r>
            <a:r>
              <a:rPr lang="tr-TR" dirty="0" smtClean="0"/>
              <a:t> İkinci Fiyat İhaleleri</a:t>
            </a:r>
            <a:endParaRPr lang="tr-TR" dirty="0"/>
          </a:p>
        </p:txBody>
      </p:sp>
    </p:spTree>
    <p:extLst>
      <p:ext uri="{BB962C8B-B14F-4D97-AF65-F5344CB8AC3E}">
        <p14:creationId xmlns:p14="http://schemas.microsoft.com/office/powerpoint/2010/main" val="302813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Teklifler:</a:t>
            </a:r>
          </a:p>
          <a:p>
            <a:pPr lvl="1" algn="just"/>
            <a:r>
              <a:rPr lang="en-US" sz="2000" dirty="0" smtClean="0"/>
              <a:t>X</a:t>
            </a:r>
            <a:r>
              <a:rPr lang="tr-TR" sz="2000" dirty="0" smtClean="0"/>
              <a:t> </a:t>
            </a:r>
            <a:r>
              <a:rPr lang="en-US" sz="2000" dirty="0" smtClean="0"/>
              <a:t>$20</a:t>
            </a:r>
            <a:endParaRPr lang="tr-TR" sz="2000" dirty="0" smtClean="0"/>
          </a:p>
          <a:p>
            <a:pPr lvl="1" algn="just"/>
            <a:r>
              <a:rPr lang="en-US" sz="2000" dirty="0" smtClean="0"/>
              <a:t>Y $30</a:t>
            </a:r>
            <a:endParaRPr lang="tr-TR" sz="2000" dirty="0" smtClean="0"/>
          </a:p>
          <a:p>
            <a:pPr lvl="1" algn="just"/>
            <a:r>
              <a:rPr lang="en-US" sz="2000" dirty="0" smtClean="0"/>
              <a:t>Z $40</a:t>
            </a:r>
            <a:endParaRPr lang="tr-TR" sz="2000" dirty="0" smtClean="0"/>
          </a:p>
          <a:p>
            <a:pPr algn="just"/>
            <a:endParaRPr lang="tr-TR" sz="2400" dirty="0" smtClean="0"/>
          </a:p>
          <a:p>
            <a:pPr algn="just"/>
            <a:r>
              <a:rPr lang="tr-TR" sz="2400" dirty="0" smtClean="0"/>
              <a:t>İhaleyi Z kazanmasına rağmen, Z kişisi ürüne ikinci en yüksek rakam olan 30 dolar ödeyecektir.</a:t>
            </a:r>
            <a:endParaRPr lang="tr-TR"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err="1"/>
              <a:t>Vickrey</a:t>
            </a:r>
            <a:r>
              <a:rPr lang="tr-TR" dirty="0"/>
              <a:t> İkinci Fiyat İhaleleri</a:t>
            </a:r>
          </a:p>
        </p:txBody>
      </p:sp>
    </p:spTree>
    <p:extLst>
      <p:ext uri="{BB962C8B-B14F-4D97-AF65-F5344CB8AC3E}">
        <p14:creationId xmlns:p14="http://schemas.microsoft.com/office/powerpoint/2010/main" val="852753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Amazon </a:t>
            </a:r>
            <a:r>
              <a:rPr lang="tr-TR" sz="2400" dirty="0" err="1"/>
              <a:t>Auctions</a:t>
            </a:r>
            <a:endParaRPr lang="tr-TR" sz="2400" dirty="0"/>
          </a:p>
          <a:p>
            <a:pPr algn="just"/>
            <a:r>
              <a:rPr lang="tr-TR" sz="2400" dirty="0" err="1" smtClean="0"/>
              <a:t>Auction</a:t>
            </a:r>
            <a:r>
              <a:rPr lang="tr-TR" sz="2400" dirty="0" smtClean="0"/>
              <a:t> World</a:t>
            </a:r>
            <a:endParaRPr lang="tr-TR" sz="2400" dirty="0"/>
          </a:p>
          <a:p>
            <a:pPr algn="just"/>
            <a:r>
              <a:rPr lang="tr-TR" sz="2400" dirty="0" smtClean="0"/>
              <a:t>Bid.com</a:t>
            </a:r>
            <a:endParaRPr lang="tr-TR" sz="2400" dirty="0"/>
          </a:p>
          <a:p>
            <a:pPr algn="just"/>
            <a:r>
              <a:rPr lang="tr-TR" sz="2400" dirty="0" err="1" smtClean="0"/>
              <a:t>Egghead.com</a:t>
            </a:r>
            <a:endParaRPr lang="tr-TR" sz="2400" dirty="0"/>
          </a:p>
          <a:p>
            <a:pPr algn="just"/>
            <a:r>
              <a:rPr lang="tr-TR" sz="2400" dirty="0" err="1" smtClean="0"/>
              <a:t>Priceline.com</a:t>
            </a:r>
            <a:endParaRPr lang="tr-TR" sz="2400" dirty="0"/>
          </a:p>
          <a:p>
            <a:pPr algn="just"/>
            <a:r>
              <a:rPr lang="tr-TR" sz="2400" dirty="0" smtClean="0"/>
              <a:t>Ubid.com</a:t>
            </a:r>
            <a:endParaRPr lang="tr-TR" sz="2400" dirty="0"/>
          </a:p>
          <a:p>
            <a:pPr algn="just"/>
            <a:r>
              <a:rPr lang="tr-TR" sz="2400" dirty="0" err="1" smtClean="0"/>
              <a:t>Yahoo</a:t>
            </a:r>
            <a:r>
              <a:rPr lang="tr-TR" sz="2400" dirty="0"/>
              <a:t>! </a:t>
            </a:r>
            <a:r>
              <a:rPr lang="tr-TR" sz="2400" dirty="0" err="1"/>
              <a:t>Auctions</a:t>
            </a:r>
            <a:endParaRPr lang="tr-TR" sz="24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Online Açık Arttırma Sitelerinin Anahtar Oyuncuları</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Çevrimiçi faaliyetler </a:t>
            </a:r>
            <a:r>
              <a:rPr lang="tr-TR" sz="2400" dirty="0" smtClean="0"/>
              <a:t>e-Bay </a:t>
            </a:r>
            <a:r>
              <a:rPr lang="tr-TR" sz="2400" dirty="0"/>
              <a:t>gibi güçlü bir marka ile tanınan şirketler için çok kazançlı bir iş olabilir.</a:t>
            </a:r>
          </a:p>
          <a:p>
            <a:pPr algn="just"/>
            <a:r>
              <a:rPr lang="tr-TR" sz="2400" dirty="0" smtClean="0"/>
              <a:t>Hızla </a:t>
            </a:r>
            <a:r>
              <a:rPr lang="tr-TR" sz="2400" dirty="0"/>
              <a:t>büyüyen e-ticaret sitelerinin başarılarının sürekliliğini sağlamak için bazı önemli konuların düzenli olarak izlenmesi gerekir.</a:t>
            </a:r>
          </a:p>
          <a:p>
            <a:pPr algn="just"/>
            <a:r>
              <a:rPr lang="tr-TR" sz="2400" dirty="0" smtClean="0"/>
              <a:t>Online </a:t>
            </a:r>
            <a:r>
              <a:rPr lang="tr-TR" sz="2400" dirty="0"/>
              <a:t>açık artırma sitelerinde kaliteli müşteri hizmeti sunulmalıdır.</a:t>
            </a:r>
          </a:p>
          <a:p>
            <a:pPr algn="just"/>
            <a:r>
              <a:rPr lang="tr-TR" sz="2400" dirty="0" smtClean="0"/>
              <a:t>Genellikle </a:t>
            </a:r>
            <a:r>
              <a:rPr lang="tr-TR" sz="2400" dirty="0"/>
              <a:t>mevcut müşterileri elde tutarak yenilerini çekmenin çok daha ucuz olduğuna inanılmaktadır.</a:t>
            </a:r>
          </a:p>
        </p:txBody>
      </p:sp>
      <p:sp>
        <p:nvSpPr>
          <p:cNvPr id="3" name="Unvan 2"/>
          <p:cNvSpPr>
            <a:spLocks noGrp="1"/>
          </p:cNvSpPr>
          <p:nvPr>
            <p:ph type="title"/>
          </p:nvPr>
        </p:nvSpPr>
        <p:spPr>
          <a:xfrm>
            <a:off x="177800" y="833437"/>
            <a:ext cx="7345218" cy="1140835"/>
          </a:xfrm>
        </p:spPr>
        <p:txBody>
          <a:bodyPr anchor="ctr"/>
          <a:lstStyle/>
          <a:p>
            <a:pPr algn="just"/>
            <a:r>
              <a:rPr lang="tr-TR" dirty="0" smtClean="0"/>
              <a:t>Online Açık Arttırma Siteleri Yönetimi</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t"/>
          <a:lstStyle/>
          <a:p>
            <a:pPr algn="just"/>
            <a:r>
              <a:rPr lang="tr-TR" sz="2400" dirty="0"/>
              <a:t>TÜİK tarafından </a:t>
            </a:r>
            <a:r>
              <a:rPr lang="tr-TR" sz="2400" dirty="0" smtClean="0"/>
              <a:t>2013 </a:t>
            </a:r>
            <a:r>
              <a:rPr lang="tr-TR" sz="2400" dirty="0"/>
              <a:t>yılında gerçekleştirilen “Hane halkı Bilişim Teknolojileri </a:t>
            </a:r>
            <a:r>
              <a:rPr lang="tr-TR" sz="2400" dirty="0" smtClean="0"/>
              <a:t>Kullanım </a:t>
            </a:r>
            <a:r>
              <a:rPr lang="tr-TR" sz="2400" dirty="0"/>
              <a:t>Araştırması” sonuçlarına göre, hanelerin %</a:t>
            </a:r>
            <a:r>
              <a:rPr lang="tr-TR" sz="2400" dirty="0" smtClean="0"/>
              <a:t>49,1’i </a:t>
            </a:r>
            <a:r>
              <a:rPr lang="tr-TR" sz="2400" dirty="0"/>
              <a:t>internet erişimine </a:t>
            </a:r>
            <a:r>
              <a:rPr lang="tr-TR" sz="2400" dirty="0" smtClean="0"/>
              <a:t>sahip </a:t>
            </a:r>
            <a:r>
              <a:rPr lang="tr-TR" sz="2400" dirty="0"/>
              <a:t>bulunmaktadır.</a:t>
            </a:r>
          </a:p>
        </p:txBody>
      </p:sp>
      <p:sp>
        <p:nvSpPr>
          <p:cNvPr id="3" name="Unvan 2"/>
          <p:cNvSpPr>
            <a:spLocks noGrp="1"/>
          </p:cNvSpPr>
          <p:nvPr>
            <p:ph type="title"/>
          </p:nvPr>
        </p:nvSpPr>
        <p:spPr>
          <a:xfrm>
            <a:off x="177800" y="833437"/>
            <a:ext cx="7345218" cy="1140835"/>
          </a:xfrm>
        </p:spPr>
        <p:txBody>
          <a:bodyPr anchor="ctr"/>
          <a:lstStyle/>
          <a:p>
            <a:r>
              <a:rPr lang="tr-TR" dirty="0" smtClean="0"/>
              <a:t>Türkiye’de İnternet</a:t>
            </a:r>
            <a:endParaRPr lang="tr-TR" dirty="0"/>
          </a:p>
        </p:txBody>
      </p:sp>
      <p:pic>
        <p:nvPicPr>
          <p:cNvPr id="1026" name="Picture 2" descr="http://www.tuik.gov.tr/hb/1/kapak/13569_img_1_1_22.08.20134315825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1" y="4114802"/>
            <a:ext cx="7751618" cy="237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8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Turizm ve Seyahat</a:t>
            </a:r>
          </a:p>
          <a:p>
            <a:pPr algn="just"/>
            <a:r>
              <a:rPr lang="tr-TR" sz="2400" dirty="0"/>
              <a:t>Yayıncılık</a:t>
            </a:r>
          </a:p>
          <a:p>
            <a:pPr algn="just"/>
            <a:r>
              <a:rPr lang="tr-TR" sz="2400" dirty="0"/>
              <a:t>Yüksek öğrenim</a:t>
            </a:r>
          </a:p>
          <a:p>
            <a:pPr algn="just"/>
            <a:r>
              <a:rPr lang="tr-TR" sz="2400" dirty="0"/>
              <a:t>Gayrimenkul</a:t>
            </a:r>
          </a:p>
          <a:p>
            <a:pPr algn="just"/>
            <a:r>
              <a:rPr lang="tr-TR" sz="2400" dirty="0"/>
              <a:t>İş bulma</a:t>
            </a:r>
          </a:p>
          <a:p>
            <a:pPr algn="just"/>
            <a:r>
              <a:rPr lang="tr-TR" sz="2400" dirty="0"/>
              <a:t>Bankacılık ve Aracı Kurumlar</a:t>
            </a:r>
          </a:p>
          <a:p>
            <a:pPr algn="just"/>
            <a:r>
              <a:rPr lang="tr-TR" sz="2400" dirty="0"/>
              <a:t>Yazılım Dağıtımı</a:t>
            </a:r>
          </a:p>
          <a:p>
            <a:pPr algn="just"/>
            <a:r>
              <a:rPr lang="tr-TR" sz="2400" dirty="0" smtClean="0"/>
              <a:t>Sağlık</a:t>
            </a:r>
            <a:endParaRPr lang="tr-TR" sz="2400" dirty="0"/>
          </a:p>
        </p:txBody>
      </p:sp>
      <p:sp>
        <p:nvSpPr>
          <p:cNvPr id="3" name="Unvan 2"/>
          <p:cNvSpPr>
            <a:spLocks noGrp="1"/>
          </p:cNvSpPr>
          <p:nvPr>
            <p:ph type="title"/>
          </p:nvPr>
        </p:nvSpPr>
        <p:spPr>
          <a:xfrm>
            <a:off x="177800" y="833437"/>
            <a:ext cx="7345218" cy="1140835"/>
          </a:xfrm>
        </p:spPr>
        <p:txBody>
          <a:bodyPr anchor="ctr"/>
          <a:lstStyle/>
          <a:p>
            <a:r>
              <a:rPr lang="tr-TR" dirty="0" smtClean="0"/>
              <a:t>Hizmet Sektörlerinde E-Ticaret</a:t>
            </a:r>
            <a:endParaRPr lang="tr-TR" dirty="0"/>
          </a:p>
        </p:txBody>
      </p:sp>
    </p:spTree>
    <p:extLst>
      <p:ext uri="{BB962C8B-B14F-4D97-AF65-F5344CB8AC3E}">
        <p14:creationId xmlns:p14="http://schemas.microsoft.com/office/powerpoint/2010/main" val="570329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a:t>Türkiye'deki online açık arttırma şirketleri içerisinde en önemli sitelerden birisi olan Gitti </a:t>
            </a:r>
            <a:r>
              <a:rPr lang="tr-TR" sz="2200" dirty="0" smtClean="0"/>
              <a:t>Gidiyor 2001 </a:t>
            </a:r>
            <a:r>
              <a:rPr lang="tr-TR" sz="2200" dirty="0"/>
              <a:t>yılında kurulmuştur</a:t>
            </a:r>
            <a:r>
              <a:rPr lang="tr-TR" sz="2200" dirty="0" smtClean="0"/>
              <a:t>.</a:t>
            </a:r>
          </a:p>
          <a:p>
            <a:pPr algn="just"/>
            <a:endParaRPr lang="tr-TR" sz="2200" dirty="0"/>
          </a:p>
          <a:p>
            <a:pPr algn="just"/>
            <a:r>
              <a:rPr lang="tr-TR" sz="2200" dirty="0"/>
              <a:t>Sitenin yaklaşık 7 milyon kayıtlı kullanıcısı ve günlük yaklaşık 500.000 ziyaretçisinin olduğu belirtilmektedir</a:t>
            </a:r>
            <a:r>
              <a:rPr lang="tr-TR" sz="2200" dirty="0" smtClean="0"/>
              <a:t>.</a:t>
            </a:r>
          </a:p>
        </p:txBody>
      </p:sp>
      <p:sp>
        <p:nvSpPr>
          <p:cNvPr id="3" name="Unvan 2"/>
          <p:cNvSpPr>
            <a:spLocks noGrp="1"/>
          </p:cNvSpPr>
          <p:nvPr>
            <p:ph type="title"/>
          </p:nvPr>
        </p:nvSpPr>
        <p:spPr>
          <a:xfrm>
            <a:off x="177800" y="833437"/>
            <a:ext cx="7345218" cy="1140835"/>
          </a:xfrm>
        </p:spPr>
        <p:txBody>
          <a:bodyPr anchor="ctr"/>
          <a:lstStyle/>
          <a:p>
            <a:r>
              <a:rPr lang="tr-TR" dirty="0" smtClean="0"/>
              <a:t>www.gittigidiyor.com</a:t>
            </a:r>
            <a:endParaRPr lang="tr-TR" dirty="0"/>
          </a:p>
        </p:txBody>
      </p:sp>
    </p:spTree>
    <p:extLst>
      <p:ext uri="{BB962C8B-B14F-4D97-AF65-F5344CB8AC3E}">
        <p14:creationId xmlns:p14="http://schemas.microsoft.com/office/powerpoint/2010/main" val="1026003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441180" y="2090881"/>
            <a:ext cx="7154575" cy="4596650"/>
          </a:xfrm>
          <a:prstGeom prst="rect">
            <a:avLst/>
          </a:prstGeom>
        </p:spPr>
      </p:pic>
      <p:sp>
        <p:nvSpPr>
          <p:cNvPr id="3" name="Unvan 2"/>
          <p:cNvSpPr>
            <a:spLocks noGrp="1"/>
          </p:cNvSpPr>
          <p:nvPr>
            <p:ph type="title"/>
          </p:nvPr>
        </p:nvSpPr>
        <p:spPr>
          <a:xfrm>
            <a:off x="177800" y="833437"/>
            <a:ext cx="7345218" cy="1140835"/>
          </a:xfrm>
        </p:spPr>
        <p:txBody>
          <a:bodyPr anchor="ctr"/>
          <a:lstStyle/>
          <a:p>
            <a:r>
              <a:rPr lang="tr-TR" dirty="0" smtClean="0"/>
              <a:t>www.gittigidiyor.com</a:t>
            </a:r>
            <a:endParaRPr lang="tr-TR" dirty="0"/>
          </a:p>
        </p:txBody>
      </p:sp>
    </p:spTree>
    <p:extLst>
      <p:ext uri="{BB962C8B-B14F-4D97-AF65-F5344CB8AC3E}">
        <p14:creationId xmlns:p14="http://schemas.microsoft.com/office/powerpoint/2010/main" val="3802750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a:t>Gitti Gidiyor, bir </a:t>
            </a:r>
            <a:r>
              <a:rPr lang="tr-TR" sz="2200" dirty="0" smtClean="0"/>
              <a:t>e-Bay </a:t>
            </a:r>
            <a:r>
              <a:rPr lang="tr-TR" sz="2200" dirty="0"/>
              <a:t>ortaklığı olup, sitede ana kategori olarak; cep telefonu, bilgisayar, giyim, mücevherat, koleksiyon, sağlık-kozmetik, sanat, kitap, müzik gibi ürünler listelenmektedir.</a:t>
            </a:r>
          </a:p>
          <a:p>
            <a:pPr algn="just"/>
            <a:endParaRPr lang="tr-TR" sz="2200" dirty="0" smtClean="0"/>
          </a:p>
          <a:p>
            <a:pPr algn="just"/>
            <a:r>
              <a:rPr lang="tr-TR" sz="2200" dirty="0" smtClean="0"/>
              <a:t>Sitede </a:t>
            </a:r>
            <a:r>
              <a:rPr lang="tr-TR" sz="2200" dirty="0"/>
              <a:t>yer alan ürünler hem kullanılmış hem de yeni ürün olarak ayrı ayrı satılabilmekte</a:t>
            </a:r>
            <a:r>
              <a:rPr lang="tr-TR" sz="2200" dirty="0" smtClean="0"/>
              <a:t>, temelde </a:t>
            </a:r>
            <a:r>
              <a:rPr lang="tr-TR" sz="2200" dirty="0"/>
              <a:t>açık arttırma olmak kaydıyla istenirse sabit (fiyat) satış yöntemi de kullanılabilmektedir</a:t>
            </a:r>
            <a:r>
              <a:rPr lang="tr-TR" sz="2200" dirty="0" smtClean="0"/>
              <a:t>.</a:t>
            </a:r>
            <a:endParaRPr lang="tr-TR" sz="2200" dirty="0"/>
          </a:p>
        </p:txBody>
      </p:sp>
      <p:sp>
        <p:nvSpPr>
          <p:cNvPr id="3" name="Unvan 2"/>
          <p:cNvSpPr>
            <a:spLocks noGrp="1"/>
          </p:cNvSpPr>
          <p:nvPr>
            <p:ph type="title"/>
          </p:nvPr>
        </p:nvSpPr>
        <p:spPr>
          <a:xfrm>
            <a:off x="177800" y="833437"/>
            <a:ext cx="7345218" cy="1140835"/>
          </a:xfrm>
        </p:spPr>
        <p:txBody>
          <a:bodyPr anchor="ctr"/>
          <a:lstStyle/>
          <a:p>
            <a:r>
              <a:rPr lang="tr-TR" dirty="0" smtClean="0"/>
              <a:t>www.gittigidiyor.com</a:t>
            </a:r>
            <a:endParaRPr lang="tr-TR" dirty="0"/>
          </a:p>
        </p:txBody>
      </p:sp>
    </p:spTree>
    <p:extLst>
      <p:ext uri="{BB962C8B-B14F-4D97-AF65-F5344CB8AC3E}">
        <p14:creationId xmlns:p14="http://schemas.microsoft.com/office/powerpoint/2010/main" val="187959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a:t>Site üzerinden işlem yapmak için satıcılar, ürünlerini site yönetmeliğine uygun biçimde listeleyerek satışa sunarlar.</a:t>
            </a:r>
          </a:p>
          <a:p>
            <a:pPr algn="just"/>
            <a:r>
              <a:rPr lang="tr-TR" sz="2200" dirty="0"/>
              <a:t>Listeleme esnasında ürünün kalite ve miktarı açık ve detaylı bir biçimde yayınlanır.</a:t>
            </a:r>
          </a:p>
          <a:p>
            <a:pPr algn="just"/>
            <a:r>
              <a:rPr lang="tr-TR" sz="2200" dirty="0"/>
              <a:t>Listeleme sayesinde alıcılar ürünler hakkında bilgi sahibi olur ve bu bilgiler işlenerek ürüne açık </a:t>
            </a:r>
            <a:r>
              <a:rPr lang="tr-TR" sz="2200" dirty="0" smtClean="0"/>
              <a:t>arttırmada fiyat </a:t>
            </a:r>
            <a:r>
              <a:rPr lang="tr-TR" sz="2200" dirty="0"/>
              <a:t>verilmesi sağlanır.</a:t>
            </a:r>
          </a:p>
          <a:p>
            <a:pPr algn="just"/>
            <a:r>
              <a:rPr lang="tr-TR" sz="2200" dirty="0"/>
              <a:t>Satış için belirlenen süreç bitiminde açık arttırma kapanır ve en yüksek fiyat veren alıcı ürünü almaya hak kazanır. </a:t>
            </a:r>
          </a:p>
        </p:txBody>
      </p:sp>
      <p:sp>
        <p:nvSpPr>
          <p:cNvPr id="3" name="Unvan 2"/>
          <p:cNvSpPr>
            <a:spLocks noGrp="1"/>
          </p:cNvSpPr>
          <p:nvPr>
            <p:ph type="title"/>
          </p:nvPr>
        </p:nvSpPr>
        <p:spPr>
          <a:xfrm>
            <a:off x="177800" y="833437"/>
            <a:ext cx="7345218" cy="1140835"/>
          </a:xfrm>
        </p:spPr>
        <p:txBody>
          <a:bodyPr anchor="ctr"/>
          <a:lstStyle/>
          <a:p>
            <a:r>
              <a:rPr lang="tr-TR" dirty="0" smtClean="0"/>
              <a:t>www.gittigidiyor.com</a:t>
            </a:r>
            <a:endParaRPr lang="tr-TR" dirty="0"/>
          </a:p>
        </p:txBody>
      </p:sp>
    </p:spTree>
    <p:extLst>
      <p:ext uri="{BB962C8B-B14F-4D97-AF65-F5344CB8AC3E}">
        <p14:creationId xmlns:p14="http://schemas.microsoft.com/office/powerpoint/2010/main" val="25222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a:t>Ödeme güvenli bir şekilde Gitti </a:t>
            </a:r>
            <a:r>
              <a:rPr lang="tr-TR" sz="2200" dirty="0" err="1"/>
              <a:t>Gidiyor’un</a:t>
            </a:r>
            <a:r>
              <a:rPr lang="tr-TR" sz="2200" dirty="0"/>
              <a:t> havuz hesabına yapılır</a:t>
            </a:r>
            <a:r>
              <a:rPr lang="tr-TR" sz="2200" dirty="0" smtClean="0"/>
              <a:t>.</a:t>
            </a:r>
          </a:p>
          <a:p>
            <a:pPr algn="just"/>
            <a:endParaRPr lang="tr-TR" sz="2200" dirty="0"/>
          </a:p>
          <a:p>
            <a:pPr algn="just"/>
            <a:r>
              <a:rPr lang="tr-TR" sz="2200" dirty="0"/>
              <a:t>Satıcı ürünü alıcıya kargolar ve alıcı ürünü deneyerek inceler</a:t>
            </a:r>
            <a:r>
              <a:rPr lang="tr-TR" sz="2200" dirty="0" smtClean="0"/>
              <a:t>.</a:t>
            </a:r>
          </a:p>
          <a:p>
            <a:pPr algn="just"/>
            <a:endParaRPr lang="tr-TR" sz="2200" dirty="0"/>
          </a:p>
          <a:p>
            <a:pPr algn="just"/>
            <a:r>
              <a:rPr lang="tr-TR" sz="2200" dirty="0"/>
              <a:t>Ürün alıcı tarafından beğenilirse, paranın satıcıya aktarılması için onay verir</a:t>
            </a:r>
            <a:r>
              <a:rPr lang="tr-TR" sz="2200" dirty="0" smtClean="0"/>
              <a:t>.</a:t>
            </a:r>
          </a:p>
          <a:p>
            <a:pPr algn="just"/>
            <a:endParaRPr lang="tr-TR" sz="2200" dirty="0"/>
          </a:p>
          <a:p>
            <a:pPr algn="just"/>
            <a:r>
              <a:rPr lang="tr-TR" sz="2200" dirty="0"/>
              <a:t>Ödeme onayı ile birlikte, para havuz hesaptan satıcıya aktarılır.</a:t>
            </a:r>
          </a:p>
        </p:txBody>
      </p:sp>
      <p:sp>
        <p:nvSpPr>
          <p:cNvPr id="3" name="Unvan 2"/>
          <p:cNvSpPr>
            <a:spLocks noGrp="1"/>
          </p:cNvSpPr>
          <p:nvPr>
            <p:ph type="title"/>
          </p:nvPr>
        </p:nvSpPr>
        <p:spPr>
          <a:xfrm>
            <a:off x="177800" y="833437"/>
            <a:ext cx="7345218" cy="1140835"/>
          </a:xfrm>
        </p:spPr>
        <p:txBody>
          <a:bodyPr anchor="ctr"/>
          <a:lstStyle/>
          <a:p>
            <a:r>
              <a:rPr lang="tr-TR" dirty="0" smtClean="0"/>
              <a:t>Sıfır Risk Yöntemi</a:t>
            </a:r>
            <a:endParaRPr lang="tr-TR" dirty="0"/>
          </a:p>
        </p:txBody>
      </p:sp>
    </p:spTree>
    <p:extLst>
      <p:ext uri="{BB962C8B-B14F-4D97-AF65-F5344CB8AC3E}">
        <p14:creationId xmlns:p14="http://schemas.microsoft.com/office/powerpoint/2010/main" val="4100894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E-ticaret </a:t>
            </a:r>
            <a:r>
              <a:rPr lang="tr-TR" sz="2400" dirty="0"/>
              <a:t>sitelerinde alıcılar ürün bedeli ve eğer alıcının ödeyeceği satışta </a:t>
            </a:r>
            <a:r>
              <a:rPr lang="tr-TR" sz="2400" dirty="0" smtClean="0"/>
              <a:t>belirtilmişse </a:t>
            </a:r>
            <a:r>
              <a:rPr lang="tr-TR" sz="2400" dirty="0"/>
              <a:t>kargo ücreti haricinde hiçbir ekstra ödeme yapmazlar. </a:t>
            </a:r>
            <a:endParaRPr lang="tr-TR" sz="2400" dirty="0" smtClean="0"/>
          </a:p>
          <a:p>
            <a:pPr algn="just"/>
            <a:endParaRPr lang="tr-TR" sz="2400" dirty="0" smtClean="0"/>
          </a:p>
          <a:p>
            <a:pPr algn="just"/>
            <a:r>
              <a:rPr lang="tr-TR" sz="2400" dirty="0" smtClean="0"/>
              <a:t>Satıcılar için </a:t>
            </a:r>
            <a:r>
              <a:rPr lang="tr-TR" sz="2400" dirty="0"/>
              <a:t>ise </a:t>
            </a:r>
            <a:r>
              <a:rPr lang="tr-TR" sz="2400" dirty="0" smtClean="0"/>
              <a:t>listeleme </a:t>
            </a:r>
            <a:r>
              <a:rPr lang="tr-TR" sz="2400" dirty="0"/>
              <a:t>ücreti ve satış </a:t>
            </a:r>
            <a:r>
              <a:rPr lang="tr-TR" sz="2400" dirty="0" smtClean="0"/>
              <a:t>komisyonunu genellikle </a:t>
            </a:r>
            <a:r>
              <a:rPr lang="tr-TR" sz="2400" dirty="0"/>
              <a:t>hemen her </a:t>
            </a:r>
            <a:r>
              <a:rPr lang="tr-TR" sz="2400" dirty="0" smtClean="0"/>
              <a:t>C2C sitesi </a:t>
            </a:r>
            <a:r>
              <a:rPr lang="tr-TR" sz="2400" dirty="0"/>
              <a:t>talep eder. </a:t>
            </a:r>
            <a:endParaRPr lang="tr-TR" sz="2400" dirty="0" smtClean="0"/>
          </a:p>
          <a:p>
            <a:pPr algn="just"/>
            <a:endParaRPr lang="tr-TR" sz="2400" dirty="0" smtClean="0"/>
          </a:p>
          <a:p>
            <a:pPr algn="just"/>
            <a:r>
              <a:rPr lang="tr-TR" sz="2400" dirty="0" smtClean="0"/>
              <a:t>Listeleme </a:t>
            </a:r>
            <a:r>
              <a:rPr lang="tr-TR" sz="2400" dirty="0"/>
              <a:t>ücreti ürünün </a:t>
            </a:r>
            <a:r>
              <a:rPr lang="tr-TR" sz="2400" dirty="0" smtClean="0"/>
              <a:t>listelenmesi </a:t>
            </a:r>
            <a:r>
              <a:rPr lang="tr-TR" sz="2400" dirty="0"/>
              <a:t>için alınan ve </a:t>
            </a:r>
            <a:r>
              <a:rPr lang="tr-TR" sz="2400" dirty="0" smtClean="0"/>
              <a:t>ürünün </a:t>
            </a:r>
            <a:r>
              <a:rPr lang="tr-TR" sz="2400" dirty="0"/>
              <a:t>başlangıç fiyatı veya eğer var ise rezerv </a:t>
            </a:r>
            <a:r>
              <a:rPr lang="tr-TR" sz="2400" dirty="0" smtClean="0"/>
              <a:t>(</a:t>
            </a:r>
            <a:r>
              <a:rPr lang="tr-TR" sz="2400" dirty="0"/>
              <a:t>asgari) fiyata göre belirlenen bir ücrettir</a:t>
            </a:r>
            <a:r>
              <a:rPr lang="tr-TR" sz="2400" dirty="0" smtClean="0"/>
              <a:t>.</a:t>
            </a:r>
            <a:endParaRPr lang="tr-TR" sz="2200" dirty="0"/>
          </a:p>
        </p:txBody>
      </p:sp>
      <p:sp>
        <p:nvSpPr>
          <p:cNvPr id="3" name="Unvan 2"/>
          <p:cNvSpPr>
            <a:spLocks noGrp="1"/>
          </p:cNvSpPr>
          <p:nvPr>
            <p:ph type="title"/>
          </p:nvPr>
        </p:nvSpPr>
        <p:spPr>
          <a:xfrm>
            <a:off x="177800" y="833437"/>
            <a:ext cx="7345218" cy="1140835"/>
          </a:xfrm>
        </p:spPr>
        <p:txBody>
          <a:bodyPr anchor="ctr"/>
          <a:lstStyle/>
          <a:p>
            <a:r>
              <a:rPr lang="tr-TR" dirty="0" smtClean="0"/>
              <a:t>Ücretler</a:t>
            </a:r>
            <a:endParaRPr lang="tr-TR" dirty="0"/>
          </a:p>
        </p:txBody>
      </p:sp>
    </p:spTree>
    <p:extLst>
      <p:ext uri="{BB962C8B-B14F-4D97-AF65-F5344CB8AC3E}">
        <p14:creationId xmlns:p14="http://schemas.microsoft.com/office/powerpoint/2010/main" val="1358765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a:t>Satış komisyonu da satışın gerçekleşmesi durumunda satıcıdan alınan bir ücrettir. </a:t>
            </a:r>
            <a:r>
              <a:rPr lang="tr-TR" sz="2200" dirty="0" smtClean="0"/>
              <a:t>e-Bay'da </a:t>
            </a:r>
            <a:r>
              <a:rPr lang="tr-TR" sz="2200" dirty="0"/>
              <a:t>kapanış fiyatının %5.25, </a:t>
            </a:r>
            <a:r>
              <a:rPr lang="tr-TR" sz="2200" dirty="0" smtClean="0"/>
              <a:t>Gitti </a:t>
            </a:r>
            <a:r>
              <a:rPr lang="tr-TR" sz="2200" dirty="0" err="1" smtClean="0"/>
              <a:t>Gidiyor’da</a:t>
            </a:r>
            <a:r>
              <a:rPr lang="tr-TR" sz="2200" dirty="0" smtClean="0"/>
              <a:t> </a:t>
            </a:r>
            <a:r>
              <a:rPr lang="tr-TR" sz="2200" dirty="0"/>
              <a:t>%10'u alınır</a:t>
            </a:r>
            <a:r>
              <a:rPr lang="tr-TR" sz="2200" dirty="0" smtClean="0"/>
              <a:t>.</a:t>
            </a:r>
          </a:p>
          <a:p>
            <a:pPr algn="just"/>
            <a:endParaRPr lang="tr-TR" sz="2200" dirty="0"/>
          </a:p>
          <a:p>
            <a:pPr algn="just"/>
            <a:r>
              <a:rPr lang="tr-TR" sz="2200" dirty="0"/>
              <a:t>%10 komisyon oranının dökümü: %3 ila %4 KDV ve Banka kart hizmet </a:t>
            </a:r>
            <a:r>
              <a:rPr lang="tr-TR" sz="2200" dirty="0" smtClean="0"/>
              <a:t>bedeli (her </a:t>
            </a:r>
            <a:r>
              <a:rPr lang="tr-TR" sz="2200" dirty="0"/>
              <a:t>bankanın farklı hizmet bedeli olabilir) + %6 - %7 </a:t>
            </a:r>
            <a:r>
              <a:rPr lang="tr-TR" sz="2200" dirty="0" smtClean="0"/>
              <a:t>Gitti Gidiyor </a:t>
            </a:r>
            <a:r>
              <a:rPr lang="tr-TR" sz="2200" dirty="0"/>
              <a:t>geliri olarak açıklamıştır. </a:t>
            </a:r>
          </a:p>
        </p:txBody>
      </p:sp>
      <p:sp>
        <p:nvSpPr>
          <p:cNvPr id="3" name="Unvan 2"/>
          <p:cNvSpPr>
            <a:spLocks noGrp="1"/>
          </p:cNvSpPr>
          <p:nvPr>
            <p:ph type="title"/>
          </p:nvPr>
        </p:nvSpPr>
        <p:spPr>
          <a:xfrm>
            <a:off x="177800" y="833437"/>
            <a:ext cx="7345218" cy="1140835"/>
          </a:xfrm>
        </p:spPr>
        <p:txBody>
          <a:bodyPr anchor="ctr"/>
          <a:lstStyle/>
          <a:p>
            <a:r>
              <a:rPr lang="tr-TR" dirty="0" smtClean="0"/>
              <a:t>Ücretler</a:t>
            </a:r>
            <a:endParaRPr lang="tr-TR" dirty="0"/>
          </a:p>
        </p:txBody>
      </p:sp>
    </p:spTree>
    <p:extLst>
      <p:ext uri="{BB962C8B-B14F-4D97-AF65-F5344CB8AC3E}">
        <p14:creationId xmlns:p14="http://schemas.microsoft.com/office/powerpoint/2010/main" val="44625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a:t>Ürünü vitrinde sergileme, kalın yazı fontu kullanma, ekstradan resim ekleme, asgari fiyat belirleme gibi durumlarda ekstra ücret talep edilebilir.</a:t>
            </a:r>
          </a:p>
          <a:p>
            <a:pPr algn="just"/>
            <a:endParaRPr lang="tr-TR" sz="2200" dirty="0" smtClean="0"/>
          </a:p>
          <a:p>
            <a:pPr algn="just"/>
            <a:r>
              <a:rPr lang="tr-TR" sz="2400" dirty="0" smtClean="0"/>
              <a:t>Aylık </a:t>
            </a:r>
            <a:r>
              <a:rPr lang="tr-TR" sz="2400" dirty="0"/>
              <a:t>belirli bir ücret karşılığında </a:t>
            </a:r>
            <a:r>
              <a:rPr lang="tr-TR" sz="2400" dirty="0" smtClean="0"/>
              <a:t>sanal </a:t>
            </a:r>
            <a:r>
              <a:rPr lang="tr-TR" sz="2400" dirty="0"/>
              <a:t>dükkân açma imkânı vardır. </a:t>
            </a:r>
            <a:endParaRPr lang="tr-TR" sz="2200" dirty="0"/>
          </a:p>
        </p:txBody>
      </p:sp>
      <p:sp>
        <p:nvSpPr>
          <p:cNvPr id="3" name="Unvan 2"/>
          <p:cNvSpPr>
            <a:spLocks noGrp="1"/>
          </p:cNvSpPr>
          <p:nvPr>
            <p:ph type="title"/>
          </p:nvPr>
        </p:nvSpPr>
        <p:spPr>
          <a:xfrm>
            <a:off x="177800" y="833437"/>
            <a:ext cx="7345218" cy="1140835"/>
          </a:xfrm>
        </p:spPr>
        <p:txBody>
          <a:bodyPr anchor="ctr"/>
          <a:lstStyle/>
          <a:p>
            <a:r>
              <a:rPr lang="tr-TR" dirty="0" smtClean="0"/>
              <a:t>Ücretler</a:t>
            </a:r>
            <a:endParaRPr lang="tr-TR" dirty="0"/>
          </a:p>
        </p:txBody>
      </p:sp>
    </p:spTree>
    <p:extLst>
      <p:ext uri="{BB962C8B-B14F-4D97-AF65-F5344CB8AC3E}">
        <p14:creationId xmlns:p14="http://schemas.microsoft.com/office/powerpoint/2010/main" val="3088192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Gitti Gidiyor </a:t>
            </a:r>
            <a:r>
              <a:rPr lang="tr-TR" sz="2400" dirty="0"/>
              <a:t>ve diğer Türk sitelerinin çoğu normal alışveriş sürecinde </a:t>
            </a:r>
            <a:r>
              <a:rPr lang="tr-TR" sz="2400" dirty="0" smtClean="0"/>
              <a:t>‘güvenli ticaret’ </a:t>
            </a:r>
            <a:r>
              <a:rPr lang="tr-TR" sz="2400" dirty="0"/>
              <a:t>imkânını sunarken </a:t>
            </a:r>
            <a:r>
              <a:rPr lang="tr-TR" sz="2400" dirty="0" smtClean="0"/>
              <a:t>e-Bay’da </a:t>
            </a:r>
            <a:r>
              <a:rPr lang="tr-TR" sz="2400" dirty="0"/>
              <a:t>alıcı ürünün ücretini öder ve satıcı </a:t>
            </a:r>
            <a:r>
              <a:rPr lang="tr-TR" sz="2400" dirty="0" smtClean="0"/>
              <a:t>ödemeyi </a:t>
            </a:r>
            <a:r>
              <a:rPr lang="tr-TR" sz="2400" dirty="0"/>
              <a:t>aldıktan sonra ürünü gönderir. </a:t>
            </a:r>
            <a:endParaRPr lang="tr-TR" sz="2400" dirty="0" smtClean="0"/>
          </a:p>
          <a:p>
            <a:pPr algn="just"/>
            <a:endParaRPr lang="tr-TR" sz="2400" dirty="0"/>
          </a:p>
          <a:p>
            <a:pPr algn="just"/>
            <a:r>
              <a:rPr lang="tr-TR" sz="2400" dirty="0" smtClean="0"/>
              <a:t>Aslen sistemleri </a:t>
            </a:r>
            <a:r>
              <a:rPr lang="tr-TR" sz="2400" dirty="0"/>
              <a:t>genel olarak </a:t>
            </a:r>
            <a:r>
              <a:rPr lang="tr-TR" sz="2400" dirty="0" smtClean="0"/>
              <a:t>incelendiğinde aynı </a:t>
            </a:r>
            <a:r>
              <a:rPr lang="tr-TR" sz="2400" dirty="0"/>
              <a:t>gibi görünen </a:t>
            </a:r>
            <a:r>
              <a:rPr lang="tr-TR" sz="2400" dirty="0" smtClean="0"/>
              <a:t>e-Bay </a:t>
            </a:r>
            <a:r>
              <a:rPr lang="tr-TR" sz="2400" dirty="0"/>
              <a:t>ile </a:t>
            </a:r>
            <a:r>
              <a:rPr lang="tr-TR" sz="2400" dirty="0" smtClean="0"/>
              <a:t>Gitti Gidiyor </a:t>
            </a:r>
            <a:r>
              <a:rPr lang="tr-TR" sz="2400" dirty="0"/>
              <a:t>arasındaki en önemli </a:t>
            </a:r>
            <a:r>
              <a:rPr lang="tr-TR" sz="2400" dirty="0" smtClean="0"/>
              <a:t>fark ödeme </a:t>
            </a:r>
            <a:r>
              <a:rPr lang="tr-TR" sz="2400" dirty="0"/>
              <a:t>sistemlerinden kaynaklanmaktadır. </a:t>
            </a:r>
          </a:p>
        </p:txBody>
      </p:sp>
      <p:sp>
        <p:nvSpPr>
          <p:cNvPr id="3" name="Unvan 2"/>
          <p:cNvSpPr>
            <a:spLocks noGrp="1"/>
          </p:cNvSpPr>
          <p:nvPr>
            <p:ph type="title"/>
          </p:nvPr>
        </p:nvSpPr>
        <p:spPr>
          <a:xfrm>
            <a:off x="177800" y="833437"/>
            <a:ext cx="7345218" cy="1140835"/>
          </a:xfrm>
        </p:spPr>
        <p:txBody>
          <a:bodyPr anchor="ctr"/>
          <a:lstStyle/>
          <a:p>
            <a:r>
              <a:rPr lang="tr-TR" dirty="0" smtClean="0"/>
              <a:t>Ödeme Sistemleri</a:t>
            </a:r>
            <a:endParaRPr lang="tr-TR" dirty="0"/>
          </a:p>
        </p:txBody>
      </p:sp>
    </p:spTree>
    <p:extLst>
      <p:ext uri="{BB962C8B-B14F-4D97-AF65-F5344CB8AC3E}">
        <p14:creationId xmlns:p14="http://schemas.microsoft.com/office/powerpoint/2010/main" val="168600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ctr"/>
          <a:lstStyle/>
          <a:p>
            <a:pPr algn="just"/>
            <a:r>
              <a:rPr lang="tr-TR" sz="2400" dirty="0"/>
              <a:t>İnternet kullanan bireylerin İnternet üzerinden kişisel kullanım amacıyla mal veya hizmet siparişi verme ya da satın alma oranı %24,1’dir. </a:t>
            </a:r>
            <a:endParaRPr lang="tr-TR" sz="2400" dirty="0" smtClean="0"/>
          </a:p>
          <a:p>
            <a:pPr algn="just"/>
            <a:endParaRPr lang="tr-TR" sz="2400" dirty="0" smtClean="0"/>
          </a:p>
          <a:p>
            <a:pPr algn="just"/>
            <a:r>
              <a:rPr lang="tr-TR" sz="2400" dirty="0" smtClean="0"/>
              <a:t>Önceki </a:t>
            </a:r>
            <a:r>
              <a:rPr lang="tr-TR" sz="2400" dirty="0"/>
              <a:t>yıl İnternet üzerinden alışveriş yapanların oranı ise %21,8 </a:t>
            </a:r>
            <a:r>
              <a:rPr lang="tr-TR" sz="2400" dirty="0" smtClean="0"/>
              <a:t>idi.</a:t>
            </a:r>
          </a:p>
        </p:txBody>
      </p:sp>
      <p:sp>
        <p:nvSpPr>
          <p:cNvPr id="3" name="Unvan 2"/>
          <p:cNvSpPr>
            <a:spLocks noGrp="1"/>
          </p:cNvSpPr>
          <p:nvPr>
            <p:ph type="title"/>
          </p:nvPr>
        </p:nvSpPr>
        <p:spPr>
          <a:xfrm>
            <a:off x="177800" y="833437"/>
            <a:ext cx="7345218" cy="1140835"/>
          </a:xfrm>
        </p:spPr>
        <p:txBody>
          <a:bodyPr anchor="ctr"/>
          <a:lstStyle/>
          <a:p>
            <a:r>
              <a:rPr lang="tr-TR" dirty="0"/>
              <a:t>İnternet Üzerinden Alışveriş</a:t>
            </a:r>
          </a:p>
        </p:txBody>
      </p:sp>
    </p:spTree>
    <p:extLst>
      <p:ext uri="{BB962C8B-B14F-4D97-AF65-F5344CB8AC3E}">
        <p14:creationId xmlns:p14="http://schemas.microsoft.com/office/powerpoint/2010/main" val="2433368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400" dirty="0" smtClean="0"/>
              <a:t>e-Bay’ın </a:t>
            </a:r>
            <a:r>
              <a:rPr lang="tr-TR" sz="2400" dirty="0"/>
              <a:t>ödeme sistemindeki bir diğer fark da </a:t>
            </a:r>
            <a:r>
              <a:rPr lang="tr-TR" sz="2400" dirty="0" err="1"/>
              <a:t>PayPal</a:t>
            </a:r>
            <a:r>
              <a:rPr lang="tr-TR" sz="2400" dirty="0"/>
              <a:t> (internet üzerinden çalışan online bir ödeme sistemi</a:t>
            </a:r>
            <a:r>
              <a:rPr lang="tr-TR" sz="2400" dirty="0" smtClean="0"/>
              <a:t>) ile </a:t>
            </a:r>
            <a:r>
              <a:rPr lang="tr-TR" sz="2400" dirty="0"/>
              <a:t>ödeme imkânı sunmasıdır. </a:t>
            </a:r>
            <a:r>
              <a:rPr lang="tr-TR" sz="2400" dirty="0" smtClean="0"/>
              <a:t>e-Bay'da </a:t>
            </a:r>
            <a:r>
              <a:rPr lang="tr-TR" sz="2400" dirty="0"/>
              <a:t>listelenen ürünlerin yaklaşık %</a:t>
            </a:r>
            <a:r>
              <a:rPr lang="tr-TR" sz="2400" dirty="0" smtClean="0"/>
              <a:t>90’ında </a:t>
            </a:r>
            <a:r>
              <a:rPr lang="tr-TR" sz="2400" dirty="0" err="1"/>
              <a:t>PayPal</a:t>
            </a:r>
            <a:r>
              <a:rPr lang="tr-TR" sz="2400" dirty="0"/>
              <a:t> ile ödeme kabul edilmektedir. </a:t>
            </a:r>
          </a:p>
        </p:txBody>
      </p:sp>
      <p:sp>
        <p:nvSpPr>
          <p:cNvPr id="3" name="Unvan 2"/>
          <p:cNvSpPr>
            <a:spLocks noGrp="1"/>
          </p:cNvSpPr>
          <p:nvPr>
            <p:ph type="title"/>
          </p:nvPr>
        </p:nvSpPr>
        <p:spPr>
          <a:xfrm>
            <a:off x="177800" y="833437"/>
            <a:ext cx="7345218" cy="1140835"/>
          </a:xfrm>
        </p:spPr>
        <p:txBody>
          <a:bodyPr anchor="ctr"/>
          <a:lstStyle/>
          <a:p>
            <a:r>
              <a:rPr lang="tr-TR" dirty="0" smtClean="0"/>
              <a:t>Ödeme Sistemleri</a:t>
            </a:r>
            <a:endParaRPr lang="tr-TR" dirty="0"/>
          </a:p>
        </p:txBody>
      </p:sp>
    </p:spTree>
    <p:extLst>
      <p:ext uri="{BB962C8B-B14F-4D97-AF65-F5344CB8AC3E}">
        <p14:creationId xmlns:p14="http://schemas.microsoft.com/office/powerpoint/2010/main" val="2390181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err="1" smtClean="0"/>
              <a:t>PayPal’ın</a:t>
            </a:r>
            <a:r>
              <a:rPr lang="tr-TR" sz="2200" dirty="0" smtClean="0"/>
              <a:t> yaptığı </a:t>
            </a:r>
            <a:r>
              <a:rPr lang="tr-TR" sz="2200" dirty="0"/>
              <a:t>iş alıcının kredi kartı veya banka </a:t>
            </a:r>
            <a:r>
              <a:rPr lang="tr-TR" sz="2200" dirty="0" smtClean="0"/>
              <a:t>hesabı </a:t>
            </a:r>
            <a:r>
              <a:rPr lang="tr-TR" sz="2200" dirty="0"/>
              <a:t>bilgilerini satıcıya sunmadan </a:t>
            </a:r>
            <a:r>
              <a:rPr lang="tr-TR" sz="2200" dirty="0" smtClean="0"/>
              <a:t>sadece </a:t>
            </a:r>
            <a:r>
              <a:rPr lang="tr-TR" sz="2200" dirty="0"/>
              <a:t>ödeme yapıldığını bildirmektir. </a:t>
            </a:r>
            <a:r>
              <a:rPr lang="tr-TR" sz="2200" dirty="0" smtClean="0"/>
              <a:t>Alıcı </a:t>
            </a:r>
            <a:r>
              <a:rPr lang="tr-TR" sz="2200" dirty="0"/>
              <a:t>ödemeyi </a:t>
            </a:r>
            <a:r>
              <a:rPr lang="tr-TR" sz="2200" dirty="0" err="1" smtClean="0"/>
              <a:t>PayPal’a</a:t>
            </a:r>
            <a:r>
              <a:rPr lang="tr-TR" sz="2200" dirty="0" smtClean="0"/>
              <a:t> </a:t>
            </a:r>
            <a:r>
              <a:rPr lang="tr-TR" sz="2200" dirty="0"/>
              <a:t>yapar, </a:t>
            </a:r>
            <a:r>
              <a:rPr lang="tr-TR" sz="2200" dirty="0" err="1" smtClean="0"/>
              <a:t>PayPal</a:t>
            </a:r>
            <a:r>
              <a:rPr lang="tr-TR" sz="2200" dirty="0" smtClean="0"/>
              <a:t> parayı </a:t>
            </a:r>
            <a:r>
              <a:rPr lang="tr-TR" sz="2200" dirty="0"/>
              <a:t>satıcıya iletir. </a:t>
            </a:r>
            <a:endParaRPr lang="tr-TR" sz="2200" dirty="0" smtClean="0"/>
          </a:p>
          <a:p>
            <a:pPr algn="just"/>
            <a:endParaRPr lang="tr-TR" sz="2200" dirty="0"/>
          </a:p>
          <a:p>
            <a:pPr algn="just"/>
            <a:r>
              <a:rPr lang="tr-TR" sz="2200" dirty="0" smtClean="0"/>
              <a:t>Gitti Gidiyor </a:t>
            </a:r>
            <a:r>
              <a:rPr lang="tr-TR" sz="2200" dirty="0"/>
              <a:t>gibi emanet </a:t>
            </a:r>
            <a:r>
              <a:rPr lang="tr-TR" sz="2200" dirty="0" smtClean="0"/>
              <a:t>hizmeti </a:t>
            </a:r>
            <a:r>
              <a:rPr lang="tr-TR" sz="2200" dirty="0"/>
              <a:t>sunan sitelerde ise buna gerek </a:t>
            </a:r>
            <a:r>
              <a:rPr lang="tr-TR" sz="2200" dirty="0" smtClean="0"/>
              <a:t>yoktur. Çünkü </a:t>
            </a:r>
            <a:r>
              <a:rPr lang="tr-TR" sz="2200" dirty="0"/>
              <a:t>bu sitelerde para havuz </a:t>
            </a:r>
            <a:r>
              <a:rPr lang="tr-TR" sz="2200" dirty="0" smtClean="0"/>
              <a:t>hesabına </a:t>
            </a:r>
            <a:r>
              <a:rPr lang="tr-TR" sz="2200" dirty="0"/>
              <a:t>aktarılıp ödeme oradan </a:t>
            </a:r>
            <a:r>
              <a:rPr lang="tr-TR" sz="2200" dirty="0" smtClean="0"/>
              <a:t>yapıldığı </a:t>
            </a:r>
            <a:r>
              <a:rPr lang="tr-TR" sz="2200" dirty="0"/>
              <a:t>için alıcının kredi kartı ya da </a:t>
            </a:r>
            <a:r>
              <a:rPr lang="tr-TR" sz="2200" dirty="0" smtClean="0"/>
              <a:t>hesap </a:t>
            </a:r>
            <a:r>
              <a:rPr lang="tr-TR" sz="2200" dirty="0"/>
              <a:t>bilgileri zaten korunmakta, satıcıya </a:t>
            </a:r>
            <a:r>
              <a:rPr lang="tr-TR" sz="2200" dirty="0" smtClean="0"/>
              <a:t>iletilmemektedir.</a:t>
            </a:r>
            <a:endParaRPr lang="tr-TR" sz="2200" dirty="0"/>
          </a:p>
        </p:txBody>
      </p:sp>
      <p:sp>
        <p:nvSpPr>
          <p:cNvPr id="3" name="Unvan 2"/>
          <p:cNvSpPr>
            <a:spLocks noGrp="1"/>
          </p:cNvSpPr>
          <p:nvPr>
            <p:ph type="title"/>
          </p:nvPr>
        </p:nvSpPr>
        <p:spPr>
          <a:xfrm>
            <a:off x="177800" y="833437"/>
            <a:ext cx="7345218" cy="1140835"/>
          </a:xfrm>
        </p:spPr>
        <p:txBody>
          <a:bodyPr anchor="ctr"/>
          <a:lstStyle/>
          <a:p>
            <a:r>
              <a:rPr lang="tr-TR" dirty="0" smtClean="0"/>
              <a:t>Ödeme Sistemleri</a:t>
            </a:r>
            <a:endParaRPr lang="tr-TR" dirty="0"/>
          </a:p>
        </p:txBody>
      </p:sp>
    </p:spTree>
    <p:extLst>
      <p:ext uri="{BB962C8B-B14F-4D97-AF65-F5344CB8AC3E}">
        <p14:creationId xmlns:p14="http://schemas.microsoft.com/office/powerpoint/2010/main" val="2477412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Billede 9" descr="dreamstime_www_world.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 name="Kombinationstegning 7"/>
          <p:cNvSpPr/>
          <p:nvPr/>
        </p:nvSpPr>
        <p:spPr bwMode="auto">
          <a:xfrm>
            <a:off x="-46038" y="3254375"/>
            <a:ext cx="9182101"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flip="none" rotWithShape="1">
            <a:gsLst>
              <a:gs pos="21000">
                <a:srgbClr val="7DC8DF"/>
              </a:gs>
              <a:gs pos="100000">
                <a:srgbClr val="6699FF"/>
              </a:gs>
            </a:gsLst>
            <a:lin ang="5400000" scaled="1"/>
            <a:tileRect/>
          </a:gradFill>
          <a:ln w="9525">
            <a:solidFill>
              <a:schemeClr val="accent4">
                <a:lumMod val="60000"/>
                <a:lumOff val="40000"/>
              </a:schemeClr>
            </a:solidFill>
            <a:miter lim="800000"/>
            <a:headEnd/>
            <a:tailEnd/>
          </a:ln>
          <a:effectLst/>
        </p:spPr>
        <p:txBody>
          <a:bodyPr anchor="ctr"/>
          <a:lstStyle/>
          <a:p>
            <a:pPr indent="-342900" algn="ctr" fontAlgn="auto">
              <a:spcBef>
                <a:spcPts val="0"/>
              </a:spcBef>
              <a:spcAft>
                <a:spcPts val="0"/>
              </a:spcAft>
              <a:defRPr/>
            </a:pPr>
            <a:endParaRPr lang="da-DK" sz="1600" b="1" kern="0" noProof="1">
              <a:solidFill>
                <a:srgbClr val="FFFFFF"/>
              </a:solidFill>
              <a:latin typeface="Arial" pitchFamily="34" charset="0"/>
              <a:ea typeface="ＭＳ Ｐゴシック" pitchFamily="-97" charset="-128"/>
            </a:endParaRPr>
          </a:p>
        </p:txBody>
      </p:sp>
      <p:sp>
        <p:nvSpPr>
          <p:cNvPr id="424" name="Kombinationstegning 423"/>
          <p:cNvSpPr/>
          <p:nvPr/>
        </p:nvSpPr>
        <p:spPr>
          <a:xfrm>
            <a:off x="-38100" y="3467100"/>
            <a:ext cx="9182100" cy="3429000"/>
          </a:xfrm>
          <a:custGeom>
            <a:avLst/>
            <a:gdLst>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136900"/>
              <a:gd name="connsiteX1" fmla="*/ 5702300 w 9182100"/>
              <a:gd name="connsiteY1" fmla="*/ 1016000 h 3136900"/>
              <a:gd name="connsiteX2" fmla="*/ 9182100 w 9182100"/>
              <a:gd name="connsiteY2" fmla="*/ 609600 h 3136900"/>
              <a:gd name="connsiteX3" fmla="*/ 9182100 w 9182100"/>
              <a:gd name="connsiteY3" fmla="*/ 3136900 h 3136900"/>
              <a:gd name="connsiteX4" fmla="*/ 0 w 9182100"/>
              <a:gd name="connsiteY4" fmla="*/ 3136900 h 3136900"/>
              <a:gd name="connsiteX5" fmla="*/ 12700 w 9182100"/>
              <a:gd name="connsiteY5" fmla="*/ 0 h 3136900"/>
              <a:gd name="connsiteX0" fmla="*/ 12700 w 9182100"/>
              <a:gd name="connsiteY0" fmla="*/ 0 h 3403600"/>
              <a:gd name="connsiteX1" fmla="*/ 5702300 w 9182100"/>
              <a:gd name="connsiteY1" fmla="*/ 1016000 h 3403600"/>
              <a:gd name="connsiteX2" fmla="*/ 9182100 w 9182100"/>
              <a:gd name="connsiteY2" fmla="*/ 609600 h 3403600"/>
              <a:gd name="connsiteX3" fmla="*/ 9182100 w 9182100"/>
              <a:gd name="connsiteY3" fmla="*/ 3403600 h 3403600"/>
              <a:gd name="connsiteX4" fmla="*/ 0 w 9182100"/>
              <a:gd name="connsiteY4" fmla="*/ 3136900 h 3403600"/>
              <a:gd name="connsiteX5" fmla="*/ 12700 w 9182100"/>
              <a:gd name="connsiteY5" fmla="*/ 0 h 3403600"/>
              <a:gd name="connsiteX0" fmla="*/ 12700 w 9182100"/>
              <a:gd name="connsiteY0" fmla="*/ 0 h 3429000"/>
              <a:gd name="connsiteX1" fmla="*/ 5702300 w 9182100"/>
              <a:gd name="connsiteY1" fmla="*/ 1016000 h 3429000"/>
              <a:gd name="connsiteX2" fmla="*/ 9182100 w 9182100"/>
              <a:gd name="connsiteY2" fmla="*/ 609600 h 3429000"/>
              <a:gd name="connsiteX3" fmla="*/ 9182100 w 9182100"/>
              <a:gd name="connsiteY3" fmla="*/ 3403600 h 3429000"/>
              <a:gd name="connsiteX4" fmla="*/ 0 w 9182100"/>
              <a:gd name="connsiteY4" fmla="*/ 3429000 h 3429000"/>
              <a:gd name="connsiteX5" fmla="*/ 12700 w 9182100"/>
              <a:gd name="connsiteY5"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429000">
                <a:moveTo>
                  <a:pt x="12700" y="0"/>
                </a:moveTo>
                <a:cubicBezTo>
                  <a:pt x="1909233" y="338667"/>
                  <a:pt x="3894667" y="1011767"/>
                  <a:pt x="5702300" y="1016000"/>
                </a:cubicBezTo>
                <a:cubicBezTo>
                  <a:pt x="7509933" y="1020233"/>
                  <a:pt x="8022167" y="745067"/>
                  <a:pt x="9182100" y="609600"/>
                </a:cubicBezTo>
                <a:lnTo>
                  <a:pt x="9182100" y="3403600"/>
                </a:lnTo>
                <a:lnTo>
                  <a:pt x="0" y="3429000"/>
                </a:lnTo>
                <a:cubicBezTo>
                  <a:pt x="4233" y="2383367"/>
                  <a:pt x="8467" y="1045633"/>
                  <a:pt x="12700" y="0"/>
                </a:cubicBezTo>
                <a:close/>
              </a:path>
            </a:pathLst>
          </a:cu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defTabSz="914400" fontAlgn="auto">
              <a:spcBef>
                <a:spcPts val="0"/>
              </a:spcBef>
              <a:spcAft>
                <a:spcPts val="0"/>
              </a:spcAft>
              <a:defRPr/>
            </a:pPr>
            <a:endParaRPr lang="da-DK" sz="1400" b="1" kern="0" noProof="1">
              <a:solidFill>
                <a:sysClr val="window" lastClr="FFFFFF"/>
              </a:solidFill>
              <a:latin typeface="Arial" pitchFamily="34" charset="0"/>
              <a:ea typeface="ＭＳ Ｐゴシック" pitchFamily="-97" charset="-128"/>
            </a:endParaRPr>
          </a:p>
        </p:txBody>
      </p:sp>
      <p:sp>
        <p:nvSpPr>
          <p:cNvPr id="21510" name="Rectangle 5"/>
          <p:cNvSpPr txBox="1">
            <a:spLocks noChangeArrowheads="1"/>
          </p:cNvSpPr>
          <p:nvPr/>
        </p:nvSpPr>
        <p:spPr bwMode="gray">
          <a:xfrm>
            <a:off x="6015904" y="6189662"/>
            <a:ext cx="3263178" cy="600075"/>
          </a:xfrm>
          <a:prstGeom prst="rect">
            <a:avLst/>
          </a:prstGeom>
          <a:noFill/>
          <a:ln w="9525">
            <a:noFill/>
            <a:miter lim="800000"/>
            <a:headEnd/>
            <a:tailEnd/>
          </a:ln>
        </p:spPr>
        <p:txBody>
          <a:bodyPr lIns="0" rIns="0" anchor="ctr"/>
          <a:lstStyle/>
          <a:p>
            <a:pPr defTabSz="914400" eaLnBrk="0" hangingPunct="0">
              <a:lnSpc>
                <a:spcPct val="95000"/>
              </a:lnSpc>
            </a:pPr>
            <a:r>
              <a:rPr lang="tr-TR" sz="3000" b="1" dirty="0" smtClean="0">
                <a:solidFill>
                  <a:schemeClr val="tx2"/>
                </a:solidFill>
              </a:rPr>
              <a:t>Teşekkürler…</a:t>
            </a:r>
            <a:endParaRPr lang="en-US" sz="3000" b="1" dirty="0">
              <a:solidFill>
                <a:schemeClr val="tx2"/>
              </a:solidFill>
            </a:endParaRPr>
          </a:p>
        </p:txBody>
      </p:sp>
    </p:spTree>
    <p:extLst>
      <p:ext uri="{BB962C8B-B14F-4D97-AF65-F5344CB8AC3E}">
        <p14:creationId xmlns:p14="http://schemas.microsoft.com/office/powerpoint/2010/main" val="93698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t"/>
          <a:lstStyle/>
          <a:p>
            <a:pPr algn="just"/>
            <a:r>
              <a:rPr lang="tr-TR" sz="2400" dirty="0" smtClean="0"/>
              <a:t>2012 </a:t>
            </a:r>
            <a:r>
              <a:rPr lang="tr-TR" sz="2400" dirty="0"/>
              <a:t>yılı Nisan ile 2013 yılı Mart aylarını kapsayan on iki aylık dönemde İnternet üzerinden alışveriş yapan </a:t>
            </a:r>
            <a:r>
              <a:rPr lang="tr-TR" sz="2400" dirty="0" smtClean="0"/>
              <a:t>bireylerin;</a:t>
            </a:r>
          </a:p>
          <a:p>
            <a:pPr algn="just"/>
            <a:endParaRPr lang="tr-TR" sz="2400" dirty="0" smtClean="0"/>
          </a:p>
          <a:p>
            <a:pPr lvl="1" algn="just"/>
            <a:r>
              <a:rPr lang="tr-TR" sz="2000" dirty="0" smtClean="0"/>
              <a:t>%</a:t>
            </a:r>
            <a:r>
              <a:rPr lang="tr-TR" sz="2000" dirty="0"/>
              <a:t>48,6’sı giyim ve spor </a:t>
            </a:r>
            <a:r>
              <a:rPr lang="tr-TR" sz="2000" dirty="0" smtClean="0"/>
              <a:t>malzemesi</a:t>
            </a:r>
            <a:endParaRPr lang="tr-TR" sz="2000" dirty="0"/>
          </a:p>
          <a:p>
            <a:pPr lvl="1" algn="just"/>
            <a:r>
              <a:rPr lang="tr-TR" sz="2000" dirty="0" smtClean="0"/>
              <a:t>%25,8’i </a:t>
            </a:r>
            <a:r>
              <a:rPr lang="tr-TR" sz="2000" dirty="0"/>
              <a:t>elektronik </a:t>
            </a:r>
            <a:r>
              <a:rPr lang="tr-TR" sz="2000" dirty="0" smtClean="0"/>
              <a:t>araç</a:t>
            </a:r>
            <a:endParaRPr lang="tr-TR" sz="2000" dirty="0"/>
          </a:p>
          <a:p>
            <a:pPr lvl="1" algn="just"/>
            <a:r>
              <a:rPr lang="tr-TR" sz="2000" dirty="0" smtClean="0"/>
              <a:t>%25,6’sı </a:t>
            </a:r>
            <a:r>
              <a:rPr lang="tr-TR" sz="2000" dirty="0"/>
              <a:t>ev </a:t>
            </a:r>
            <a:r>
              <a:rPr lang="tr-TR" sz="2000" dirty="0" smtClean="0"/>
              <a:t>eşyası</a:t>
            </a:r>
          </a:p>
          <a:p>
            <a:pPr lvl="1" algn="just"/>
            <a:r>
              <a:rPr lang="tr-TR" sz="2000" dirty="0" smtClean="0"/>
              <a:t>%20’si </a:t>
            </a:r>
            <a:r>
              <a:rPr lang="tr-TR" sz="2000" dirty="0"/>
              <a:t>seyahat ile ilgili diğer faaliyetler (konaklama hariç</a:t>
            </a:r>
            <a:r>
              <a:rPr lang="tr-TR" sz="2000" dirty="0" smtClean="0"/>
              <a:t>)</a:t>
            </a:r>
          </a:p>
          <a:p>
            <a:pPr lvl="1" algn="just"/>
            <a:r>
              <a:rPr lang="tr-TR" sz="2000" dirty="0" smtClean="0"/>
              <a:t>%</a:t>
            </a:r>
            <a:r>
              <a:rPr lang="tr-TR" sz="2000" dirty="0"/>
              <a:t>15,9’u kitap, dergi, gazete (e-kitap dahil</a:t>
            </a:r>
            <a:r>
              <a:rPr lang="tr-TR" sz="2000" dirty="0" smtClean="0"/>
              <a:t>)</a:t>
            </a:r>
          </a:p>
          <a:p>
            <a:pPr lvl="1" algn="just"/>
            <a:r>
              <a:rPr lang="tr-TR" sz="2000" dirty="0" smtClean="0"/>
              <a:t>%</a:t>
            </a:r>
            <a:r>
              <a:rPr lang="tr-TR" sz="2000" dirty="0"/>
              <a:t>15,7’si gıda maddeleri ile günlük gereksinimler almıştır. </a:t>
            </a:r>
            <a:br>
              <a:rPr lang="tr-TR" sz="2000" dirty="0"/>
            </a:br>
            <a:endParaRPr lang="tr-TR" sz="2000" dirty="0"/>
          </a:p>
        </p:txBody>
      </p:sp>
      <p:sp>
        <p:nvSpPr>
          <p:cNvPr id="3" name="Unvan 2"/>
          <p:cNvSpPr>
            <a:spLocks noGrp="1"/>
          </p:cNvSpPr>
          <p:nvPr>
            <p:ph type="title"/>
          </p:nvPr>
        </p:nvSpPr>
        <p:spPr>
          <a:xfrm>
            <a:off x="177800" y="833437"/>
            <a:ext cx="7345218" cy="1140835"/>
          </a:xfrm>
        </p:spPr>
        <p:txBody>
          <a:bodyPr anchor="ctr"/>
          <a:lstStyle/>
          <a:p>
            <a:r>
              <a:rPr lang="tr-TR" dirty="0" smtClean="0"/>
              <a:t>İnternet Üzerinden Alışveriş</a:t>
            </a:r>
            <a:endParaRPr lang="tr-TR" dirty="0"/>
          </a:p>
        </p:txBody>
      </p:sp>
    </p:spTree>
    <p:extLst>
      <p:ext uri="{BB962C8B-B14F-4D97-AF65-F5344CB8AC3E}">
        <p14:creationId xmlns:p14="http://schemas.microsoft.com/office/powerpoint/2010/main" val="411207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ctr"/>
          <a:lstStyle/>
          <a:p>
            <a:pPr algn="just"/>
            <a:r>
              <a:rPr lang="tr-TR" sz="2200" dirty="0"/>
              <a:t>İnternet üzerinden yapılan elektronik ticaretin gelişiminde, sanal </a:t>
            </a:r>
            <a:r>
              <a:rPr lang="tr-TR" sz="2200" dirty="0" smtClean="0"/>
              <a:t>pazarların büyük rolü vardır.</a:t>
            </a:r>
            <a:endParaRPr lang="tr-TR" sz="2200" dirty="0"/>
          </a:p>
          <a:p>
            <a:pPr algn="just"/>
            <a:endParaRPr lang="tr-TR" sz="2200" dirty="0" smtClean="0"/>
          </a:p>
          <a:p>
            <a:pPr algn="just"/>
            <a:r>
              <a:rPr lang="tr-TR" sz="2200" dirty="0" smtClean="0"/>
              <a:t>Sanal </a:t>
            </a:r>
            <a:r>
              <a:rPr lang="tr-TR" sz="2200" dirty="0"/>
              <a:t>pazarlar, mal ve hizmet edimi sunanlarla tüketicilerin</a:t>
            </a:r>
            <a:r>
              <a:rPr lang="tr-TR" sz="2200" dirty="0" smtClean="0"/>
              <a:t>, irade </a:t>
            </a:r>
            <a:r>
              <a:rPr lang="tr-TR" sz="2200" dirty="0"/>
              <a:t>beyanlarını elektronik yolla değiş tokuş etmek suretiyle</a:t>
            </a:r>
            <a:r>
              <a:rPr lang="tr-TR" sz="2200" dirty="0" smtClean="0"/>
              <a:t>, birbirleriyle </a:t>
            </a:r>
            <a:r>
              <a:rPr lang="tr-TR" sz="2200" dirty="0"/>
              <a:t>sözleşme kurabilecekleri World </a:t>
            </a:r>
            <a:r>
              <a:rPr lang="tr-TR" sz="2200" dirty="0" err="1"/>
              <a:t>Wide</a:t>
            </a:r>
            <a:r>
              <a:rPr lang="tr-TR" sz="2200" dirty="0"/>
              <a:t> Web </a:t>
            </a:r>
            <a:r>
              <a:rPr lang="tr-TR" sz="2200" dirty="0" smtClean="0"/>
              <a:t>sayfalarıdır.</a:t>
            </a:r>
          </a:p>
          <a:p>
            <a:pPr algn="just"/>
            <a:endParaRPr lang="tr-TR" sz="2200" dirty="0"/>
          </a:p>
          <a:p>
            <a:pPr algn="just"/>
            <a:r>
              <a:rPr lang="tr-TR" sz="2200" dirty="0"/>
              <a:t>Sanal pazarların en bilinen örneklerinden biri, açık artırma suretiyle yapılan satım sözleşmeleridir.</a:t>
            </a:r>
          </a:p>
        </p:txBody>
      </p:sp>
      <p:sp>
        <p:nvSpPr>
          <p:cNvPr id="3" name="Unvan 2"/>
          <p:cNvSpPr>
            <a:spLocks noGrp="1"/>
          </p:cNvSpPr>
          <p:nvPr>
            <p:ph type="title"/>
          </p:nvPr>
        </p:nvSpPr>
        <p:spPr>
          <a:xfrm>
            <a:off x="177800" y="833437"/>
            <a:ext cx="7345218" cy="1140835"/>
          </a:xfrm>
        </p:spPr>
        <p:txBody>
          <a:bodyPr anchor="ctr"/>
          <a:lstStyle/>
          <a:p>
            <a:r>
              <a:rPr lang="tr-TR" dirty="0" smtClean="0"/>
              <a:t>Sanal Pazar</a:t>
            </a:r>
            <a:endParaRPr lang="tr-TR" dirty="0"/>
          </a:p>
        </p:txBody>
      </p:sp>
    </p:spTree>
    <p:extLst>
      <p:ext uri="{BB962C8B-B14F-4D97-AF65-F5344CB8AC3E}">
        <p14:creationId xmlns:p14="http://schemas.microsoft.com/office/powerpoint/2010/main" val="399842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ctr"/>
          <a:lstStyle/>
          <a:p>
            <a:pPr algn="just"/>
            <a:r>
              <a:rPr lang="tr-TR" sz="2400" dirty="0"/>
              <a:t>Açık arttırma, alıcıların ve satıcının (bazen birden fazla olabilir) aynı ortamda </a:t>
            </a:r>
            <a:r>
              <a:rPr lang="tr-TR" sz="2400" dirty="0" smtClean="0"/>
              <a:t>fiziksel veya elektronik</a:t>
            </a:r>
            <a:r>
              <a:rPr lang="tr-TR" sz="2400" dirty="0"/>
              <a:t>) fiyat </a:t>
            </a:r>
            <a:r>
              <a:rPr lang="tr-TR" sz="2400" dirty="0" smtClean="0"/>
              <a:t>tekliflerini </a:t>
            </a:r>
            <a:r>
              <a:rPr lang="tr-TR" sz="2400" dirty="0"/>
              <a:t>bildirerek en uygun fiyata malın, menkul </a:t>
            </a:r>
            <a:r>
              <a:rPr lang="tr-TR" sz="2400" dirty="0" smtClean="0"/>
              <a:t>kıymetin</a:t>
            </a:r>
            <a:r>
              <a:rPr lang="tr-TR" sz="2400" dirty="0"/>
              <a:t>, eşyanın vb. satılmasıdır</a:t>
            </a:r>
            <a:r>
              <a:rPr lang="tr-TR" sz="2400" dirty="0" smtClean="0"/>
              <a:t>.</a:t>
            </a:r>
          </a:p>
          <a:p>
            <a:pPr algn="just"/>
            <a:endParaRPr lang="tr-TR" sz="2400" dirty="0"/>
          </a:p>
          <a:p>
            <a:pPr algn="just"/>
            <a:r>
              <a:rPr lang="tr-TR" sz="2400" dirty="0" smtClean="0"/>
              <a:t>Açık </a:t>
            </a:r>
            <a:r>
              <a:rPr lang="tr-TR" sz="2400" dirty="0"/>
              <a:t>arttırma özellikle malın sabit veya saptanabilen bir fiyatı </a:t>
            </a:r>
            <a:r>
              <a:rPr lang="tr-TR" sz="2400" dirty="0" smtClean="0"/>
              <a:t>yoksa</a:t>
            </a:r>
            <a:r>
              <a:rPr lang="tr-TR" sz="2400" dirty="0"/>
              <a:t>, veya satıcı fiyatı başka şekilde </a:t>
            </a:r>
            <a:r>
              <a:rPr lang="tr-TR" sz="2400" dirty="0" smtClean="0"/>
              <a:t>belirleyemiyorsa </a:t>
            </a:r>
            <a:r>
              <a:rPr lang="tr-TR" sz="2400" dirty="0"/>
              <a:t>avantajlıdır</a:t>
            </a:r>
            <a:r>
              <a:rPr lang="tr-TR" sz="2400" dirty="0" smtClean="0"/>
              <a:t>.</a:t>
            </a:r>
            <a:endParaRPr lang="tr-TR" sz="2400" dirty="0"/>
          </a:p>
        </p:txBody>
      </p:sp>
      <p:sp>
        <p:nvSpPr>
          <p:cNvPr id="3" name="Unvan 2"/>
          <p:cNvSpPr>
            <a:spLocks noGrp="1"/>
          </p:cNvSpPr>
          <p:nvPr>
            <p:ph type="title"/>
          </p:nvPr>
        </p:nvSpPr>
        <p:spPr>
          <a:xfrm>
            <a:off x="177800" y="833437"/>
            <a:ext cx="7345218" cy="1140835"/>
          </a:xfrm>
        </p:spPr>
        <p:txBody>
          <a:bodyPr anchor="ctr"/>
          <a:lstStyle/>
          <a:p>
            <a:r>
              <a:rPr lang="tr-TR" dirty="0" smtClean="0"/>
              <a:t>Açık Arttırma </a:t>
            </a:r>
            <a:r>
              <a:rPr lang="tr-TR" dirty="0"/>
              <a:t>Nedir</a:t>
            </a:r>
            <a:r>
              <a:rPr lang="tr-TR" dirty="0" smtClean="0"/>
              <a:t>?</a:t>
            </a:r>
            <a:endParaRPr lang="tr-TR" dirty="0"/>
          </a:p>
        </p:txBody>
      </p:sp>
    </p:spTree>
    <p:extLst>
      <p:ext uri="{BB962C8B-B14F-4D97-AF65-F5344CB8AC3E}">
        <p14:creationId xmlns:p14="http://schemas.microsoft.com/office/powerpoint/2010/main" val="420033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36419" y="2485736"/>
            <a:ext cx="8229600" cy="3827463"/>
          </a:xfrm>
        </p:spPr>
        <p:txBody>
          <a:bodyPr anchor="ctr"/>
          <a:lstStyle/>
          <a:p>
            <a:pPr algn="just"/>
            <a:r>
              <a:rPr lang="tr-TR" sz="2200" dirty="0" smtClean="0"/>
              <a:t>İnternet </a:t>
            </a:r>
            <a:r>
              <a:rPr lang="tr-TR" sz="2200" dirty="0"/>
              <a:t>üzerinden ihale yöntemiyle (açık artırma veya eksiltme) satıcıların ve alıcıların farklı kişi ya da kurumlardan alış/satış teklifi toplayarak en uygun fiyata satış/alış işlemini gerçekleştirmesi ile gerçekleşen işlem modelidir.</a:t>
            </a:r>
          </a:p>
        </p:txBody>
      </p:sp>
      <p:sp>
        <p:nvSpPr>
          <p:cNvPr id="3" name="Unvan 2"/>
          <p:cNvSpPr>
            <a:spLocks noGrp="1"/>
          </p:cNvSpPr>
          <p:nvPr>
            <p:ph type="title"/>
          </p:nvPr>
        </p:nvSpPr>
        <p:spPr>
          <a:xfrm>
            <a:off x="177800" y="833437"/>
            <a:ext cx="7345218" cy="1140835"/>
          </a:xfrm>
        </p:spPr>
        <p:txBody>
          <a:bodyPr anchor="ctr"/>
          <a:lstStyle/>
          <a:p>
            <a:r>
              <a:rPr lang="tr-TR" dirty="0" smtClean="0"/>
              <a:t>Online Açık Arttırma (E-</a:t>
            </a:r>
            <a:r>
              <a:rPr lang="tr-TR" dirty="0" err="1" smtClean="0"/>
              <a:t>Auction</a:t>
            </a:r>
            <a:r>
              <a:rPr lang="tr-TR" dirty="0" smtClean="0"/>
              <a:t>) </a:t>
            </a:r>
            <a:r>
              <a:rPr lang="tr-TR" dirty="0"/>
              <a:t>Nedir</a:t>
            </a:r>
            <a:r>
              <a:rPr lang="tr-TR" dirty="0" smtClean="0"/>
              <a:t>?</a:t>
            </a:r>
            <a:endParaRPr lang="tr-TR" dirty="0"/>
          </a:p>
        </p:txBody>
      </p:sp>
    </p:spTree>
    <p:extLst>
      <p:ext uri="{BB962C8B-B14F-4D97-AF65-F5344CB8AC3E}">
        <p14:creationId xmlns:p14="http://schemas.microsoft.com/office/powerpoint/2010/main" val="2218120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chor="ctr"/>
          <a:lstStyle/>
          <a:p>
            <a:pPr algn="just"/>
            <a:r>
              <a:rPr lang="tr-TR" sz="2200" dirty="0" smtClean="0"/>
              <a:t>Alıcı ve satıcılar için internet açık artırma sitelerinden alışveriş yapmak, yerelleşmiş zayıf piyasalar ile ticaret yapmaktan daha az maliyetlidir. </a:t>
            </a:r>
          </a:p>
          <a:p>
            <a:pPr lvl="1" algn="just"/>
            <a:r>
              <a:rPr lang="tr-TR" sz="2000" dirty="0" smtClean="0"/>
              <a:t>Özel </a:t>
            </a:r>
            <a:r>
              <a:rPr lang="tr-TR" sz="2000" dirty="0"/>
              <a:t>koleksiyonların bir araya gelmesi vb</a:t>
            </a:r>
            <a:r>
              <a:rPr lang="tr-TR" sz="2000" dirty="0" smtClean="0"/>
              <a:t>.</a:t>
            </a:r>
          </a:p>
          <a:p>
            <a:pPr lvl="1" algn="just"/>
            <a:endParaRPr lang="tr-TR" sz="2200" dirty="0" smtClean="0"/>
          </a:p>
          <a:p>
            <a:pPr algn="just"/>
            <a:r>
              <a:rPr lang="tr-TR" sz="2200" dirty="0" smtClean="0"/>
              <a:t>Online </a:t>
            </a:r>
            <a:r>
              <a:rPr lang="tr-TR" sz="2200" dirty="0"/>
              <a:t>açık artırma </a:t>
            </a:r>
            <a:r>
              <a:rPr lang="tr-TR" sz="2200" dirty="0" smtClean="0"/>
              <a:t>siteleri, </a:t>
            </a:r>
            <a:r>
              <a:rPr lang="tr-TR" sz="2200" dirty="0"/>
              <a:t>geleneksel piyasalardaki aracıların yerini </a:t>
            </a:r>
            <a:r>
              <a:rPr lang="tr-TR" sz="2200" dirty="0" smtClean="0"/>
              <a:t>almaktadır. </a:t>
            </a:r>
          </a:p>
          <a:p>
            <a:pPr lvl="1" algn="just"/>
            <a:r>
              <a:rPr lang="tr-TR" sz="2000" dirty="0" smtClean="0"/>
              <a:t>Antikalar </a:t>
            </a:r>
            <a:r>
              <a:rPr lang="tr-TR" sz="2000" dirty="0"/>
              <a:t>konusundaki </a:t>
            </a:r>
            <a:r>
              <a:rPr lang="tr-TR" sz="2000" dirty="0" smtClean="0"/>
              <a:t>ihtisaslaşmış tacirler </a:t>
            </a:r>
            <a:r>
              <a:rPr lang="tr-TR" sz="2000" dirty="0"/>
              <a:t>veya diğer koleksiyoncular gibi</a:t>
            </a:r>
            <a:r>
              <a:rPr lang="tr-TR" sz="2000" dirty="0" smtClean="0"/>
              <a:t>.</a:t>
            </a:r>
          </a:p>
          <a:p>
            <a:pPr lvl="1" algn="just"/>
            <a:endParaRPr lang="tr-TR" sz="2000" dirty="0"/>
          </a:p>
        </p:txBody>
      </p:sp>
      <p:sp>
        <p:nvSpPr>
          <p:cNvPr id="3" name="Unvan 2"/>
          <p:cNvSpPr>
            <a:spLocks noGrp="1"/>
          </p:cNvSpPr>
          <p:nvPr>
            <p:ph type="title"/>
          </p:nvPr>
        </p:nvSpPr>
        <p:spPr>
          <a:xfrm>
            <a:off x="177800" y="833437"/>
            <a:ext cx="7345218" cy="1140835"/>
          </a:xfrm>
        </p:spPr>
        <p:txBody>
          <a:bodyPr anchor="ctr"/>
          <a:lstStyle/>
          <a:p>
            <a:pPr algn="just"/>
            <a:r>
              <a:rPr lang="tr-TR" dirty="0" smtClean="0"/>
              <a:t>Online Açık Arttırmanın Özellikleri</a:t>
            </a:r>
            <a:endParaRPr lang="tr-TR" dirty="0"/>
          </a:p>
        </p:txBody>
      </p:sp>
    </p:spTree>
    <p:extLst>
      <p:ext uri="{BB962C8B-B14F-4D97-AF65-F5344CB8AC3E}">
        <p14:creationId xmlns:p14="http://schemas.microsoft.com/office/powerpoint/2010/main" val="18996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BBA6B9-B48C-44AD-AF18-A0802220E2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TS101875468</Template>
  <TotalTime>2397</TotalTime>
  <Words>1839</Words>
  <Application>Microsoft Office PowerPoint</Application>
  <PresentationFormat>On-screen Show (4:3)</PresentationFormat>
  <Paragraphs>201</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Kontortema</vt:lpstr>
      <vt:lpstr>1_Kontortema</vt:lpstr>
      <vt:lpstr>PowerPoint Presentation</vt:lpstr>
      <vt:lpstr>İçerik</vt:lpstr>
      <vt:lpstr>Türkiye’de İnternet</vt:lpstr>
      <vt:lpstr>İnternet Üzerinden Alışveriş</vt:lpstr>
      <vt:lpstr>İnternet Üzerinden Alışveriş</vt:lpstr>
      <vt:lpstr>Sanal Pazar</vt:lpstr>
      <vt:lpstr>Açık Arttırma Nedir?</vt:lpstr>
      <vt:lpstr>Online Açık Arttırma (E-Auction) Nedir?</vt:lpstr>
      <vt:lpstr>Online Açık Arttırmanın Özellikleri</vt:lpstr>
      <vt:lpstr>Online Açık Arttırmanın Özellikleri</vt:lpstr>
      <vt:lpstr>Temel Açık Arttırma Terimleri</vt:lpstr>
      <vt:lpstr>Temel Açık Arttırma Terimleri</vt:lpstr>
      <vt:lpstr>Açık Arttırma Tipleri</vt:lpstr>
      <vt:lpstr>Tüketici Açık Arttırmaları</vt:lpstr>
      <vt:lpstr>PowerPoint Presentation</vt:lpstr>
      <vt:lpstr>Reyting Sistemi</vt:lpstr>
      <vt:lpstr>Reyting Sistemi</vt:lpstr>
      <vt:lpstr>Reyting Sistemi</vt:lpstr>
      <vt:lpstr>B2B Açık Arttırma</vt:lpstr>
      <vt:lpstr>İngiliz Açık Arttırmaları</vt:lpstr>
      <vt:lpstr>Hollanda Açık Arttırmaları</vt:lpstr>
      <vt:lpstr>Kapalı Teklif İhaleleri</vt:lpstr>
      <vt:lpstr>Çifte İhale</vt:lpstr>
      <vt:lpstr>Vickrey İkinci Fiyat İhaleleri</vt:lpstr>
      <vt:lpstr>Vickrey İkinci Fiyat İhaleleri</vt:lpstr>
      <vt:lpstr>Vickrey İkinci Fiyat İhaleleri</vt:lpstr>
      <vt:lpstr>Vickrey İkinci Fiyat İhaleleri</vt:lpstr>
      <vt:lpstr>Online Açık Arttırma Sitelerinin Anahtar Oyuncuları</vt:lpstr>
      <vt:lpstr>Online Açık Arttırma Siteleri Yönetimi</vt:lpstr>
      <vt:lpstr>Hizmet Sektörlerinde E-Ticaret</vt:lpstr>
      <vt:lpstr>www.gittigidiyor.com</vt:lpstr>
      <vt:lpstr>www.gittigidiyor.com</vt:lpstr>
      <vt:lpstr>www.gittigidiyor.com</vt:lpstr>
      <vt:lpstr>www.gittigidiyor.com</vt:lpstr>
      <vt:lpstr>Sıfır Risk Yöntemi</vt:lpstr>
      <vt:lpstr>Ücretler</vt:lpstr>
      <vt:lpstr>Ücretler</vt:lpstr>
      <vt:lpstr>Ücretler</vt:lpstr>
      <vt:lpstr>Ödeme Sistemleri</vt:lpstr>
      <vt:lpstr>Ödeme Sistemleri</vt:lpstr>
      <vt:lpstr>Ödeme Sistemleri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ARZU</dc:creator>
  <cp:keywords/>
  <cp:lastModifiedBy>Cengiz Altuntaş</cp:lastModifiedBy>
  <cp:revision>118</cp:revision>
  <dcterms:created xsi:type="dcterms:W3CDTF">2014-03-06T11:59:46Z</dcterms:created>
  <dcterms:modified xsi:type="dcterms:W3CDTF">2014-04-23T13:52:30Z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TC018754689991</vt:lpwstr>
  </property>
</Properties>
</file>