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828" r:id="rId3"/>
  </p:sldMasterIdLst>
  <p:notesMasterIdLst>
    <p:notesMasterId r:id="rId31"/>
  </p:notesMasterIdLst>
  <p:sldIdLst>
    <p:sldId id="299" r:id="rId4"/>
    <p:sldId id="401" r:id="rId5"/>
    <p:sldId id="403" r:id="rId6"/>
    <p:sldId id="457" r:id="rId7"/>
    <p:sldId id="458" r:id="rId8"/>
    <p:sldId id="460" r:id="rId9"/>
    <p:sldId id="461" r:id="rId10"/>
    <p:sldId id="473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4" r:id="rId22"/>
    <p:sldId id="472" r:id="rId23"/>
    <p:sldId id="484" r:id="rId24"/>
    <p:sldId id="459" r:id="rId25"/>
    <p:sldId id="485" r:id="rId26"/>
    <p:sldId id="475" r:id="rId27"/>
    <p:sldId id="486" r:id="rId28"/>
    <p:sldId id="476" r:id="rId29"/>
    <p:sldId id="456" r:id="rId30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>
          <p15:clr>
            <a:srgbClr val="A4A3A4"/>
          </p15:clr>
        </p15:guide>
        <p15:guide id="2" pos="5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33" autoAdjust="0"/>
  </p:normalViewPr>
  <p:slideViewPr>
    <p:cSldViewPr snapToGrid="0">
      <p:cViewPr varScale="1">
        <p:scale>
          <a:sx n="65" d="100"/>
          <a:sy n="65" d="100"/>
        </p:scale>
        <p:origin x="756" y="48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86CFA-E511-423E-A39E-56B6BD0A8B1C}" type="datetimeFigureOut">
              <a:rPr lang="tr-TR" smtClean="0"/>
              <a:t>29.5.2014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FB9CA-A575-402D-A86F-BA815DEF1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6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60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31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FB9CA-A575-402D-A86F-BA815DEF1EF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44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2"/>
          <p:cNvSpPr>
            <a:spLocks noChangeArrowheads="1"/>
          </p:cNvSpPr>
          <p:nvPr/>
        </p:nvSpPr>
        <p:spPr bwMode="auto">
          <a:xfrm>
            <a:off x="0" y="795338"/>
            <a:ext cx="9144000" cy="1230312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6" name="Billede 3" descr="dreamstime_www_worl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3488" y="793750"/>
            <a:ext cx="15605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0"/>
            <a:ext cx="5369560" cy="4419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7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8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457EA11-EFDF-4DA3-B842-761A59241922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FB08011-03CC-44B8-B792-7FED9D078C5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1214C2A-8C27-4E40-8DA1-488D350203AD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1C4F11-C667-4DBB-9AEB-30944A877E1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C0CA15C-7AC8-45FB-95A7-53A1895E1590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470AF8-ED16-43A4-8C07-2F99234B8D6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97D85A-57EA-4997-BC98-5DEE90311358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2EB0010-9142-4656-9026-5E3F937809F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164FA15-2FEB-44DB-99FE-4D1610CA0471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484986-DC53-4F95-90D3-4ED83E76E83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A035BE-EB24-4F69-8971-876CA831348F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5C199B9-8DFB-4DF6-8891-4E2F409AB5E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A84D93-4EA4-4835-B902-846D4C7EFCBD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1785C5-A3AF-4053-A350-AD41AFC4A81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0D4E843-3A2B-44B0-AE40-616A0A7C3839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78FEC7B-3AA6-46D5-A3F4-BB9C6352F0C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 smtClean="0"/>
              <a:t>Your footnote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 smtClean="0"/>
              <a:pPr>
                <a:defRPr/>
              </a:pPr>
              <a:t>29-05-2014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5120052" y="6043612"/>
            <a:ext cx="3824287" cy="49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tr-TR" sz="2000" dirty="0" smtClean="0">
                <a:solidFill>
                  <a:schemeClr val="tx2"/>
                </a:solidFill>
              </a:rPr>
              <a:t>Yrd</a:t>
            </a:r>
            <a:r>
              <a:rPr lang="tr-TR" sz="2000" dirty="0" smtClean="0">
                <a:solidFill>
                  <a:schemeClr val="tx2"/>
                </a:solidFill>
              </a:rPr>
              <a:t>. Doç. Dr</a:t>
            </a:r>
            <a:r>
              <a:rPr lang="tr-TR" sz="2000" dirty="0" smtClean="0">
                <a:solidFill>
                  <a:schemeClr val="tx2"/>
                </a:solidFill>
              </a:rPr>
              <a:t>. Gültekin ALTUNTAŞ</a:t>
            </a:r>
            <a:endParaRPr lang="en-US" sz="2000" dirty="0" smtClean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432679" y="5443537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Elektronik Ticaret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Sanal Özel Ağlar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000250"/>
            <a:ext cx="84296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200" dirty="0"/>
          </a:p>
          <a:p>
            <a:pPr algn="just"/>
            <a:r>
              <a:rPr lang="tr-TR" sz="2200" dirty="0" err="1" smtClean="0"/>
              <a:t>Kapsülleme</a:t>
            </a:r>
            <a:endParaRPr lang="tr-TR" sz="2200" dirty="0" smtClean="0"/>
          </a:p>
          <a:p>
            <a:pPr lvl="1" algn="just"/>
            <a:r>
              <a:rPr lang="tr-TR" sz="1800" dirty="0" smtClean="0"/>
              <a:t>VPN </a:t>
            </a:r>
            <a:r>
              <a:rPr lang="tr-TR" sz="1800" dirty="0"/>
              <a:t>ağında veriler bir üstbilgi ile </a:t>
            </a:r>
            <a:r>
              <a:rPr lang="tr-TR" sz="1800" dirty="0" err="1"/>
              <a:t>kapsüllenirler</a:t>
            </a:r>
            <a:r>
              <a:rPr lang="tr-TR" sz="1800" dirty="0"/>
              <a:t>. Bu üstbilgi, verileri geçiş ağı sırasında çapraz geçmelerine izin verecek bilgileri içerir. </a:t>
            </a:r>
            <a:r>
              <a:rPr lang="tr-TR" sz="1800" dirty="0" err="1"/>
              <a:t>Kapsülleme</a:t>
            </a:r>
            <a:r>
              <a:rPr lang="tr-TR" sz="1800" dirty="0"/>
              <a:t> işlemini anlamak için VPN tünel protokolleri anlaşılmalıdır.</a:t>
            </a:r>
          </a:p>
          <a:p>
            <a:pPr algn="just"/>
            <a:r>
              <a:rPr lang="tr-TR" sz="2200" dirty="0" smtClean="0"/>
              <a:t>Kimlik doğrulama</a:t>
            </a:r>
          </a:p>
          <a:p>
            <a:pPr lvl="1" algn="just"/>
            <a:r>
              <a:rPr lang="tr-TR" sz="1800" dirty="0" smtClean="0"/>
              <a:t>Ağa </a:t>
            </a:r>
            <a:r>
              <a:rPr lang="tr-TR" sz="1800" dirty="0"/>
              <a:t>erişmeye çalışan kişinin buna yetkili olup olmadığı, dışarıdan </a:t>
            </a:r>
            <a:r>
              <a:rPr lang="tr-TR" sz="1800" dirty="0" smtClean="0"/>
              <a:t>müdahale </a:t>
            </a:r>
            <a:r>
              <a:rPr lang="tr-TR" sz="1800" dirty="0"/>
              <a:t>edilemeyecek şekilde, yani şifreli olarak HTTPS protokolü ile yapılır ve izini olanlar ağa alınır.</a:t>
            </a:r>
          </a:p>
          <a:p>
            <a:pPr algn="just"/>
            <a:r>
              <a:rPr lang="tr-TR" sz="2200" dirty="0" smtClean="0"/>
              <a:t>Veri şifreleme</a:t>
            </a:r>
          </a:p>
          <a:p>
            <a:pPr lvl="1" algn="just"/>
            <a:r>
              <a:rPr lang="tr-TR" sz="1800" dirty="0" smtClean="0"/>
              <a:t>Veriler </a:t>
            </a:r>
            <a:r>
              <a:rPr lang="tr-TR" sz="1800" dirty="0"/>
              <a:t>de dışarıdan ağdan geçen bilgileri dinleyenlerin çözümleyemeyeceği biçimde şifrelenerek dışarıdakiler için anlaşılmaz hâle getirilir.</a:t>
            </a:r>
          </a:p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smtClean="0"/>
              <a:t>PPTP</a:t>
            </a:r>
          </a:p>
          <a:p>
            <a:pPr algn="just"/>
            <a:endParaRPr lang="tr-TR" sz="2400" dirty="0"/>
          </a:p>
          <a:p>
            <a:pPr algn="just"/>
            <a:r>
              <a:rPr lang="tr-TR" sz="2200" dirty="0" smtClean="0"/>
              <a:t>L2TP</a:t>
            </a:r>
          </a:p>
          <a:p>
            <a:pPr algn="just"/>
            <a:endParaRPr lang="tr-TR" sz="2200" dirty="0" smtClean="0"/>
          </a:p>
          <a:p>
            <a:pPr algn="just"/>
            <a:r>
              <a:rPr lang="tr-TR" sz="2200" dirty="0" smtClean="0"/>
              <a:t>SSTP</a:t>
            </a:r>
          </a:p>
          <a:p>
            <a:pPr algn="just"/>
            <a:endParaRPr lang="tr-TR" sz="22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/>
              <a:t>VPN </a:t>
            </a:r>
            <a:r>
              <a:rPr lang="tr-TR" dirty="0" smtClean="0"/>
              <a:t>Tünel Protokolleri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PPTP, birden çok protokolün şifrelenmesi ve IP ağı veya ortak IP üzerinden gönderilen verilerin IP üstbilgisi ile </a:t>
            </a:r>
            <a:r>
              <a:rPr lang="tr-TR" sz="2200" dirty="0" err="1"/>
              <a:t>kapsüllenme</a:t>
            </a:r>
            <a:r>
              <a:rPr lang="tr-TR" sz="2200" dirty="0"/>
              <a:t> işleminin yapılmasını sağlamaktadır.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PPTP</a:t>
            </a:r>
            <a:r>
              <a:rPr lang="tr-TR" sz="2200" dirty="0"/>
              <a:t>, uzaktan erişim veya siteden siteye VPN bağlantıları için kullanılmaktadır. PPTP, etkin bir VPN sunucusudur. Çünkü ortak ağ üzerinden olan İnternet ve intranet arasında bulunan etkin bir sunucudur</a:t>
            </a:r>
            <a:r>
              <a:rPr lang="tr-TR" sz="2200" dirty="0" smtClean="0"/>
              <a:t>.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PPTP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L2TP, birden çok protokol trafiğinin şifrelenmesi ve sonrada IP gibi noktadan noktaya veri transferi teslimini destekleyen herhangi bir medya üzerinden iletilmesini sağlar. </a:t>
            </a:r>
            <a:endParaRPr lang="tr-TR" sz="2200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L2TP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SSTP (Güvenli Yuva Tüneli Protokolü), TCP bağlantısı üzerinden (443 numaralı) HTTPS protokolünü kullanan yeni bir tünel protokolüdür.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Bu </a:t>
            </a:r>
            <a:r>
              <a:rPr lang="tr-TR" sz="2200" dirty="0"/>
              <a:t>protokol, </a:t>
            </a:r>
            <a:r>
              <a:rPr lang="tr-TR" sz="2200" dirty="0" smtClean="0"/>
              <a:t>trafiğin, </a:t>
            </a:r>
            <a:r>
              <a:rPr lang="tr-TR" sz="2200" dirty="0"/>
              <a:t>güvenlik alanından PPTP ve L2TPsec trafiğini engelleyen </a:t>
            </a:r>
            <a:r>
              <a:rPr lang="tr-TR" sz="2200" dirty="0" err="1"/>
              <a:t>We</a:t>
            </a:r>
            <a:r>
              <a:rPr lang="tr-TR" sz="2200" dirty="0"/>
              <a:t> </a:t>
            </a:r>
            <a:r>
              <a:rPr lang="tr-TR" sz="2200" dirty="0" err="1"/>
              <a:t>proxylerden</a:t>
            </a:r>
            <a:r>
              <a:rPr lang="tr-TR" sz="2200" dirty="0"/>
              <a:t> </a:t>
            </a:r>
            <a:r>
              <a:rPr lang="tr-TR" sz="2200" dirty="0" smtClean="0"/>
              <a:t>geçmesine </a:t>
            </a:r>
            <a:r>
              <a:rPr lang="tr-TR" sz="2200" dirty="0"/>
              <a:t>yardımcı olmaktadır.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Ayrıca </a:t>
            </a:r>
            <a:r>
              <a:rPr lang="tr-TR" sz="2200" dirty="0"/>
              <a:t>SSTP ve PPP trafiğini HTTP protokolünün SSL (Güvenli Yuva Protokolü) üzerinde </a:t>
            </a:r>
            <a:r>
              <a:rPr lang="tr-TR" sz="2200" dirty="0" err="1"/>
              <a:t>kapsülleme</a:t>
            </a:r>
            <a:r>
              <a:rPr lang="tr-TR" sz="2200" dirty="0"/>
              <a:t> işlemi yapmak için bir işleyiş sağlar.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SSTP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Kullanılmayan işlem gücüne erişim</a:t>
            </a:r>
          </a:p>
          <a:p>
            <a:pPr algn="just"/>
            <a:r>
              <a:rPr lang="tr-TR" sz="2200" dirty="0"/>
              <a:t>Modüler </a:t>
            </a:r>
            <a:r>
              <a:rPr lang="tr-TR" sz="2200" dirty="0" smtClean="0"/>
              <a:t>tasarım</a:t>
            </a:r>
            <a:endParaRPr lang="tr-TR" sz="2200" dirty="0"/>
          </a:p>
          <a:p>
            <a:pPr algn="just"/>
            <a:r>
              <a:rPr lang="tr-TR" sz="2200" dirty="0"/>
              <a:t>Mesafe ve konum bağımsızlık</a:t>
            </a:r>
          </a:p>
          <a:p>
            <a:pPr algn="just"/>
            <a:r>
              <a:rPr lang="tr-TR" sz="2200" dirty="0"/>
              <a:t>İş istasyonları ekleyerek örgütsel büyümeye yüksek uyum</a:t>
            </a:r>
          </a:p>
          <a:p>
            <a:pPr algn="just"/>
            <a:r>
              <a:rPr lang="tr-TR" sz="2200" dirty="0"/>
              <a:t>Bir güvenlik önlemi olarak yedek kaynak</a:t>
            </a:r>
          </a:p>
          <a:p>
            <a:pPr algn="just"/>
            <a:r>
              <a:rPr lang="tr-TR" sz="2200" dirty="0"/>
              <a:t>Kaynak </a:t>
            </a:r>
            <a:r>
              <a:rPr lang="tr-TR" sz="2200" dirty="0" smtClean="0"/>
              <a:t>paylaşımı</a:t>
            </a:r>
            <a:endParaRPr lang="tr-TR" sz="2200" dirty="0"/>
          </a:p>
          <a:p>
            <a:pPr algn="just"/>
            <a:r>
              <a:rPr lang="tr-TR" sz="2200" dirty="0"/>
              <a:t>Sistem güvenilirliği</a:t>
            </a:r>
          </a:p>
          <a:p>
            <a:pPr algn="just"/>
            <a:r>
              <a:rPr lang="tr-TR" sz="2200" dirty="0"/>
              <a:t>Kullanıcı yönlendirme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İstemci Sunucu Modeli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İstemci Sunucu Modeli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09104"/>
            <a:ext cx="9144000" cy="484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t"/>
          <a:lstStyle/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İki Katmanlı Mimari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09" y="2125016"/>
            <a:ext cx="8384146" cy="4617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Kullanıcı bir sorgu oluşturmak için istemci yazılımı çalıştırır. </a:t>
            </a:r>
          </a:p>
          <a:p>
            <a:pPr algn="just"/>
            <a:r>
              <a:rPr lang="tr-TR" sz="2400" dirty="0"/>
              <a:t>İstemci isteği kabul eder ve sunucu bunu anlayarak biçimlendirir.</a:t>
            </a:r>
          </a:p>
          <a:p>
            <a:pPr algn="just"/>
            <a:r>
              <a:rPr lang="tr-TR" sz="2400" dirty="0"/>
              <a:t>İstemci ağ üzerinden sunucuya istek gönderir. </a:t>
            </a:r>
          </a:p>
          <a:p>
            <a:pPr algn="just"/>
            <a:r>
              <a:rPr lang="tr-TR" sz="2400" dirty="0" smtClean="0"/>
              <a:t>Sunucu sorguyu alır ve </a:t>
            </a:r>
            <a:r>
              <a:rPr lang="tr-TR" sz="2400" dirty="0"/>
              <a:t>işler. </a:t>
            </a:r>
            <a:endParaRPr lang="tr-TR" sz="2400" dirty="0" smtClean="0"/>
          </a:p>
          <a:p>
            <a:pPr algn="just"/>
            <a:r>
              <a:rPr lang="tr-TR" sz="2400" dirty="0" smtClean="0"/>
              <a:t>Sonuçlar </a:t>
            </a:r>
            <a:r>
              <a:rPr lang="tr-TR" sz="2400" dirty="0"/>
              <a:t>istemciye gönderilir. </a:t>
            </a:r>
            <a:endParaRPr lang="tr-TR" sz="2400" dirty="0" smtClean="0"/>
          </a:p>
          <a:p>
            <a:pPr algn="just"/>
            <a:r>
              <a:rPr lang="tr-TR" sz="2400" dirty="0" smtClean="0"/>
              <a:t>Sonuçlar</a:t>
            </a:r>
            <a:r>
              <a:rPr lang="tr-TR" sz="2400" dirty="0"/>
              <a:t>, biçimlendirilmiş ve anlaşılır bir biçimde kullanıcıya </a:t>
            </a:r>
            <a:r>
              <a:rPr lang="tr-TR" sz="2400" dirty="0" smtClean="0"/>
              <a:t>sunulur.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İki Katmanlı Mimari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273" y="1089322"/>
            <a:ext cx="4584700" cy="563562"/>
          </a:xfrm>
        </p:spPr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49313" y="2520950"/>
            <a:ext cx="4432300" cy="2495550"/>
            <a:chOff x="876300" y="2500313"/>
            <a:chExt cx="4432300" cy="2495550"/>
          </a:xfrm>
        </p:grpSpPr>
        <p:sp>
          <p:nvSpPr>
            <p:cNvPr id="6" name="Rektangel 30"/>
            <p:cNvSpPr>
              <a:spLocks noChangeArrowheads="1"/>
            </p:cNvSpPr>
            <p:nvPr/>
          </p:nvSpPr>
          <p:spPr bwMode="auto">
            <a:xfrm>
              <a:off x="1260475" y="2500313"/>
              <a:ext cx="4000500" cy="3540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8" name="Rektangel 33"/>
            <p:cNvSpPr>
              <a:spLocks noChangeArrowheads="1"/>
            </p:cNvSpPr>
            <p:nvPr/>
          </p:nvSpPr>
          <p:spPr bwMode="auto">
            <a:xfrm>
              <a:off x="1260475" y="378618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9" name="Rektangel 34"/>
            <p:cNvSpPr>
              <a:spLocks noChangeArrowheads="1"/>
            </p:cNvSpPr>
            <p:nvPr/>
          </p:nvSpPr>
          <p:spPr bwMode="auto">
            <a:xfrm>
              <a:off x="1260475" y="29289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0" name="Rektangel 35"/>
            <p:cNvSpPr>
              <a:spLocks noChangeArrowheads="1"/>
            </p:cNvSpPr>
            <p:nvPr/>
          </p:nvSpPr>
          <p:spPr bwMode="auto">
            <a:xfrm>
              <a:off x="1260475" y="4214813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1" name="Rektangel 36"/>
            <p:cNvSpPr>
              <a:spLocks noChangeArrowheads="1"/>
            </p:cNvSpPr>
            <p:nvPr/>
          </p:nvSpPr>
          <p:spPr bwMode="auto">
            <a:xfrm>
              <a:off x="1260475" y="46434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2" name="Tekstboks 44"/>
            <p:cNvSpPr txBox="1">
              <a:spLocks noChangeArrowheads="1"/>
            </p:cNvSpPr>
            <p:nvPr/>
          </p:nvSpPr>
          <p:spPr bwMode="auto">
            <a:xfrm>
              <a:off x="1308100" y="2517749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Ağ 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4" name="Tekstboks 47"/>
            <p:cNvSpPr txBox="1">
              <a:spLocks noChangeArrowheads="1"/>
            </p:cNvSpPr>
            <p:nvPr/>
          </p:nvSpPr>
          <p:spPr bwMode="auto">
            <a:xfrm>
              <a:off x="1295400" y="4677923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Kablosuz İletişim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5" name="Tekstboks 48"/>
            <p:cNvSpPr txBox="1">
              <a:spLocks noChangeArrowheads="1"/>
            </p:cNvSpPr>
            <p:nvPr/>
          </p:nvSpPr>
          <p:spPr bwMode="auto">
            <a:xfrm>
              <a:off x="1295400" y="2970213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sp>
          <p:nvSpPr>
            <p:cNvPr id="16" name="Tekstboks 49"/>
            <p:cNvSpPr txBox="1">
              <a:spLocks noChangeArrowheads="1"/>
            </p:cNvSpPr>
            <p:nvPr/>
          </p:nvSpPr>
          <p:spPr bwMode="auto">
            <a:xfrm>
              <a:off x="1270794" y="4274364"/>
              <a:ext cx="400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1200" dirty="0" smtClean="0">
                  <a:solidFill>
                    <a:schemeClr val="accent1">
                      <a:lumMod val="10000"/>
                    </a:schemeClr>
                  </a:solidFill>
                </a:rPr>
                <a:t>Katmanlı Mimari</a:t>
              </a:r>
              <a:endParaRPr lang="en-US" sz="1200" dirty="0">
                <a:solidFill>
                  <a:schemeClr val="accent1">
                    <a:lumMod val="10000"/>
                  </a:schemeClr>
                </a:solidFill>
              </a:endParaRPr>
            </a:p>
          </p:txBody>
        </p:sp>
        <p:grpSp>
          <p:nvGrpSpPr>
            <p:cNvPr id="19" name="Gruppe 75"/>
            <p:cNvGrpSpPr>
              <a:grpSpLocks/>
            </p:cNvGrpSpPr>
            <p:nvPr/>
          </p:nvGrpSpPr>
          <p:grpSpPr bwMode="auto">
            <a:xfrm>
              <a:off x="876300" y="4646613"/>
              <a:ext cx="344488" cy="344487"/>
              <a:chOff x="876300" y="4646613"/>
              <a:chExt cx="344488" cy="344487"/>
            </a:xfrm>
          </p:grpSpPr>
          <p:sp>
            <p:nvSpPr>
              <p:cNvPr id="35" name="Rektangel 23"/>
              <p:cNvSpPr>
                <a:spLocks noChangeArrowheads="1"/>
              </p:cNvSpPr>
              <p:nvPr/>
            </p:nvSpPr>
            <p:spPr bwMode="auto">
              <a:xfrm>
                <a:off x="876300" y="46466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6" name="Tekstboks 74"/>
              <p:cNvSpPr txBox="1">
                <a:spLocks noChangeArrowheads="1"/>
              </p:cNvSpPr>
              <p:nvPr/>
            </p:nvSpPr>
            <p:spPr bwMode="auto">
              <a:xfrm>
                <a:off x="890588" y="46831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6</a:t>
                </a:r>
              </a:p>
            </p:txBody>
          </p:sp>
        </p:grpSp>
        <p:grpSp>
          <p:nvGrpSpPr>
            <p:cNvPr id="20" name="Gruppe 77"/>
            <p:cNvGrpSpPr>
              <a:grpSpLocks/>
            </p:cNvGrpSpPr>
            <p:nvPr/>
          </p:nvGrpSpPr>
          <p:grpSpPr bwMode="auto">
            <a:xfrm>
              <a:off x="876300" y="4208463"/>
              <a:ext cx="344488" cy="342900"/>
              <a:chOff x="876300" y="4208463"/>
              <a:chExt cx="344488" cy="342900"/>
            </a:xfrm>
          </p:grpSpPr>
          <p:sp>
            <p:nvSpPr>
              <p:cNvPr id="33" name="Rektangel 20"/>
              <p:cNvSpPr>
                <a:spLocks noChangeArrowheads="1"/>
              </p:cNvSpPr>
              <p:nvPr/>
            </p:nvSpPr>
            <p:spPr bwMode="auto">
              <a:xfrm>
                <a:off x="876300" y="4208463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4" name="Tekstboks 76"/>
              <p:cNvSpPr txBox="1">
                <a:spLocks noChangeArrowheads="1"/>
              </p:cNvSpPr>
              <p:nvPr/>
            </p:nvSpPr>
            <p:spPr bwMode="auto">
              <a:xfrm>
                <a:off x="890588" y="4238625"/>
                <a:ext cx="322262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5</a:t>
                </a:r>
              </a:p>
            </p:txBody>
          </p:sp>
        </p:grpSp>
        <p:grpSp>
          <p:nvGrpSpPr>
            <p:cNvPr id="21" name="Gruppe 79"/>
            <p:cNvGrpSpPr>
              <a:grpSpLocks/>
            </p:cNvGrpSpPr>
            <p:nvPr/>
          </p:nvGrpSpPr>
          <p:grpSpPr bwMode="auto">
            <a:xfrm>
              <a:off x="876300" y="3790950"/>
              <a:ext cx="344488" cy="347663"/>
              <a:chOff x="876300" y="3790950"/>
              <a:chExt cx="344488" cy="347663"/>
            </a:xfrm>
          </p:grpSpPr>
          <p:sp>
            <p:nvSpPr>
              <p:cNvPr id="31" name="Rektangel 13"/>
              <p:cNvSpPr>
                <a:spLocks noChangeArrowheads="1"/>
              </p:cNvSpPr>
              <p:nvPr/>
            </p:nvSpPr>
            <p:spPr bwMode="auto">
              <a:xfrm>
                <a:off x="876300" y="3790950"/>
                <a:ext cx="344488" cy="347663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2" name="Tekstboks 78"/>
              <p:cNvSpPr txBox="1">
                <a:spLocks noChangeArrowheads="1"/>
              </p:cNvSpPr>
              <p:nvPr/>
            </p:nvSpPr>
            <p:spPr bwMode="auto">
              <a:xfrm>
                <a:off x="890588" y="3822700"/>
                <a:ext cx="322262" cy="27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4</a:t>
                </a:r>
              </a:p>
            </p:txBody>
          </p:sp>
        </p:grpSp>
        <p:grpSp>
          <p:nvGrpSpPr>
            <p:cNvPr id="22" name="Gruppe 81"/>
            <p:cNvGrpSpPr>
              <a:grpSpLocks/>
            </p:cNvGrpSpPr>
            <p:nvPr/>
          </p:nvGrpSpPr>
          <p:grpSpPr bwMode="auto">
            <a:xfrm>
              <a:off x="876300" y="3363913"/>
              <a:ext cx="344488" cy="344487"/>
              <a:chOff x="876300" y="3363913"/>
              <a:chExt cx="344488" cy="344487"/>
            </a:xfrm>
          </p:grpSpPr>
          <p:sp>
            <p:nvSpPr>
              <p:cNvPr id="29" name="Rektangel 11"/>
              <p:cNvSpPr>
                <a:spLocks noChangeArrowheads="1"/>
              </p:cNvSpPr>
              <p:nvPr/>
            </p:nvSpPr>
            <p:spPr bwMode="auto">
              <a:xfrm>
                <a:off x="876300" y="33639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30" name="Tekstboks 80"/>
              <p:cNvSpPr txBox="1">
                <a:spLocks noChangeArrowheads="1"/>
              </p:cNvSpPr>
              <p:nvPr/>
            </p:nvSpPr>
            <p:spPr bwMode="auto">
              <a:xfrm>
                <a:off x="890588" y="34004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3</a:t>
                </a:r>
              </a:p>
            </p:txBody>
          </p:sp>
        </p:grpSp>
        <p:grpSp>
          <p:nvGrpSpPr>
            <p:cNvPr id="23" name="Gruppe 83"/>
            <p:cNvGrpSpPr>
              <a:grpSpLocks/>
            </p:cNvGrpSpPr>
            <p:nvPr/>
          </p:nvGrpSpPr>
          <p:grpSpPr bwMode="auto">
            <a:xfrm>
              <a:off x="876300" y="2936875"/>
              <a:ext cx="344488" cy="344488"/>
              <a:chOff x="876300" y="2936875"/>
              <a:chExt cx="344488" cy="344488"/>
            </a:xfrm>
          </p:grpSpPr>
          <p:sp>
            <p:nvSpPr>
              <p:cNvPr id="27" name="Rektangel 9"/>
              <p:cNvSpPr>
                <a:spLocks noChangeArrowheads="1"/>
              </p:cNvSpPr>
              <p:nvPr/>
            </p:nvSpPr>
            <p:spPr bwMode="auto">
              <a:xfrm>
                <a:off x="876300" y="2936875"/>
                <a:ext cx="344488" cy="344488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8" name="Tekstboks 82"/>
              <p:cNvSpPr txBox="1">
                <a:spLocks noChangeArrowheads="1"/>
              </p:cNvSpPr>
              <p:nvPr/>
            </p:nvSpPr>
            <p:spPr bwMode="auto">
              <a:xfrm>
                <a:off x="890588" y="2986088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2</a:t>
                </a:r>
              </a:p>
            </p:txBody>
          </p:sp>
        </p:grpSp>
        <p:grpSp>
          <p:nvGrpSpPr>
            <p:cNvPr id="24" name="Gruppe 85"/>
            <p:cNvGrpSpPr>
              <a:grpSpLocks/>
            </p:cNvGrpSpPr>
            <p:nvPr/>
          </p:nvGrpSpPr>
          <p:grpSpPr bwMode="auto">
            <a:xfrm>
              <a:off x="876300" y="2511425"/>
              <a:ext cx="344488" cy="342900"/>
              <a:chOff x="876300" y="2511425"/>
              <a:chExt cx="344488" cy="342900"/>
            </a:xfrm>
          </p:grpSpPr>
          <p:sp>
            <p:nvSpPr>
              <p:cNvPr id="25" name="Rektangel 7"/>
              <p:cNvSpPr>
                <a:spLocks noChangeArrowheads="1"/>
              </p:cNvSpPr>
              <p:nvPr/>
            </p:nvSpPr>
            <p:spPr bwMode="auto">
              <a:xfrm>
                <a:off x="876300" y="2511425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26" name="Tekstboks 84"/>
              <p:cNvSpPr txBox="1">
                <a:spLocks noChangeArrowheads="1"/>
              </p:cNvSpPr>
              <p:nvPr/>
            </p:nvSpPr>
            <p:spPr bwMode="auto">
              <a:xfrm>
                <a:off x="890588" y="2547938"/>
                <a:ext cx="3222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1</a:t>
                </a:r>
              </a:p>
            </p:txBody>
          </p:sp>
        </p:grpSp>
      </p:grpSp>
      <p:sp>
        <p:nvSpPr>
          <p:cNvPr id="39" name="Rektangel 40"/>
          <p:cNvSpPr>
            <a:spLocks noChangeArrowheads="1"/>
          </p:cNvSpPr>
          <p:nvPr/>
        </p:nvSpPr>
        <p:spPr bwMode="auto">
          <a:xfrm>
            <a:off x="5434012" y="2295525"/>
            <a:ext cx="2946400" cy="2946400"/>
          </a:xfrm>
          <a:prstGeom prst="rect">
            <a:avLst/>
          </a:prstGeom>
          <a:gradFill flip="none" rotWithShape="1">
            <a:gsLst>
              <a:gs pos="0">
                <a:srgbClr val="CFCFCF"/>
              </a:gs>
              <a:gs pos="50000">
                <a:srgbClr val="D5D5D5"/>
              </a:gs>
              <a:gs pos="100000">
                <a:srgbClr val="C4C4C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40" name="Billede 43" descr="dreamstime_go to ww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6725" y="2429668"/>
            <a:ext cx="27209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ktangel 31"/>
          <p:cNvSpPr>
            <a:spLocks noChangeArrowheads="1"/>
          </p:cNvSpPr>
          <p:nvPr/>
        </p:nvSpPr>
        <p:spPr bwMode="auto">
          <a:xfrm>
            <a:off x="1243807" y="3768725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İstemci / Sunucu Modeli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1" name="Rektangel 31"/>
          <p:cNvSpPr>
            <a:spLocks noChangeArrowheads="1"/>
          </p:cNvSpPr>
          <p:nvPr/>
        </p:nvSpPr>
        <p:spPr bwMode="auto">
          <a:xfrm>
            <a:off x="1243807" y="2915398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VPN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3" name="Rektangel 31"/>
          <p:cNvSpPr>
            <a:spLocks noChangeArrowheads="1"/>
          </p:cNvSpPr>
          <p:nvPr/>
        </p:nvSpPr>
        <p:spPr bwMode="auto">
          <a:xfrm>
            <a:off x="1233488" y="3339306"/>
            <a:ext cx="4000500" cy="3540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r>
              <a:rPr lang="tr-TR" sz="1200" dirty="0" smtClean="0">
                <a:solidFill>
                  <a:schemeClr val="accent1">
                    <a:lumMod val="10000"/>
                  </a:schemeClr>
                </a:solidFill>
              </a:rPr>
              <a:t>VPN Tünel Türleri</a:t>
            </a:r>
            <a:endParaRPr lang="en-US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3 Katmanlı Mimari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7" y="2185183"/>
            <a:ext cx="8564450" cy="43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N Katmanlı Mimari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2" y="2060620"/>
            <a:ext cx="8615966" cy="479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1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 err="1" smtClean="0"/>
              <a:t>Thin</a:t>
            </a:r>
            <a:r>
              <a:rPr lang="tr-TR" sz="2400" dirty="0" smtClean="0"/>
              <a:t> </a:t>
            </a:r>
            <a:r>
              <a:rPr lang="tr-TR" sz="2400" dirty="0" smtClean="0"/>
              <a:t>Client, </a:t>
            </a:r>
            <a:r>
              <a:rPr lang="tr-TR" sz="2400" dirty="0" smtClean="0"/>
              <a:t>çok </a:t>
            </a:r>
            <a:r>
              <a:rPr lang="tr-TR" sz="2400" dirty="0"/>
              <a:t>kullanıcı sistemlerin ana unsuru olan sunucu yani ana bilgisayar üzerinden her türlü bilgi paylaşımına </a:t>
            </a:r>
            <a:r>
              <a:rPr lang="tr-TR" sz="2400" dirty="0" smtClean="0"/>
              <a:t>olanak </a:t>
            </a:r>
            <a:r>
              <a:rPr lang="tr-TR" sz="2400" dirty="0"/>
              <a:t>sağlayan terminal cihazlarıdır.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Fat</a:t>
            </a:r>
            <a:r>
              <a:rPr lang="tr-TR" sz="2400" dirty="0" smtClean="0"/>
              <a:t> </a:t>
            </a:r>
            <a:r>
              <a:rPr lang="tr-TR" sz="2400" dirty="0" smtClean="0"/>
              <a:t>Client, </a:t>
            </a:r>
            <a:r>
              <a:rPr lang="tr-TR" sz="2400" dirty="0" smtClean="0"/>
              <a:t>PC’ler </a:t>
            </a:r>
            <a:r>
              <a:rPr lang="tr-TR" sz="2400" dirty="0"/>
              <a:t>üzerine işlemci </a:t>
            </a:r>
            <a:r>
              <a:rPr lang="tr-TR" sz="2400" dirty="0" smtClean="0"/>
              <a:t>mimarisine uygun işletim </a:t>
            </a:r>
            <a:r>
              <a:rPr lang="tr-TR" sz="2400" dirty="0"/>
              <a:t>sistemi </a:t>
            </a:r>
            <a:r>
              <a:rPr lang="tr-TR" sz="2400" dirty="0" smtClean="0"/>
              <a:t>kurularak </a:t>
            </a:r>
            <a:r>
              <a:rPr lang="tr-TR" sz="2400" dirty="0"/>
              <a:t>uygulama yazılımlarının bu işletim sistemine </a:t>
            </a:r>
            <a:r>
              <a:rPr lang="tr-TR" sz="2400" dirty="0" smtClean="0"/>
              <a:t>uygun sürümlerinin çalıştırıldığı istemcilerdir. 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err="1" smtClean="0"/>
              <a:t>Thin</a:t>
            </a:r>
            <a:r>
              <a:rPr lang="tr-TR" dirty="0" smtClean="0"/>
              <a:t> Client ve </a:t>
            </a:r>
            <a:r>
              <a:rPr lang="tr-TR" dirty="0" err="1" smtClean="0"/>
              <a:t>Fat</a:t>
            </a:r>
            <a:r>
              <a:rPr lang="tr-TR" dirty="0" smtClean="0"/>
              <a:t> Client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4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Geliştirilmiş güvenilirlik</a:t>
            </a:r>
          </a:p>
          <a:p>
            <a:pPr algn="just"/>
            <a:r>
              <a:rPr lang="tr-TR" sz="2200" dirty="0"/>
              <a:t>Gelişmiş esneklik</a:t>
            </a:r>
          </a:p>
          <a:p>
            <a:pPr algn="just"/>
            <a:r>
              <a:rPr lang="tr-TR" sz="2200" dirty="0"/>
              <a:t>Upgrade kolaylığı</a:t>
            </a:r>
          </a:p>
          <a:p>
            <a:pPr algn="just"/>
            <a:r>
              <a:rPr lang="tr-TR" sz="2200" dirty="0"/>
              <a:t>Geliştirilmiş güvenlik</a:t>
            </a:r>
          </a:p>
          <a:p>
            <a:pPr algn="just"/>
            <a:r>
              <a:rPr lang="tr-TR" sz="2200" dirty="0"/>
              <a:t>Kullanıcıların bilgisayarlarında herhangi bir şey değiştirmek için daha az fırsatı olması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err="1" smtClean="0"/>
              <a:t>Thin</a:t>
            </a:r>
            <a:r>
              <a:rPr lang="tr-TR" dirty="0" smtClean="0"/>
              <a:t> Client ve </a:t>
            </a:r>
            <a:r>
              <a:rPr lang="tr-TR" dirty="0" err="1" smtClean="0"/>
              <a:t>Fat</a:t>
            </a:r>
            <a:r>
              <a:rPr lang="tr-TR" dirty="0" smtClean="0"/>
              <a:t> Client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84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Kablosuz İletişim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2" y="2125014"/>
            <a:ext cx="8461420" cy="440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4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r>
              <a:rPr lang="tr-TR" sz="2400" dirty="0" smtClean="0"/>
              <a:t>Alıcının </a:t>
            </a:r>
            <a:r>
              <a:rPr lang="tr-TR" sz="2400" dirty="0"/>
              <a:t>ve vericinin birbirlerine herhangi bir yolla </a:t>
            </a:r>
            <a:r>
              <a:rPr lang="tr-TR" sz="2400" dirty="0" smtClean="0"/>
              <a:t>fiziksel </a:t>
            </a:r>
            <a:r>
              <a:rPr lang="tr-TR" sz="2400" dirty="0"/>
              <a:t>olarak temas halinde </a:t>
            </a:r>
            <a:r>
              <a:rPr lang="tr-TR" sz="2400" dirty="0" smtClean="0"/>
              <a:t>olmadıkları her türlü iletişimdir.</a:t>
            </a:r>
          </a:p>
          <a:p>
            <a:endParaRPr lang="tr-TR" sz="2400" dirty="0"/>
          </a:p>
          <a:p>
            <a:r>
              <a:rPr lang="tr-TR" sz="2400" dirty="0"/>
              <a:t>WWAN (Wireless </a:t>
            </a:r>
            <a:r>
              <a:rPr lang="tr-TR" sz="2400" dirty="0" err="1"/>
              <a:t>Wide</a:t>
            </a:r>
            <a:r>
              <a:rPr lang="tr-TR" sz="2400" dirty="0"/>
              <a:t> </a:t>
            </a:r>
            <a:r>
              <a:rPr lang="tr-TR" sz="2400" dirty="0" err="1"/>
              <a:t>Area</a:t>
            </a:r>
            <a:r>
              <a:rPr lang="tr-TR" sz="2400" dirty="0"/>
              <a:t> Network)  Kablosuz Geniş Alan Ağı demektir. Kablosuz cihazlar İnternet kullanımı ya da kablosuz bir ağ kurmak için kullanılır.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Kablosuz İletişim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0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 smtClean="0"/>
              <a:t>Kablosuz </a:t>
            </a:r>
            <a:r>
              <a:rPr lang="tr-TR" sz="2200" dirty="0"/>
              <a:t>internetin </a:t>
            </a:r>
            <a:r>
              <a:rPr lang="tr-TR" sz="2200" dirty="0" smtClean="0"/>
              <a:t>çıkmasıyla </a:t>
            </a:r>
            <a:r>
              <a:rPr lang="tr-TR" sz="2200" dirty="0"/>
              <a:t>birlikte, internet cep telefonu, </a:t>
            </a:r>
            <a:r>
              <a:rPr lang="tr-TR" sz="2200" dirty="0" smtClean="0"/>
              <a:t>dizüstü </a:t>
            </a:r>
            <a:r>
              <a:rPr lang="tr-TR" sz="2200" dirty="0"/>
              <a:t>bilgisayarlar ve </a:t>
            </a:r>
            <a:r>
              <a:rPr lang="tr-TR" sz="2200" dirty="0" smtClean="0"/>
              <a:t>avuç içi </a:t>
            </a:r>
            <a:r>
              <a:rPr lang="tr-TR" sz="2200" dirty="0" smtClean="0"/>
              <a:t>işlemciler </a:t>
            </a:r>
            <a:r>
              <a:rPr lang="tr-TR" sz="2200" dirty="0"/>
              <a:t>(</a:t>
            </a:r>
            <a:r>
              <a:rPr lang="tr-TR" sz="2200" dirty="0" err="1"/>
              <a:t>smartphone</a:t>
            </a:r>
            <a:r>
              <a:rPr lang="tr-TR" sz="2200" dirty="0"/>
              <a:t>, PDA gibi) ile </a:t>
            </a:r>
            <a:r>
              <a:rPr lang="tr-TR" sz="2200" dirty="0" smtClean="0"/>
              <a:t>buluşarak müşteri - işletme ilişkisindeki sınırlar </a:t>
            </a:r>
            <a:r>
              <a:rPr lang="tr-TR" sz="2200" dirty="0"/>
              <a:t>tamamen ortadan </a:t>
            </a:r>
            <a:r>
              <a:rPr lang="tr-TR" sz="2200" dirty="0" smtClean="0"/>
              <a:t>kaldırılmıştır.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Kablosuz iletişim, </a:t>
            </a:r>
            <a:r>
              <a:rPr lang="tr-TR" sz="2200" dirty="0" smtClean="0"/>
              <a:t>işlerin </a:t>
            </a:r>
            <a:r>
              <a:rPr lang="tr-TR" sz="2200" dirty="0"/>
              <a:t>düzenlenmesinde çok daha fazla esneklik sağlarken, aynı zamanda </a:t>
            </a:r>
            <a:r>
              <a:rPr lang="tr-TR" sz="2200" dirty="0" smtClean="0"/>
              <a:t>işletmenin </a:t>
            </a:r>
            <a:r>
              <a:rPr lang="tr-TR" sz="2200" dirty="0"/>
              <a:t>çalışanları, tedarikçileri ve müşterileri ile çok daha kolay iletişim ve </a:t>
            </a:r>
            <a:r>
              <a:rPr lang="tr-TR" sz="2200" dirty="0" smtClean="0"/>
              <a:t>etkileşim içinde </a:t>
            </a:r>
            <a:r>
              <a:rPr lang="tr-TR" sz="2200" dirty="0"/>
              <a:t>olmasına yardımcı olmaktadır. Böylece bu teknoloji ile yeni ürünler, </a:t>
            </a:r>
            <a:r>
              <a:rPr lang="tr-TR" sz="2200" dirty="0" smtClean="0"/>
              <a:t>hizmetler </a:t>
            </a:r>
            <a:r>
              <a:rPr lang="tr-TR" sz="2200" dirty="0"/>
              <a:t>ve satış kanalları yaratılarak, e-ticarete yeni bir boyut kazandırılmaktadır.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Sonuç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4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6015904" y="6189662"/>
            <a:ext cx="326317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tr-TR" sz="3000" b="1" dirty="0" smtClean="0">
                <a:solidFill>
                  <a:schemeClr val="tx2"/>
                </a:solidFill>
              </a:rPr>
              <a:t>Teşekkürler…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Bir ya da birden fazla </a:t>
            </a:r>
            <a:r>
              <a:rPr lang="tr-TR" sz="2200" dirty="0" smtClean="0"/>
              <a:t>bilgisayarın, </a:t>
            </a:r>
            <a:r>
              <a:rPr lang="tr-TR" sz="2200" dirty="0"/>
              <a:t>dosya ve veri alışverişi yapabilmesi için </a:t>
            </a:r>
            <a:r>
              <a:rPr lang="tr-TR" sz="2200" dirty="0" smtClean="0"/>
              <a:t>birbirine </a:t>
            </a:r>
            <a:r>
              <a:rPr lang="tr-TR" sz="2200" dirty="0"/>
              <a:t>bağlanarak oluşturduğu yapıdır.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LAN, birden fazla bilgisayarın oluşturmuş olduğu en küçük bilgisayar ağıdır.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WAN, en az iki </a:t>
            </a:r>
            <a:r>
              <a:rPr lang="tr-TR" sz="2200" dirty="0" err="1"/>
              <a:t>LAN'ın</a:t>
            </a:r>
            <a:r>
              <a:rPr lang="tr-TR" sz="2200" dirty="0"/>
              <a:t> yönlendirici ile birleşmesi sonucu kurulan </a:t>
            </a:r>
            <a:r>
              <a:rPr lang="tr-TR" sz="2200" dirty="0"/>
              <a:t>(şehirler arası, uzak mesafe</a:t>
            </a:r>
            <a:r>
              <a:rPr lang="tr-TR" sz="2200" dirty="0" smtClean="0"/>
              <a:t>) ağlardır</a:t>
            </a:r>
            <a:r>
              <a:rPr lang="tr-TR" sz="2200" dirty="0"/>
              <a:t>.</a:t>
            </a:r>
            <a:endParaRPr lang="tr-TR" sz="2200" dirty="0"/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MAN, fiber optik kablo kullanılarak kurulan kıtalar gibi çok uzak mesafeleri birbirine bağlayan yapıdır</a:t>
            </a:r>
            <a:r>
              <a:rPr lang="tr-TR" sz="2200" dirty="0" smtClean="0"/>
              <a:t>.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Ağ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1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Ağ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08" y="2137893"/>
            <a:ext cx="8474299" cy="472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8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tr-TR" sz="2200" dirty="0"/>
              <a:t>Programların ve dosyaların paylaşımı</a:t>
            </a:r>
          </a:p>
          <a:p>
            <a:pPr algn="just"/>
            <a:r>
              <a:rPr lang="tr-TR" sz="2200" dirty="0" smtClean="0"/>
              <a:t>Ağ </a:t>
            </a:r>
            <a:r>
              <a:rPr lang="tr-TR" sz="2200" dirty="0"/>
              <a:t>kaynaklarının paylaşımı</a:t>
            </a:r>
          </a:p>
          <a:p>
            <a:pPr algn="just"/>
            <a:r>
              <a:rPr lang="tr-TR" sz="2200" dirty="0" smtClean="0"/>
              <a:t>Hata </a:t>
            </a:r>
            <a:r>
              <a:rPr lang="tr-TR" sz="2200" dirty="0" smtClean="0"/>
              <a:t>toleransı</a:t>
            </a:r>
            <a:endParaRPr lang="tr-TR" sz="2200" dirty="0"/>
          </a:p>
          <a:p>
            <a:pPr algn="just"/>
            <a:r>
              <a:rPr lang="tr-TR" sz="2200" dirty="0" smtClean="0"/>
              <a:t>Disk </a:t>
            </a:r>
            <a:r>
              <a:rPr lang="tr-TR" sz="2200" dirty="0" smtClean="0"/>
              <a:t>önbelleği</a:t>
            </a:r>
            <a:endParaRPr lang="tr-TR" sz="2200" dirty="0"/>
          </a:p>
          <a:p>
            <a:pPr algn="just"/>
            <a:r>
              <a:rPr lang="tr-TR" sz="2200" dirty="0" smtClean="0"/>
              <a:t>Elektronik </a:t>
            </a:r>
            <a:r>
              <a:rPr lang="tr-TR" sz="2200" dirty="0"/>
              <a:t>posta</a:t>
            </a:r>
          </a:p>
          <a:p>
            <a:pPr algn="just"/>
            <a:r>
              <a:rPr lang="tr-TR" sz="2200" dirty="0" smtClean="0"/>
              <a:t>Bir </a:t>
            </a:r>
            <a:r>
              <a:rPr lang="tr-TR" sz="2200" dirty="0"/>
              <a:t>çalışma grubunun yaratılması</a:t>
            </a:r>
          </a:p>
          <a:p>
            <a:pPr algn="just"/>
            <a:r>
              <a:rPr lang="tr-TR" sz="2200" dirty="0" smtClean="0"/>
              <a:t>Merkezi </a:t>
            </a:r>
            <a:r>
              <a:rPr lang="tr-TR" sz="2200" dirty="0"/>
              <a:t>yönetim</a:t>
            </a:r>
          </a:p>
          <a:p>
            <a:pPr algn="just"/>
            <a:r>
              <a:rPr lang="tr-TR" sz="2200" dirty="0" smtClean="0"/>
              <a:t>Kayıt </a:t>
            </a:r>
            <a:r>
              <a:rPr lang="tr-TR" sz="2200" dirty="0" smtClean="0"/>
              <a:t>koruma</a:t>
            </a:r>
            <a:endParaRPr lang="tr-TR" sz="2200" dirty="0"/>
          </a:p>
          <a:p>
            <a:pPr algn="just"/>
            <a:r>
              <a:rPr lang="tr-TR" sz="2200" dirty="0" smtClean="0"/>
              <a:t>Güvenlik</a:t>
            </a:r>
            <a:endParaRPr lang="tr-TR" sz="2200" dirty="0"/>
          </a:p>
          <a:p>
            <a:pPr algn="just"/>
            <a:r>
              <a:rPr lang="tr-TR" sz="2200" dirty="0" smtClean="0"/>
              <a:t>Uzak </a:t>
            </a:r>
            <a:r>
              <a:rPr lang="tr-TR" sz="2200" dirty="0" smtClean="0"/>
              <a:t>erişim</a:t>
            </a:r>
            <a:endParaRPr lang="tr-TR" sz="2200" dirty="0"/>
          </a:p>
          <a:p>
            <a:pPr algn="just"/>
            <a:r>
              <a:rPr lang="tr-TR" sz="2200" dirty="0" smtClean="0"/>
              <a:t>Kişisel </a:t>
            </a:r>
            <a:r>
              <a:rPr lang="tr-TR" sz="2200" dirty="0"/>
              <a:t>bilgisayar kullanımının ekonomik olarak artırımının sağlanması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Faydalar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01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en-US" sz="2200" dirty="0"/>
              <a:t>Local exchange carriers (LECs)</a:t>
            </a:r>
          </a:p>
          <a:p>
            <a:pPr algn="just"/>
            <a:r>
              <a:rPr lang="en-US" sz="2200" dirty="0" smtClean="0"/>
              <a:t>Interexchange </a:t>
            </a:r>
            <a:r>
              <a:rPr lang="en-US" sz="2200" dirty="0"/>
              <a:t>carriers (IXCs)</a:t>
            </a:r>
          </a:p>
          <a:p>
            <a:pPr algn="just"/>
            <a:r>
              <a:rPr lang="en-US" sz="2200" dirty="0" smtClean="0"/>
              <a:t>Value-added </a:t>
            </a:r>
            <a:r>
              <a:rPr lang="en-US" sz="2200" dirty="0"/>
              <a:t>carriers (VACs)</a:t>
            </a:r>
          </a:p>
          <a:p>
            <a:pPr algn="just"/>
            <a:r>
              <a:rPr lang="en-US" sz="2200" dirty="0" smtClean="0"/>
              <a:t>Value-added </a:t>
            </a:r>
            <a:r>
              <a:rPr lang="en-US" sz="2200" dirty="0"/>
              <a:t>networks (VANs)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Yerel 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13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Yerel alan </a:t>
            </a:r>
            <a:r>
              <a:rPr lang="tr-TR" sz="2200" dirty="0" smtClean="0"/>
              <a:t>ağları, </a:t>
            </a:r>
            <a:r>
              <a:rPr lang="tr-TR" sz="2200" dirty="0"/>
              <a:t>sadece o </a:t>
            </a:r>
            <a:r>
              <a:rPr lang="tr-TR" sz="2200" dirty="0" smtClean="0"/>
              <a:t>ağa erişim hakkı </a:t>
            </a:r>
            <a:r>
              <a:rPr lang="tr-TR" sz="2200" dirty="0"/>
              <a:t>olanlara </a:t>
            </a:r>
            <a:r>
              <a:rPr lang="tr-TR" sz="2200" dirty="0" smtClean="0"/>
              <a:t>erişim sunduğundan dolayı özel ağlar </a:t>
            </a:r>
            <a:r>
              <a:rPr lang="tr-TR" sz="2200" dirty="0"/>
              <a:t>olarak </a:t>
            </a:r>
            <a:r>
              <a:rPr lang="tr-TR" sz="2200" dirty="0" smtClean="0"/>
              <a:t>adlandırılır</a:t>
            </a:r>
            <a:r>
              <a:rPr lang="tr-TR" sz="2200" dirty="0"/>
              <a:t>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İşletmelerin kiralık </a:t>
            </a:r>
            <a:r>
              <a:rPr lang="tr-TR" sz="2200" dirty="0"/>
              <a:t>hatlar gibi daha güvenli özel </a:t>
            </a:r>
            <a:r>
              <a:rPr lang="tr-TR" sz="2200" dirty="0" smtClean="0"/>
              <a:t>bir ağa </a:t>
            </a:r>
            <a:r>
              <a:rPr lang="tr-TR" sz="2200" dirty="0"/>
              <a:t>sahip </a:t>
            </a:r>
            <a:r>
              <a:rPr lang="tr-TR" sz="2200" dirty="0" smtClean="0"/>
              <a:t>olmasının </a:t>
            </a:r>
            <a:r>
              <a:rPr lang="tr-TR" sz="2200" dirty="0"/>
              <a:t>maliyeti çok yüksek </a:t>
            </a:r>
            <a:r>
              <a:rPr lang="tr-TR" sz="2200" dirty="0" smtClean="0"/>
              <a:t>olduğundan işletmeler </a:t>
            </a:r>
            <a:r>
              <a:rPr lang="tr-TR" sz="2200" dirty="0"/>
              <a:t>genellikle </a:t>
            </a:r>
            <a:r>
              <a:rPr lang="tr-TR" sz="2200" dirty="0" smtClean="0"/>
              <a:t>Sanal Özel Ağlar oluşturmaktadır</a:t>
            </a:r>
            <a:r>
              <a:rPr lang="tr-TR" sz="2200" dirty="0"/>
              <a:t>. </a:t>
            </a:r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r>
              <a:rPr lang="tr-TR" sz="2200" dirty="0" smtClean="0"/>
              <a:t>Sanal </a:t>
            </a:r>
            <a:r>
              <a:rPr lang="tr-TR" sz="2200" dirty="0"/>
              <a:t>özel </a:t>
            </a:r>
            <a:r>
              <a:rPr lang="tr-TR" sz="2200" dirty="0" smtClean="0"/>
              <a:t>ağlar</a:t>
            </a:r>
            <a:r>
              <a:rPr lang="tr-TR" sz="2200" dirty="0"/>
              <a:t>, yerel internet servis </a:t>
            </a:r>
            <a:r>
              <a:rPr lang="tr-TR" sz="2200" dirty="0" smtClean="0"/>
              <a:t>sağlayıcı </a:t>
            </a:r>
            <a:r>
              <a:rPr lang="tr-TR" sz="2200" dirty="0"/>
              <a:t>ve </a:t>
            </a:r>
            <a:r>
              <a:rPr lang="tr-TR" sz="2200" dirty="0" smtClean="0"/>
              <a:t>kurumsal yerel ağlar arasında </a:t>
            </a:r>
            <a:r>
              <a:rPr lang="tr-TR" sz="2200" dirty="0"/>
              <a:t>güvenli bir “tünel” üzerinden veri iletimi </a:t>
            </a:r>
            <a:r>
              <a:rPr lang="tr-TR" sz="2200" dirty="0" smtClean="0"/>
              <a:t>gerçekleştirmeyi </a:t>
            </a:r>
            <a:r>
              <a:rPr lang="tr-TR" sz="2200" dirty="0" smtClean="0"/>
              <a:t>amaçlamaktadır</a:t>
            </a:r>
            <a:r>
              <a:rPr lang="tr-TR" sz="2200" dirty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Sanal Özel 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400" dirty="0"/>
              <a:t>Veriler, </a:t>
            </a:r>
            <a:r>
              <a:rPr lang="tr-TR" sz="2400" dirty="0" smtClean="0"/>
              <a:t>akış </a:t>
            </a:r>
            <a:r>
              <a:rPr lang="tr-TR" sz="2400" dirty="0"/>
              <a:t>sırasında noktadan noktaya bağlantı gibi üst bilgi kullanılarak </a:t>
            </a:r>
            <a:r>
              <a:rPr lang="tr-TR" sz="2400" dirty="0" err="1"/>
              <a:t>kapsüllenir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Üst </a:t>
            </a:r>
            <a:r>
              <a:rPr lang="tr-TR" sz="2400" dirty="0"/>
              <a:t>bilgi verilerin bitiş noktasına erişimleri için paylaşılan veya ortak ağ üzerinden yönlendirme bilgileri sağlar.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Özel </a:t>
            </a:r>
            <a:r>
              <a:rPr lang="tr-TR" sz="2400" dirty="0"/>
              <a:t>ağ bağlantısını taklit etmek için transfer edilen veriler şifrelenir. Bu sayede ortak ağ üzerinden başka kimse tarafından ele geçirilen veriler elde edilemez.</a:t>
            </a:r>
            <a:endParaRPr lang="tr-TR" sz="22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Sanal Özel 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33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6419" y="2213264"/>
            <a:ext cx="8229600" cy="4333009"/>
          </a:xfrm>
        </p:spPr>
        <p:txBody>
          <a:bodyPr anchor="ctr"/>
          <a:lstStyle/>
          <a:p>
            <a:pPr algn="just"/>
            <a:r>
              <a:rPr lang="tr-TR" sz="2200" dirty="0"/>
              <a:t>Bu </a:t>
            </a:r>
            <a:r>
              <a:rPr lang="tr-TR" sz="2200" dirty="0" smtClean="0"/>
              <a:t>ağlar </a:t>
            </a:r>
            <a:r>
              <a:rPr lang="tr-TR" sz="2200" dirty="0"/>
              <a:t>üzerinde sadece yetkileri </a:t>
            </a:r>
            <a:r>
              <a:rPr lang="tr-TR" sz="2200" dirty="0" smtClean="0"/>
              <a:t>tanımlanmış </a:t>
            </a:r>
            <a:r>
              <a:rPr lang="tr-TR" sz="2200" dirty="0"/>
              <a:t>olan </a:t>
            </a:r>
            <a:r>
              <a:rPr lang="tr-TR" sz="2200" dirty="0" smtClean="0"/>
              <a:t>kişilerin </a:t>
            </a:r>
            <a:r>
              <a:rPr lang="tr-TR" sz="2200" dirty="0"/>
              <a:t>bu tünelleri kullanma </a:t>
            </a:r>
            <a:r>
              <a:rPr lang="tr-TR" sz="2200" dirty="0" smtClean="0"/>
              <a:t>hakları bulunmaktadır</a:t>
            </a:r>
            <a:r>
              <a:rPr lang="tr-TR" sz="2200" dirty="0"/>
              <a:t>. </a:t>
            </a:r>
            <a:endParaRPr lang="tr-TR" sz="2200" dirty="0" smtClean="0"/>
          </a:p>
          <a:p>
            <a:pPr algn="just"/>
            <a:endParaRPr lang="tr-TR" sz="2200" dirty="0" smtClean="0"/>
          </a:p>
          <a:p>
            <a:pPr algn="just"/>
            <a:r>
              <a:rPr lang="tr-TR" sz="2200" dirty="0" smtClean="0"/>
              <a:t>Bu yapılanma </a:t>
            </a:r>
            <a:r>
              <a:rPr lang="tr-TR" sz="2200" dirty="0"/>
              <a:t>ile </a:t>
            </a:r>
            <a:r>
              <a:rPr lang="tr-TR" sz="2200" dirty="0" smtClean="0"/>
              <a:t>işletmeler</a:t>
            </a:r>
            <a:r>
              <a:rPr lang="tr-TR" sz="2200" dirty="0"/>
              <a:t>, </a:t>
            </a:r>
            <a:r>
              <a:rPr lang="tr-TR" sz="2200" dirty="0" smtClean="0"/>
              <a:t>interneti </a:t>
            </a:r>
            <a:r>
              <a:rPr lang="tr-TR" sz="2200" dirty="0"/>
              <a:t>hem kendi iç </a:t>
            </a:r>
            <a:r>
              <a:rPr lang="tr-TR" sz="2200" dirty="0" smtClean="0"/>
              <a:t>iletişimlerinde </a:t>
            </a:r>
            <a:r>
              <a:rPr lang="tr-TR" sz="2200" dirty="0"/>
              <a:t>hem de tedarikçileri ve </a:t>
            </a:r>
            <a:r>
              <a:rPr lang="tr-TR" sz="2200" dirty="0" smtClean="0"/>
              <a:t>müşterileri </a:t>
            </a:r>
            <a:r>
              <a:rPr lang="tr-TR" sz="2200" dirty="0"/>
              <a:t>ile olan </a:t>
            </a:r>
            <a:r>
              <a:rPr lang="tr-TR" sz="2200" dirty="0" smtClean="0"/>
              <a:t>dış iletişimlerinde </a:t>
            </a:r>
            <a:r>
              <a:rPr lang="tr-TR" sz="2200" dirty="0"/>
              <a:t>kullanarak güvenli bir </a:t>
            </a:r>
            <a:r>
              <a:rPr lang="tr-TR" sz="2200" dirty="0" smtClean="0"/>
              <a:t>iletişim kanalı </a:t>
            </a:r>
            <a:r>
              <a:rPr lang="tr-TR" sz="2200" dirty="0"/>
              <a:t>yaratabilmektedir. </a:t>
            </a:r>
            <a:endParaRPr lang="tr-TR" sz="2200" dirty="0" smtClean="0"/>
          </a:p>
          <a:p>
            <a:pPr algn="just"/>
            <a:endParaRPr lang="tr-TR" sz="2200" dirty="0" smtClean="0"/>
          </a:p>
          <a:p>
            <a:pPr algn="just"/>
            <a:r>
              <a:rPr lang="tr-TR" sz="2200" dirty="0" smtClean="0"/>
              <a:t>Böylece işletmelerin </a:t>
            </a:r>
            <a:r>
              <a:rPr lang="tr-TR" sz="2200" dirty="0"/>
              <a:t>gezgin </a:t>
            </a:r>
            <a:r>
              <a:rPr lang="tr-TR" sz="2200" dirty="0" smtClean="0"/>
              <a:t>çalışanlarının işletme ağına </a:t>
            </a:r>
            <a:r>
              <a:rPr lang="tr-TR" sz="2200" dirty="0"/>
              <a:t>her yerden güvenli </a:t>
            </a:r>
            <a:r>
              <a:rPr lang="tr-TR" sz="2200" dirty="0" smtClean="0"/>
              <a:t>iletişimleri sağlanabilmekte </a:t>
            </a:r>
            <a:r>
              <a:rPr lang="tr-TR" sz="2200" dirty="0"/>
              <a:t>veya büyük bir </a:t>
            </a:r>
            <a:r>
              <a:rPr lang="tr-TR" sz="2200" dirty="0" smtClean="0"/>
              <a:t>işletmenin farklı coğrafik </a:t>
            </a:r>
            <a:r>
              <a:rPr lang="tr-TR" sz="2200" dirty="0"/>
              <a:t>yerlerdeki </a:t>
            </a:r>
            <a:r>
              <a:rPr lang="tr-TR" sz="2200" dirty="0" smtClean="0"/>
              <a:t>şubeleri </a:t>
            </a:r>
            <a:r>
              <a:rPr lang="tr-TR" sz="2200" dirty="0"/>
              <a:t>ile </a:t>
            </a:r>
            <a:r>
              <a:rPr lang="tr-TR" sz="2200" dirty="0" smtClean="0"/>
              <a:t>merkezi arasında </a:t>
            </a:r>
            <a:r>
              <a:rPr lang="tr-TR" sz="2200" dirty="0"/>
              <a:t>güvenli bir </a:t>
            </a:r>
            <a:r>
              <a:rPr lang="tr-TR" sz="2200" dirty="0" smtClean="0"/>
              <a:t>şekilde bağlantı </a:t>
            </a:r>
            <a:r>
              <a:rPr lang="tr-TR" sz="2200" dirty="0"/>
              <a:t>kurulabilmesine olanak </a:t>
            </a:r>
            <a:r>
              <a:rPr lang="tr-TR" sz="2200" dirty="0" smtClean="0"/>
              <a:t>sağlamaktadır</a:t>
            </a:r>
            <a:r>
              <a:rPr lang="tr-TR" sz="2200" dirty="0"/>
              <a:t>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7800" y="833437"/>
            <a:ext cx="7345218" cy="1140835"/>
          </a:xfrm>
        </p:spPr>
        <p:txBody>
          <a:bodyPr anchor="ctr"/>
          <a:lstStyle/>
          <a:p>
            <a:r>
              <a:rPr lang="tr-TR" dirty="0" smtClean="0"/>
              <a:t>Sanal Özel 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7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TS101875468</Template>
  <TotalTime>2701</TotalTime>
  <Words>865</Words>
  <Application>Microsoft Office PowerPoint</Application>
  <PresentationFormat>Ekran Gösterisi (4:3)</PresentationFormat>
  <Paragraphs>129</Paragraphs>
  <Slides>27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Arial Narrow</vt:lpstr>
      <vt:lpstr>Calibri</vt:lpstr>
      <vt:lpstr>Kontortema</vt:lpstr>
      <vt:lpstr>1_Kontortema</vt:lpstr>
      <vt:lpstr>PowerPoint Sunusu</vt:lpstr>
      <vt:lpstr>İçerik</vt:lpstr>
      <vt:lpstr>Ağ</vt:lpstr>
      <vt:lpstr>Ağ</vt:lpstr>
      <vt:lpstr>Faydalar</vt:lpstr>
      <vt:lpstr>Yerel Ağlar</vt:lpstr>
      <vt:lpstr>Sanal Özel Ağlar</vt:lpstr>
      <vt:lpstr>Sanal Özel Ağlar</vt:lpstr>
      <vt:lpstr>Sanal Özel Ağlar</vt:lpstr>
      <vt:lpstr>Sanal Özel Ağlar</vt:lpstr>
      <vt:lpstr>Özellikler</vt:lpstr>
      <vt:lpstr>VPN Tünel Protokolleri</vt:lpstr>
      <vt:lpstr>PPTP</vt:lpstr>
      <vt:lpstr>L2TP</vt:lpstr>
      <vt:lpstr>SSTP</vt:lpstr>
      <vt:lpstr>İstemci Sunucu Modeli</vt:lpstr>
      <vt:lpstr>İstemci Sunucu Modeli</vt:lpstr>
      <vt:lpstr>İki Katmanlı Mimari</vt:lpstr>
      <vt:lpstr>İki Katmanlı Mimari</vt:lpstr>
      <vt:lpstr>3 Katmanlı Mimari</vt:lpstr>
      <vt:lpstr>N Katmanlı Mimari</vt:lpstr>
      <vt:lpstr>Thin Client ve Fat Client</vt:lpstr>
      <vt:lpstr>Thin Client ve Fat Client</vt:lpstr>
      <vt:lpstr>Kablosuz İletişim</vt:lpstr>
      <vt:lpstr>Kablosuz İletişim</vt:lpstr>
      <vt:lpstr>Sonuç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</dc:creator>
  <cp:keywords/>
  <cp:lastModifiedBy>Gultekin Altuntas</cp:lastModifiedBy>
  <cp:revision>143</cp:revision>
  <dcterms:created xsi:type="dcterms:W3CDTF">2014-03-06T11:59:46Z</dcterms:created>
  <dcterms:modified xsi:type="dcterms:W3CDTF">2014-05-29T19:17:28Z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