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2"/>
    <p:sldMasterId id="2147483828" r:id="rId3"/>
  </p:sldMasterIdLst>
  <p:notesMasterIdLst>
    <p:notesMasterId r:id="rId31"/>
  </p:notesMasterIdLst>
  <p:sldIdLst>
    <p:sldId id="299" r:id="rId4"/>
    <p:sldId id="401" r:id="rId5"/>
    <p:sldId id="403" r:id="rId6"/>
    <p:sldId id="457" r:id="rId7"/>
    <p:sldId id="458" r:id="rId8"/>
    <p:sldId id="460" r:id="rId9"/>
    <p:sldId id="461" r:id="rId10"/>
    <p:sldId id="473" r:id="rId11"/>
    <p:sldId id="462" r:id="rId12"/>
    <p:sldId id="463" r:id="rId13"/>
    <p:sldId id="464" r:id="rId14"/>
    <p:sldId id="465" r:id="rId15"/>
    <p:sldId id="466" r:id="rId16"/>
    <p:sldId id="467" r:id="rId17"/>
    <p:sldId id="468" r:id="rId18"/>
    <p:sldId id="469" r:id="rId19"/>
    <p:sldId id="470" r:id="rId20"/>
    <p:sldId id="471" r:id="rId21"/>
    <p:sldId id="474" r:id="rId22"/>
    <p:sldId id="472" r:id="rId23"/>
    <p:sldId id="484" r:id="rId24"/>
    <p:sldId id="459" r:id="rId25"/>
    <p:sldId id="485" r:id="rId26"/>
    <p:sldId id="475" r:id="rId27"/>
    <p:sldId id="486" r:id="rId28"/>
    <p:sldId id="476" r:id="rId29"/>
    <p:sldId id="456" r:id="rId30"/>
  </p:sldIdLst>
  <p:sldSz cx="9144000" cy="6858000" type="screen4x3"/>
  <p:notesSz cx="6858000" cy="9144000"/>
  <p:defaultTextStyle>
    <a:defPPr>
      <a:defRPr lang="da-DK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28">
          <p15:clr>
            <a:srgbClr val="A4A3A4"/>
          </p15:clr>
        </p15:guide>
        <p15:guide id="2" pos="52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88C8"/>
    <a:srgbClr val="78F8FF"/>
    <a:srgbClr val="8EABDE"/>
    <a:srgbClr val="8FACE1"/>
    <a:srgbClr val="F50736"/>
    <a:srgbClr val="5DD8F2"/>
    <a:srgbClr val="A4D329"/>
    <a:srgbClr val="C0FF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33" autoAdjust="0"/>
  </p:normalViewPr>
  <p:slideViewPr>
    <p:cSldViewPr snapToGrid="0">
      <p:cViewPr varScale="1">
        <p:scale>
          <a:sx n="65" d="100"/>
          <a:sy n="65" d="100"/>
        </p:scale>
        <p:origin x="756" y="48"/>
      </p:cViewPr>
      <p:guideLst>
        <p:guide orient="horz" pos="3728"/>
        <p:guide pos="52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B86CFA-E511-423E-A39E-56B6BD0A8B1C}" type="datetimeFigureOut">
              <a:rPr lang="tr-TR" smtClean="0"/>
              <a:t>29.5.2014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FB9CA-A575-402D-A86F-BA815DEF1E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3666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FB9CA-A575-402D-A86F-BA815DEF1EF6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5601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FB9CA-A575-402D-A86F-BA815DEF1EF6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6312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FB9CA-A575-402D-A86F-BA815DEF1EF6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9448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3BA166EC-68A0-46C1-B588-D765070EB3F3}" type="datetime1">
              <a:rPr lang="da-DK" smtClean="0"/>
              <a:pPr>
                <a:defRPr/>
              </a:pPr>
              <a:t>29-05-2014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1DEEF509-08E2-4F04-B43F-1BB9E4B6630A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2D11D129-8857-47B5-B5AD-CA158AB7D7D6}" type="datetime1">
              <a:rPr lang="da-DK" smtClean="0"/>
              <a:pPr>
                <a:defRPr/>
              </a:pPr>
              <a:t>29-05-2014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DB99397C-9C4F-438B-9CFA-9957D0153AE3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2"/>
          <p:cNvSpPr>
            <a:spLocks noChangeArrowheads="1"/>
          </p:cNvSpPr>
          <p:nvPr/>
        </p:nvSpPr>
        <p:spPr bwMode="auto">
          <a:xfrm>
            <a:off x="0" y="795338"/>
            <a:ext cx="9144000" cy="1230312"/>
          </a:xfrm>
          <a:prstGeom prst="rect">
            <a:avLst/>
          </a:prstGeom>
          <a:gradFill flip="none" rotWithShape="1">
            <a:gsLst>
              <a:gs pos="21000">
                <a:srgbClr val="7DC8DF"/>
              </a:gs>
              <a:gs pos="100000">
                <a:srgbClr val="6699FF"/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pic>
        <p:nvPicPr>
          <p:cNvPr id="6" name="Billede 3" descr="dreamstime_www_world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583488" y="793750"/>
            <a:ext cx="1560512" cy="125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298700"/>
            <a:ext cx="8229600" cy="3827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177800" y="8334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11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447800"/>
            <a:ext cx="5369560" cy="44195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7" name="Pladsholder til dato 3"/>
          <p:cNvSpPr>
            <a:spLocks noGrp="1"/>
          </p:cNvSpPr>
          <p:nvPr userDrawn="1"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r>
              <a:rPr lang="da-DK" smtClean="0"/>
              <a:t>Your footnote</a:t>
            </a:r>
            <a:endParaRPr lang="da-DK"/>
          </a:p>
        </p:txBody>
      </p:sp>
      <p:sp>
        <p:nvSpPr>
          <p:cNvPr id="8" name="Pladsholder til diasnummer 5"/>
          <p:cNvSpPr>
            <a:spLocks noGrp="1"/>
          </p:cNvSpPr>
          <p:nvPr userDrawn="1"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e 12"/>
          <p:cNvGrpSpPr>
            <a:grpSpLocks/>
          </p:cNvGrpSpPr>
          <p:nvPr userDrawn="1"/>
        </p:nvGrpSpPr>
        <p:grpSpPr bwMode="auto">
          <a:xfrm>
            <a:off x="0" y="0"/>
            <a:ext cx="9144000" cy="1970088"/>
            <a:chOff x="0" y="0"/>
            <a:chExt cx="9144000" cy="1970099"/>
          </a:xfrm>
        </p:grpSpPr>
        <p:sp>
          <p:nvSpPr>
            <p:cNvPr id="6" name="Rektangel 2"/>
            <p:cNvSpPr>
              <a:spLocks noChangeArrowheads="1"/>
            </p:cNvSpPr>
            <p:nvPr userDrawn="1"/>
          </p:nvSpPr>
          <p:spPr bwMode="auto">
            <a:xfrm>
              <a:off x="0" y="0"/>
              <a:ext cx="9144000" cy="1970099"/>
            </a:xfrm>
            <a:prstGeom prst="rect">
              <a:avLst/>
            </a:prstGeom>
            <a:gradFill flip="none" rotWithShape="1">
              <a:gsLst>
                <a:gs pos="21000">
                  <a:srgbClr val="7DC8DF"/>
                </a:gs>
                <a:gs pos="100000">
                  <a:srgbClr val="6699FF"/>
                </a:gs>
              </a:gsLst>
              <a:lin ang="5400000" scaled="1"/>
              <a:tileRect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indent="-342900" algn="ctr">
                <a:buFont typeface="Calibri" pitchFamily="34" charset="0"/>
                <a:buAutoNum type="arabicPeriod"/>
                <a:defRPr/>
              </a:pPr>
              <a:endParaRPr lang="en-US" sz="1600" b="1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7" name="Rektangel 3"/>
            <p:cNvSpPr>
              <a:spLocks noChangeArrowheads="1"/>
            </p:cNvSpPr>
            <p:nvPr userDrawn="1"/>
          </p:nvSpPr>
          <p:spPr bwMode="auto">
            <a:xfrm>
              <a:off x="0" y="1703398"/>
              <a:ext cx="9144000" cy="266701"/>
            </a:xfrm>
            <a:prstGeom prst="rect">
              <a:avLst/>
            </a:prstGeom>
            <a:gradFill rotWithShape="1">
              <a:gsLst>
                <a:gs pos="0">
                  <a:srgbClr val="002060"/>
                </a:gs>
                <a:gs pos="100000">
                  <a:srgbClr val="1F88C8"/>
                </a:gs>
              </a:gsLst>
              <a:lin ang="16200000"/>
            </a:gradFill>
            <a:ln w="9525">
              <a:solidFill>
                <a:srgbClr val="227088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indent="-342900" algn="ctr" defTabSz="914400">
                <a:buFont typeface="Calibri" pitchFamily="34" charset="0"/>
                <a:buAutoNum type="arabicPeriod"/>
                <a:defRPr/>
              </a:pPr>
              <a:endParaRPr lang="en-US" sz="1400" b="1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8" name="Pladsholder til indhold 2"/>
          <p:cNvSpPr>
            <a:spLocks noGrp="1"/>
          </p:cNvSpPr>
          <p:nvPr>
            <p:ph idx="1"/>
          </p:nvPr>
        </p:nvSpPr>
        <p:spPr>
          <a:xfrm>
            <a:off x="457200" y="2552700"/>
            <a:ext cx="8229600" cy="3573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177800" y="5159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12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130301"/>
            <a:ext cx="6489700" cy="3587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9" name="Pladsholder til dato 3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r>
              <a:rPr lang="da-DK" smtClean="0"/>
              <a:t>Your footnote</a:t>
            </a:r>
            <a:endParaRPr lang="da-DK"/>
          </a:p>
        </p:txBody>
      </p:sp>
      <p:sp>
        <p:nvSpPr>
          <p:cNvPr id="10" name="Pladsholder til diasnummer 5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4457EA11-EFDF-4DA3-B842-761A59241922}" type="datetime1">
              <a:rPr lang="da-DK" smtClean="0"/>
              <a:pPr>
                <a:defRPr/>
              </a:pPr>
              <a:t>29-05-2014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FFB08011-03CC-44B8-B792-7FED9D078C58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E1214C2A-8C27-4E40-8DA1-488D350203AD}" type="datetime1">
              <a:rPr lang="da-DK" smtClean="0"/>
              <a:pPr>
                <a:defRPr/>
              </a:pPr>
              <a:t>29-05-2014</a:t>
            </a:fld>
            <a:endParaRPr lang="da-DK" dirty="0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591C4F11-C667-4DBB-9AEB-30944A877E1C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C0CA15C-7AC8-45FB-95A7-53A1895E1590}" type="datetime1">
              <a:rPr lang="da-DK" smtClean="0"/>
              <a:pPr>
                <a:defRPr/>
              </a:pPr>
              <a:t>29-05-2014</a:t>
            </a:fld>
            <a:endParaRPr lang="da-DK" dirty="0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6470AF8-ED16-43A4-8C07-2F99234B8D62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4D97D85A-57EA-4997-BC98-5DEE90311358}" type="datetime1">
              <a:rPr lang="da-DK" smtClean="0"/>
              <a:pPr>
                <a:defRPr/>
              </a:pPr>
              <a:t>29-05-2014</a:t>
            </a:fld>
            <a:endParaRPr lang="da-DK" dirty="0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92EB0010-9142-4656-9026-5E3F937809F4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itchFamily="34" charset="0"/>
              </a:defRPr>
            </a:lvl1pPr>
            <a:lvl2pPr>
              <a:defRPr sz="2800">
                <a:latin typeface="Arial" pitchFamily="34" charset="0"/>
              </a:defRPr>
            </a:lvl2pPr>
            <a:lvl3pPr>
              <a:defRPr sz="2400">
                <a:latin typeface="Arial" pitchFamily="34" charset="0"/>
              </a:defRPr>
            </a:lvl3pPr>
            <a:lvl4pPr>
              <a:defRPr sz="2000">
                <a:latin typeface="Arial" pitchFamily="34" charset="0"/>
              </a:defRPr>
            </a:lvl4pPr>
            <a:lvl5pPr>
              <a:defRPr sz="2000">
                <a:latin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2164FA15-2FEB-44DB-99FE-4D1610CA0471}" type="datetime1">
              <a:rPr lang="da-DK" smtClean="0"/>
              <a:pPr>
                <a:defRPr/>
              </a:pPr>
              <a:t>29-05-2014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D5484986-DC53-4F95-90D3-4ED83E76E83A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e 12"/>
          <p:cNvGrpSpPr/>
          <p:nvPr userDrawn="1"/>
        </p:nvGrpSpPr>
        <p:grpSpPr>
          <a:xfrm>
            <a:off x="0" y="793659"/>
            <a:ext cx="9144000" cy="1178016"/>
            <a:chOff x="0" y="793659"/>
            <a:chExt cx="9144000" cy="117801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Rektangel 2"/>
            <p:cNvSpPr>
              <a:spLocks noChangeArrowheads="1"/>
            </p:cNvSpPr>
            <p:nvPr/>
          </p:nvSpPr>
          <p:spPr bwMode="auto">
            <a:xfrm>
              <a:off x="0" y="801699"/>
              <a:ext cx="9144000" cy="1168400"/>
            </a:xfrm>
            <a:prstGeom prst="rect">
              <a:avLst/>
            </a:prstGeom>
            <a:gradFill flip="none" rotWithShape="1">
              <a:gsLst>
                <a:gs pos="21000">
                  <a:srgbClr val="7DC8DF"/>
                </a:gs>
                <a:gs pos="100000">
                  <a:srgbClr val="6699FF"/>
                </a:gs>
              </a:gsLst>
              <a:lin ang="5400000" scaled="1"/>
              <a:tileRect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indent="-342900" algn="ctr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endParaRPr lang="da-DK" sz="1600" b="1" kern="0" noProof="1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pic>
          <p:nvPicPr>
            <p:cNvPr id="7" name="Billede 3" descr="dreamstime_www_world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84000" y="793659"/>
              <a:ext cx="1560000" cy="1178016"/>
            </a:xfrm>
            <a:prstGeom prst="rect">
              <a:avLst/>
            </a:prstGeom>
          </p:spPr>
        </p:pic>
      </p:grp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327275"/>
            <a:ext cx="8229600" cy="3827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177800" y="8334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11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447801"/>
            <a:ext cx="6489700" cy="3587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Pladsholder til dato 3"/>
          <p:cNvSpPr>
            <a:spLocks noGrp="1"/>
          </p:cNvSpPr>
          <p:nvPr userDrawn="1"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 smtClean="0"/>
              <a:t>Your footnote</a:t>
            </a:r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 userDrawn="1"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C1A035BE-EB24-4F69-8971-876CA831348F}" type="datetime1">
              <a:rPr lang="da-DK" smtClean="0"/>
              <a:pPr>
                <a:defRPr/>
              </a:pPr>
              <a:t>29-05-2014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E5C199B9-8DFB-4DF6-8891-4E2F409AB5E4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A1A84D93-4EA4-4835-B902-846D4C7EFCBD}" type="datetime1">
              <a:rPr lang="da-DK" smtClean="0"/>
              <a:pPr>
                <a:defRPr/>
              </a:pPr>
              <a:t>29-05-2014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891785C5-A3AF-4053-A350-AD41AFC4A812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B0D4E843-3A2B-44B0-AE40-616A0A7C3839}" type="datetime1">
              <a:rPr lang="da-DK" smtClean="0"/>
              <a:pPr>
                <a:defRPr/>
              </a:pPr>
              <a:t>29-05-2014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E78FEC7B-3AA6-46D5-A3F4-BB9C6352F0C3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ombinationstegning 1"/>
          <p:cNvSpPr/>
          <p:nvPr userDrawn="1"/>
        </p:nvSpPr>
        <p:spPr>
          <a:xfrm rot="10800000" flipH="1">
            <a:off x="-101600" y="-12700"/>
            <a:ext cx="9321800" cy="2374900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17145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26543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  <a:gd name="connsiteX0" fmla="*/ 12700 w 9182100"/>
              <a:gd name="connsiteY0" fmla="*/ 0 h 2654300"/>
              <a:gd name="connsiteX1" fmla="*/ 5702300 w 9182100"/>
              <a:gd name="connsiteY1" fmla="*/ 1016000 h 2654300"/>
              <a:gd name="connsiteX2" fmla="*/ 9182100 w 9182100"/>
              <a:gd name="connsiteY2" fmla="*/ 609600 h 2654300"/>
              <a:gd name="connsiteX3" fmla="*/ 9182100 w 9182100"/>
              <a:gd name="connsiteY3" fmla="*/ 2654300 h 2654300"/>
              <a:gd name="connsiteX4" fmla="*/ 0 w 9182100"/>
              <a:gd name="connsiteY4" fmla="*/ 1828800 h 2654300"/>
              <a:gd name="connsiteX5" fmla="*/ 12700 w 9182100"/>
              <a:gd name="connsiteY5" fmla="*/ 0 h 2654300"/>
              <a:gd name="connsiteX0" fmla="*/ 12700 w 9182100"/>
              <a:gd name="connsiteY0" fmla="*/ 0 h 2667000"/>
              <a:gd name="connsiteX1" fmla="*/ 5702300 w 9182100"/>
              <a:gd name="connsiteY1" fmla="*/ 1016000 h 2667000"/>
              <a:gd name="connsiteX2" fmla="*/ 9182100 w 9182100"/>
              <a:gd name="connsiteY2" fmla="*/ 609600 h 2667000"/>
              <a:gd name="connsiteX3" fmla="*/ 9182100 w 9182100"/>
              <a:gd name="connsiteY3" fmla="*/ 2654300 h 2667000"/>
              <a:gd name="connsiteX4" fmla="*/ 0 w 9182100"/>
              <a:gd name="connsiteY4" fmla="*/ 2667000 h 2667000"/>
              <a:gd name="connsiteX5" fmla="*/ 12700 w 9182100"/>
              <a:gd name="connsiteY5" fmla="*/ 0 h 2667000"/>
              <a:gd name="connsiteX0" fmla="*/ 12700 w 9182100"/>
              <a:gd name="connsiteY0" fmla="*/ 0 h 3369791"/>
              <a:gd name="connsiteX1" fmla="*/ 5702300 w 9182100"/>
              <a:gd name="connsiteY1" fmla="*/ 1016000 h 3369791"/>
              <a:gd name="connsiteX2" fmla="*/ 9182100 w 9182100"/>
              <a:gd name="connsiteY2" fmla="*/ 609600 h 3369791"/>
              <a:gd name="connsiteX3" fmla="*/ 9182100 w 9182100"/>
              <a:gd name="connsiteY3" fmla="*/ 2654300 h 3369791"/>
              <a:gd name="connsiteX4" fmla="*/ 9169573 w 9182100"/>
              <a:gd name="connsiteY4" fmla="*/ 3369791 h 3369791"/>
              <a:gd name="connsiteX5" fmla="*/ 0 w 9182100"/>
              <a:gd name="connsiteY5" fmla="*/ 2667000 h 3369791"/>
              <a:gd name="connsiteX6" fmla="*/ 12700 w 9182100"/>
              <a:gd name="connsiteY6" fmla="*/ 0 h 3369791"/>
              <a:gd name="connsiteX0" fmla="*/ 12700 w 9182100"/>
              <a:gd name="connsiteY0" fmla="*/ 0 h 3369791"/>
              <a:gd name="connsiteX1" fmla="*/ 5702300 w 9182100"/>
              <a:gd name="connsiteY1" fmla="*/ 1016000 h 3369791"/>
              <a:gd name="connsiteX2" fmla="*/ 9182100 w 9182100"/>
              <a:gd name="connsiteY2" fmla="*/ 609600 h 3369791"/>
              <a:gd name="connsiteX3" fmla="*/ 9182100 w 9182100"/>
              <a:gd name="connsiteY3" fmla="*/ 2654300 h 3369791"/>
              <a:gd name="connsiteX4" fmla="*/ 9169573 w 9182100"/>
              <a:gd name="connsiteY4" fmla="*/ 3369791 h 3369791"/>
              <a:gd name="connsiteX5" fmla="*/ 0 w 9182100"/>
              <a:gd name="connsiteY5" fmla="*/ 3351771 h 3369791"/>
              <a:gd name="connsiteX6" fmla="*/ 12700 w 9182100"/>
              <a:gd name="connsiteY6" fmla="*/ 0 h 3369791"/>
              <a:gd name="connsiteX0" fmla="*/ 12700 w 9182100"/>
              <a:gd name="connsiteY0" fmla="*/ 0 h 3531973"/>
              <a:gd name="connsiteX1" fmla="*/ 5702300 w 9182100"/>
              <a:gd name="connsiteY1" fmla="*/ 1016000 h 3531973"/>
              <a:gd name="connsiteX2" fmla="*/ 9182100 w 9182100"/>
              <a:gd name="connsiteY2" fmla="*/ 609600 h 3531973"/>
              <a:gd name="connsiteX3" fmla="*/ 9182100 w 9182100"/>
              <a:gd name="connsiteY3" fmla="*/ 2654300 h 3531973"/>
              <a:gd name="connsiteX4" fmla="*/ 9169573 w 9182100"/>
              <a:gd name="connsiteY4" fmla="*/ 3369791 h 3531973"/>
              <a:gd name="connsiteX5" fmla="*/ 0 w 9182100"/>
              <a:gd name="connsiteY5" fmla="*/ 3531973 h 3531973"/>
              <a:gd name="connsiteX6" fmla="*/ 12700 w 9182100"/>
              <a:gd name="connsiteY6" fmla="*/ 0 h 3531973"/>
              <a:gd name="connsiteX0" fmla="*/ 12700 w 9783383"/>
              <a:gd name="connsiteY0" fmla="*/ 0 h 3531973"/>
              <a:gd name="connsiteX1" fmla="*/ 5702300 w 9783383"/>
              <a:gd name="connsiteY1" fmla="*/ 1016000 h 3531973"/>
              <a:gd name="connsiteX2" fmla="*/ 9182100 w 9783383"/>
              <a:gd name="connsiteY2" fmla="*/ 609600 h 3531973"/>
              <a:gd name="connsiteX3" fmla="*/ 9783383 w 9783383"/>
              <a:gd name="connsiteY3" fmla="*/ 2708362 h 3531973"/>
              <a:gd name="connsiteX4" fmla="*/ 9169573 w 9783383"/>
              <a:gd name="connsiteY4" fmla="*/ 3369791 h 3531973"/>
              <a:gd name="connsiteX5" fmla="*/ 0 w 9783383"/>
              <a:gd name="connsiteY5" fmla="*/ 3531973 h 3531973"/>
              <a:gd name="connsiteX6" fmla="*/ 12700 w 9783383"/>
              <a:gd name="connsiteY6" fmla="*/ 0 h 3531973"/>
              <a:gd name="connsiteX0" fmla="*/ 12700 w 9946231"/>
              <a:gd name="connsiteY0" fmla="*/ 0 h 4451008"/>
              <a:gd name="connsiteX1" fmla="*/ 5702300 w 9946231"/>
              <a:gd name="connsiteY1" fmla="*/ 1016000 h 4451008"/>
              <a:gd name="connsiteX2" fmla="*/ 9182100 w 9946231"/>
              <a:gd name="connsiteY2" fmla="*/ 609600 h 4451008"/>
              <a:gd name="connsiteX3" fmla="*/ 9783383 w 9946231"/>
              <a:gd name="connsiteY3" fmla="*/ 2708362 h 4451008"/>
              <a:gd name="connsiteX4" fmla="*/ 9946231 w 9946231"/>
              <a:gd name="connsiteY4" fmla="*/ 4451008 h 4451008"/>
              <a:gd name="connsiteX5" fmla="*/ 0 w 9946231"/>
              <a:gd name="connsiteY5" fmla="*/ 3531973 h 4451008"/>
              <a:gd name="connsiteX6" fmla="*/ 12700 w 9946231"/>
              <a:gd name="connsiteY6" fmla="*/ 0 h 4451008"/>
              <a:gd name="connsiteX0" fmla="*/ 12700 w 9783383"/>
              <a:gd name="connsiteY0" fmla="*/ 0 h 3531973"/>
              <a:gd name="connsiteX1" fmla="*/ 5702300 w 9783383"/>
              <a:gd name="connsiteY1" fmla="*/ 1016000 h 3531973"/>
              <a:gd name="connsiteX2" fmla="*/ 9182100 w 9783383"/>
              <a:gd name="connsiteY2" fmla="*/ 609600 h 3531973"/>
              <a:gd name="connsiteX3" fmla="*/ 9783383 w 9783383"/>
              <a:gd name="connsiteY3" fmla="*/ 2708362 h 3531973"/>
              <a:gd name="connsiteX4" fmla="*/ 8668504 w 9783383"/>
              <a:gd name="connsiteY4" fmla="*/ 2937305 h 3531973"/>
              <a:gd name="connsiteX5" fmla="*/ 0 w 9783383"/>
              <a:gd name="connsiteY5" fmla="*/ 3531973 h 3531973"/>
              <a:gd name="connsiteX6" fmla="*/ 12700 w 9783383"/>
              <a:gd name="connsiteY6" fmla="*/ 0 h 3531973"/>
              <a:gd name="connsiteX0" fmla="*/ 12700 w 9783383"/>
              <a:gd name="connsiteY0" fmla="*/ 0 h 3531973"/>
              <a:gd name="connsiteX1" fmla="*/ 5702300 w 9783383"/>
              <a:gd name="connsiteY1" fmla="*/ 1016000 h 3531973"/>
              <a:gd name="connsiteX2" fmla="*/ 9182100 w 9783383"/>
              <a:gd name="connsiteY2" fmla="*/ 609600 h 3531973"/>
              <a:gd name="connsiteX3" fmla="*/ 9783383 w 9783383"/>
              <a:gd name="connsiteY3" fmla="*/ 2708362 h 3531973"/>
              <a:gd name="connsiteX4" fmla="*/ 9194626 w 9783383"/>
              <a:gd name="connsiteY4" fmla="*/ 3369792 h 3531973"/>
              <a:gd name="connsiteX5" fmla="*/ 0 w 9783383"/>
              <a:gd name="connsiteY5" fmla="*/ 3531973 h 3531973"/>
              <a:gd name="connsiteX6" fmla="*/ 12700 w 9783383"/>
              <a:gd name="connsiteY6" fmla="*/ 0 h 3531973"/>
              <a:gd name="connsiteX0" fmla="*/ 12700 w 9194626"/>
              <a:gd name="connsiteY0" fmla="*/ 0 h 3531973"/>
              <a:gd name="connsiteX1" fmla="*/ 5702300 w 9194626"/>
              <a:gd name="connsiteY1" fmla="*/ 1016000 h 3531973"/>
              <a:gd name="connsiteX2" fmla="*/ 9182100 w 9194626"/>
              <a:gd name="connsiteY2" fmla="*/ 609600 h 3531973"/>
              <a:gd name="connsiteX3" fmla="*/ 8192486 w 9194626"/>
              <a:gd name="connsiteY3" fmla="*/ 2672321 h 3531973"/>
              <a:gd name="connsiteX4" fmla="*/ 9194626 w 9194626"/>
              <a:gd name="connsiteY4" fmla="*/ 3369792 h 3531973"/>
              <a:gd name="connsiteX5" fmla="*/ 0 w 9194626"/>
              <a:gd name="connsiteY5" fmla="*/ 3531973 h 3531973"/>
              <a:gd name="connsiteX6" fmla="*/ 12700 w 9194626"/>
              <a:gd name="connsiteY6" fmla="*/ 0 h 3531973"/>
              <a:gd name="connsiteX0" fmla="*/ 12700 w 9194626"/>
              <a:gd name="connsiteY0" fmla="*/ 0 h 3531973"/>
              <a:gd name="connsiteX1" fmla="*/ 5702300 w 9194626"/>
              <a:gd name="connsiteY1" fmla="*/ 1016000 h 3531973"/>
              <a:gd name="connsiteX2" fmla="*/ 9182100 w 9194626"/>
              <a:gd name="connsiteY2" fmla="*/ 609600 h 3531973"/>
              <a:gd name="connsiteX3" fmla="*/ 9194626 w 9194626"/>
              <a:gd name="connsiteY3" fmla="*/ 3369792 h 3531973"/>
              <a:gd name="connsiteX4" fmla="*/ 0 w 9194626"/>
              <a:gd name="connsiteY4" fmla="*/ 3531973 h 3531973"/>
              <a:gd name="connsiteX5" fmla="*/ 12700 w 9194626"/>
              <a:gd name="connsiteY5" fmla="*/ 0 h 3531973"/>
              <a:gd name="connsiteX0" fmla="*/ 4233 w 9186159"/>
              <a:gd name="connsiteY0" fmla="*/ 0 h 3369792"/>
              <a:gd name="connsiteX1" fmla="*/ 5693833 w 9186159"/>
              <a:gd name="connsiteY1" fmla="*/ 1016000 h 3369792"/>
              <a:gd name="connsiteX2" fmla="*/ 9173633 w 9186159"/>
              <a:gd name="connsiteY2" fmla="*/ 609600 h 3369792"/>
              <a:gd name="connsiteX3" fmla="*/ 9186159 w 9186159"/>
              <a:gd name="connsiteY3" fmla="*/ 3369792 h 3369792"/>
              <a:gd name="connsiteX4" fmla="*/ 455022 w 9186159"/>
              <a:gd name="connsiteY4" fmla="*/ 3333750 h 3369792"/>
              <a:gd name="connsiteX5" fmla="*/ 4233 w 9186159"/>
              <a:gd name="connsiteY5" fmla="*/ 0 h 3369792"/>
              <a:gd name="connsiteX0" fmla="*/ 12700 w 9194626"/>
              <a:gd name="connsiteY0" fmla="*/ 0 h 3369792"/>
              <a:gd name="connsiteX1" fmla="*/ 5702300 w 9194626"/>
              <a:gd name="connsiteY1" fmla="*/ 1016000 h 3369792"/>
              <a:gd name="connsiteX2" fmla="*/ 9182100 w 9194626"/>
              <a:gd name="connsiteY2" fmla="*/ 609600 h 3369792"/>
              <a:gd name="connsiteX3" fmla="*/ 9194626 w 9194626"/>
              <a:gd name="connsiteY3" fmla="*/ 3369792 h 3369792"/>
              <a:gd name="connsiteX4" fmla="*/ 0 w 9194626"/>
              <a:gd name="connsiteY4" fmla="*/ 3351770 h 3369792"/>
              <a:gd name="connsiteX5" fmla="*/ 12700 w 9194626"/>
              <a:gd name="connsiteY5" fmla="*/ 0 h 3369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4626" h="3369792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cubicBezTo>
                  <a:pt x="9186275" y="1529664"/>
                  <a:pt x="9190451" y="2449728"/>
                  <a:pt x="9194626" y="3369792"/>
                </a:cubicBezTo>
                <a:lnTo>
                  <a:pt x="0" y="3351770"/>
                </a:lnTo>
                <a:cubicBezTo>
                  <a:pt x="4233" y="2306137"/>
                  <a:pt x="8467" y="1045633"/>
                  <a:pt x="12700" y="0"/>
                </a:cubicBezTo>
                <a:close/>
              </a:path>
            </a:pathLst>
          </a:custGeom>
          <a:gradFill flip="none" rotWithShape="1">
            <a:gsLst>
              <a:gs pos="21000">
                <a:srgbClr val="7DC8DF"/>
              </a:gs>
              <a:gs pos="100000">
                <a:srgbClr val="6699FF"/>
              </a:gs>
            </a:gsLst>
            <a:lin ang="5400000" scaled="1"/>
            <a:tileRect/>
          </a:gradFill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8" name="Pladsholder til indhold 2"/>
          <p:cNvSpPr>
            <a:spLocks noGrp="1"/>
          </p:cNvSpPr>
          <p:nvPr>
            <p:ph idx="1"/>
          </p:nvPr>
        </p:nvSpPr>
        <p:spPr>
          <a:xfrm>
            <a:off x="457200" y="2552700"/>
            <a:ext cx="8229600" cy="3573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177800" y="5159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12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130301"/>
            <a:ext cx="6489700" cy="3587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Pladsholder til dato 3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 smtClean="0"/>
              <a:t>Your footnote</a:t>
            </a: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6A1995B2-2054-4552-B9D8-F9A523233DD4}" type="datetime1">
              <a:rPr lang="da-DK" smtClean="0"/>
              <a:pPr>
                <a:defRPr/>
              </a:pPr>
              <a:t>29-05-2014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79D6CB09-FE74-489B-8F95-A71BFDFC2947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CDCF07B0-78E5-4F95-8EA8-7289F126EBA7}" type="datetime1">
              <a:rPr lang="da-DK" smtClean="0"/>
              <a:pPr>
                <a:defRPr/>
              </a:pPr>
              <a:t>29-05-2014</a:t>
            </a:fld>
            <a:endParaRPr lang="da-DK" dirty="0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FF4A9B8F-3AC1-455B-9EE3-3FEF1B60DBEB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91158264-7C21-4C71-A444-464158B6EAA3}" type="datetime1">
              <a:rPr lang="da-DK" smtClean="0"/>
              <a:pPr>
                <a:defRPr/>
              </a:pPr>
              <a:t>29-05-2014</a:t>
            </a:fld>
            <a:endParaRPr lang="da-DK" dirty="0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F66C02B6-5F01-4A93-9D71-1A41D83F406D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3EC4D59E-D79C-4F87-9229-2102570150DF}" type="datetime1">
              <a:rPr lang="da-DK" smtClean="0"/>
              <a:pPr>
                <a:defRPr/>
              </a:pPr>
              <a:t>29-05-2014</a:t>
            </a:fld>
            <a:endParaRPr lang="da-DK" dirty="0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9C05B8B7-8FEE-4042-A036-DF028CEC9A6A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itchFamily="34" charset="0"/>
              </a:defRPr>
            </a:lvl1pPr>
            <a:lvl2pPr>
              <a:defRPr sz="2800">
                <a:latin typeface="Arial" pitchFamily="34" charset="0"/>
              </a:defRPr>
            </a:lvl2pPr>
            <a:lvl3pPr>
              <a:defRPr sz="2400">
                <a:latin typeface="Arial" pitchFamily="34" charset="0"/>
              </a:defRPr>
            </a:lvl3pPr>
            <a:lvl4pPr>
              <a:defRPr sz="2000">
                <a:latin typeface="Arial" pitchFamily="34" charset="0"/>
              </a:defRPr>
            </a:lvl4pPr>
            <a:lvl5pPr>
              <a:defRPr sz="2000">
                <a:latin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C407888B-3C26-497B-AD2B-C3EAE1342FE8}" type="datetime1">
              <a:rPr lang="da-DK" smtClean="0"/>
              <a:pPr>
                <a:defRPr/>
              </a:pPr>
              <a:t>29-05-2014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50982392-096A-4A4B-8B76-6CD611A3B48D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da-DK" dirty="0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BFB78533-4D4F-4295-947C-8ED241200F34}" type="datetime1">
              <a:rPr lang="da-DK" smtClean="0"/>
              <a:pPr>
                <a:defRPr/>
              </a:pPr>
              <a:t>29-05-2014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2DD05A01-DB0F-425C-ABDB-A7E8E27B12EA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bg1"/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944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Narrow"/>
          <a:ea typeface="ＭＳ Ｐゴシック" pitchFamily="-97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bg1"/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94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Narrow"/>
          <a:ea typeface="ＭＳ Ｐゴシック" pitchFamily="-97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Narrow"/>
          <a:ea typeface="ＭＳ Ｐゴシック" pitchFamily="-97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Billede 9" descr="dreamstime_www_world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Kombinationstegning 7"/>
          <p:cNvSpPr/>
          <p:nvPr/>
        </p:nvSpPr>
        <p:spPr bwMode="auto">
          <a:xfrm>
            <a:off x="-46038" y="3254375"/>
            <a:ext cx="9182101" cy="3429000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flip="none" rotWithShape="1">
            <a:gsLst>
              <a:gs pos="21000">
                <a:srgbClr val="7DC8DF"/>
              </a:gs>
              <a:gs pos="100000">
                <a:srgbClr val="6699FF"/>
              </a:gs>
            </a:gsLst>
            <a:lin ang="5400000" scaled="1"/>
            <a:tileRect/>
          </a:gradFill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424" name="Kombinationstegning 423"/>
          <p:cNvSpPr/>
          <p:nvPr/>
        </p:nvSpPr>
        <p:spPr>
          <a:xfrm>
            <a:off x="-38100" y="3467100"/>
            <a:ext cx="9182100" cy="3429000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rotWithShape="1">
            <a:gsLst>
              <a:gs pos="0">
                <a:srgbClr val="002060"/>
              </a:gs>
              <a:gs pos="100000">
                <a:srgbClr val="1F88C8"/>
              </a:gs>
            </a:gsLst>
            <a:lin ang="1620000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gray">
          <a:xfrm>
            <a:off x="5120052" y="6043612"/>
            <a:ext cx="3824287" cy="499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/>
            <a:r>
              <a:rPr lang="tr-TR" sz="2000" dirty="0" smtClean="0">
                <a:solidFill>
                  <a:schemeClr val="tx2"/>
                </a:solidFill>
              </a:rPr>
              <a:t>Yrd</a:t>
            </a:r>
            <a:r>
              <a:rPr lang="tr-TR" sz="2000" dirty="0" smtClean="0">
                <a:solidFill>
                  <a:schemeClr val="tx2"/>
                </a:solidFill>
              </a:rPr>
              <a:t>. Doç. Dr</a:t>
            </a:r>
            <a:r>
              <a:rPr lang="tr-TR" sz="2000" dirty="0" smtClean="0">
                <a:solidFill>
                  <a:schemeClr val="tx2"/>
                </a:solidFill>
              </a:rPr>
              <a:t>. Gültekin ALTUNTAŞ</a:t>
            </a:r>
            <a:endParaRPr lang="en-US" sz="2000" dirty="0" smtClean="0">
              <a:solidFill>
                <a:schemeClr val="tx2"/>
              </a:solidFill>
            </a:endParaRPr>
          </a:p>
          <a:p>
            <a:pPr defTabSz="801688"/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21510" name="Rectangle 5"/>
          <p:cNvSpPr txBox="1">
            <a:spLocks noChangeArrowheads="1"/>
          </p:cNvSpPr>
          <p:nvPr/>
        </p:nvSpPr>
        <p:spPr bwMode="gray">
          <a:xfrm>
            <a:off x="5432679" y="5443537"/>
            <a:ext cx="3263178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defTabSz="914400" eaLnBrk="0" hangingPunct="0">
              <a:lnSpc>
                <a:spcPct val="95000"/>
              </a:lnSpc>
            </a:pPr>
            <a:r>
              <a:rPr lang="tr-TR" sz="3000" b="1" dirty="0" smtClean="0">
                <a:solidFill>
                  <a:schemeClr val="tx2"/>
                </a:solidFill>
              </a:rPr>
              <a:t>Elektronik Ticaret</a:t>
            </a:r>
            <a:endParaRPr lang="en-US" sz="3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endParaRPr lang="tr-TR" sz="22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Sanal Özel Ağlar</a:t>
            </a:r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000250"/>
            <a:ext cx="8429625" cy="485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377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endParaRPr lang="tr-TR" sz="2200" dirty="0"/>
          </a:p>
          <a:p>
            <a:pPr algn="just"/>
            <a:r>
              <a:rPr lang="tr-TR" sz="2200" dirty="0" err="1" smtClean="0"/>
              <a:t>Kapsülleme</a:t>
            </a:r>
            <a:endParaRPr lang="tr-TR" sz="2200" dirty="0" smtClean="0"/>
          </a:p>
          <a:p>
            <a:pPr lvl="1" algn="just"/>
            <a:r>
              <a:rPr lang="tr-TR" sz="1800" dirty="0" smtClean="0"/>
              <a:t>VPN </a:t>
            </a:r>
            <a:r>
              <a:rPr lang="tr-TR" sz="1800" dirty="0"/>
              <a:t>ağında veriler bir üstbilgi ile </a:t>
            </a:r>
            <a:r>
              <a:rPr lang="tr-TR" sz="1800" dirty="0" err="1"/>
              <a:t>kapsüllenirler</a:t>
            </a:r>
            <a:r>
              <a:rPr lang="tr-TR" sz="1800" dirty="0"/>
              <a:t>. Bu üstbilgi, verileri geçiş ağı sırasında çapraz geçmelerine izin verecek bilgileri içerir. </a:t>
            </a:r>
            <a:r>
              <a:rPr lang="tr-TR" sz="1800" dirty="0" err="1"/>
              <a:t>Kapsülleme</a:t>
            </a:r>
            <a:r>
              <a:rPr lang="tr-TR" sz="1800" dirty="0"/>
              <a:t> işlemini anlamak için VPN tünel protokolleri anlaşılmalıdır.</a:t>
            </a:r>
          </a:p>
          <a:p>
            <a:pPr algn="just"/>
            <a:r>
              <a:rPr lang="tr-TR" sz="2200" dirty="0" smtClean="0"/>
              <a:t>Kimlik doğrulama</a:t>
            </a:r>
          </a:p>
          <a:p>
            <a:pPr lvl="1" algn="just"/>
            <a:r>
              <a:rPr lang="tr-TR" sz="1800" dirty="0" smtClean="0"/>
              <a:t>Ağa </a:t>
            </a:r>
            <a:r>
              <a:rPr lang="tr-TR" sz="1800" dirty="0"/>
              <a:t>erişmeye çalışan kişinin buna yetkili olup olmadığı, dışarıdan </a:t>
            </a:r>
            <a:r>
              <a:rPr lang="tr-TR" sz="1800" dirty="0" smtClean="0"/>
              <a:t>müdahale </a:t>
            </a:r>
            <a:r>
              <a:rPr lang="tr-TR" sz="1800" dirty="0"/>
              <a:t>edilemeyecek şekilde, yani şifreli olarak HTTPS protokolü ile yapılır ve izini olanlar ağa alınır.</a:t>
            </a:r>
          </a:p>
          <a:p>
            <a:pPr algn="just"/>
            <a:r>
              <a:rPr lang="tr-TR" sz="2200" dirty="0" smtClean="0"/>
              <a:t>Veri şifreleme</a:t>
            </a:r>
          </a:p>
          <a:p>
            <a:pPr lvl="1" algn="just"/>
            <a:r>
              <a:rPr lang="tr-TR" sz="1800" dirty="0" smtClean="0"/>
              <a:t>Veriler </a:t>
            </a:r>
            <a:r>
              <a:rPr lang="tr-TR" sz="1800" dirty="0"/>
              <a:t>de dışarıdan ağdan geçen bilgileri dinleyenlerin çözümleyemeyeceği biçimde şifrelenerek dışarıdakiler için anlaşılmaz hâle getirilir.</a:t>
            </a:r>
          </a:p>
          <a:p>
            <a:pPr algn="just"/>
            <a:endParaRPr lang="tr-TR" sz="22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Özellikler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377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 smtClean="0"/>
              <a:t>PPTP</a:t>
            </a:r>
          </a:p>
          <a:p>
            <a:pPr algn="just"/>
            <a:endParaRPr lang="tr-TR" sz="2400" dirty="0"/>
          </a:p>
          <a:p>
            <a:pPr algn="just"/>
            <a:r>
              <a:rPr lang="tr-TR" sz="2200" dirty="0" smtClean="0"/>
              <a:t>L2TP</a:t>
            </a:r>
          </a:p>
          <a:p>
            <a:pPr algn="just"/>
            <a:endParaRPr lang="tr-TR" sz="2200" dirty="0" smtClean="0"/>
          </a:p>
          <a:p>
            <a:pPr algn="just"/>
            <a:r>
              <a:rPr lang="tr-TR" sz="2200" dirty="0" smtClean="0"/>
              <a:t>SSTP</a:t>
            </a:r>
          </a:p>
          <a:p>
            <a:pPr algn="just"/>
            <a:endParaRPr lang="tr-TR" sz="2200" dirty="0" smtClean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/>
              <a:t>VPN </a:t>
            </a:r>
            <a:r>
              <a:rPr lang="tr-TR" dirty="0" smtClean="0"/>
              <a:t>Tünel Protokolleri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377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200" dirty="0"/>
              <a:t>PPTP, birden çok protokolün şifrelenmesi ve IP ağı veya ortak IP üzerinden gönderilen verilerin IP üstbilgisi ile </a:t>
            </a:r>
            <a:r>
              <a:rPr lang="tr-TR" sz="2200" dirty="0" err="1"/>
              <a:t>kapsüllenme</a:t>
            </a:r>
            <a:r>
              <a:rPr lang="tr-TR" sz="2200" dirty="0"/>
              <a:t> işleminin yapılmasını sağlamaktadır. </a:t>
            </a:r>
            <a:endParaRPr lang="tr-TR" sz="2200" dirty="0" smtClean="0"/>
          </a:p>
          <a:p>
            <a:pPr algn="just"/>
            <a:endParaRPr lang="tr-TR" sz="2200" dirty="0"/>
          </a:p>
          <a:p>
            <a:pPr algn="just"/>
            <a:r>
              <a:rPr lang="tr-TR" sz="2200" dirty="0" smtClean="0"/>
              <a:t>PPTP</a:t>
            </a:r>
            <a:r>
              <a:rPr lang="tr-TR" sz="2200" dirty="0"/>
              <a:t>, uzaktan erişim veya siteden siteye VPN bağlantıları için kullanılmaktadır. PPTP, etkin bir VPN sunucusudur. Çünkü ortak ağ üzerinden olan İnternet ve intranet arasında bulunan etkin bir sunucudur</a:t>
            </a:r>
            <a:r>
              <a:rPr lang="tr-TR" sz="2200" dirty="0" smtClean="0"/>
              <a:t>.</a:t>
            </a:r>
            <a:endParaRPr lang="tr-TR" sz="22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PPTP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377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200" dirty="0"/>
              <a:t>L2TP, birden çok protokol trafiğinin şifrelenmesi ve sonrada IP gibi noktadan noktaya veri transferi teslimini destekleyen herhangi bir medya üzerinden iletilmesini sağlar. </a:t>
            </a:r>
            <a:endParaRPr lang="tr-TR" sz="2200" dirty="0" smtClean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L2TP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377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200" dirty="0"/>
              <a:t>SSTP (Güvenli Yuva Tüneli Protokolü), TCP bağlantısı üzerinden (443 numaralı) HTTPS protokolünü kullanan yeni bir tünel protokolüdür. </a:t>
            </a:r>
            <a:endParaRPr lang="tr-TR" sz="2200" dirty="0" smtClean="0"/>
          </a:p>
          <a:p>
            <a:pPr algn="just"/>
            <a:endParaRPr lang="tr-TR" sz="2200" dirty="0"/>
          </a:p>
          <a:p>
            <a:pPr algn="just"/>
            <a:r>
              <a:rPr lang="tr-TR" sz="2200" dirty="0" smtClean="0"/>
              <a:t>Bu </a:t>
            </a:r>
            <a:r>
              <a:rPr lang="tr-TR" sz="2200" dirty="0"/>
              <a:t>protokol, </a:t>
            </a:r>
            <a:r>
              <a:rPr lang="tr-TR" sz="2200" dirty="0" smtClean="0"/>
              <a:t>trafiğin, </a:t>
            </a:r>
            <a:r>
              <a:rPr lang="tr-TR" sz="2200" dirty="0"/>
              <a:t>güvenlik alanından PPTP ve L2TPsec trafiğini engelleyen </a:t>
            </a:r>
            <a:r>
              <a:rPr lang="tr-TR" sz="2200" dirty="0" err="1"/>
              <a:t>We</a:t>
            </a:r>
            <a:r>
              <a:rPr lang="tr-TR" sz="2200" dirty="0"/>
              <a:t> </a:t>
            </a:r>
            <a:r>
              <a:rPr lang="tr-TR" sz="2200" dirty="0" err="1"/>
              <a:t>proxylerden</a:t>
            </a:r>
            <a:r>
              <a:rPr lang="tr-TR" sz="2200" dirty="0"/>
              <a:t> </a:t>
            </a:r>
            <a:r>
              <a:rPr lang="tr-TR" sz="2200" dirty="0" smtClean="0"/>
              <a:t>geçmesine </a:t>
            </a:r>
            <a:r>
              <a:rPr lang="tr-TR" sz="2200" dirty="0"/>
              <a:t>yardımcı olmaktadır. </a:t>
            </a:r>
            <a:endParaRPr lang="tr-TR" sz="2200" dirty="0" smtClean="0"/>
          </a:p>
          <a:p>
            <a:pPr algn="just"/>
            <a:endParaRPr lang="tr-TR" sz="2200" dirty="0"/>
          </a:p>
          <a:p>
            <a:pPr algn="just"/>
            <a:r>
              <a:rPr lang="tr-TR" sz="2200" dirty="0" smtClean="0"/>
              <a:t>Ayrıca </a:t>
            </a:r>
            <a:r>
              <a:rPr lang="tr-TR" sz="2200" dirty="0"/>
              <a:t>SSTP ve PPP trafiğini HTTP protokolünün SSL (Güvenli Yuva Protokolü) üzerinde </a:t>
            </a:r>
            <a:r>
              <a:rPr lang="tr-TR" sz="2200" dirty="0" err="1"/>
              <a:t>kapsülleme</a:t>
            </a:r>
            <a:r>
              <a:rPr lang="tr-TR" sz="2200" dirty="0"/>
              <a:t> işlemi yapmak için bir işleyiş sağlar.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SSTP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377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200" dirty="0"/>
              <a:t>Kullanılmayan işlem gücüne erişim</a:t>
            </a:r>
          </a:p>
          <a:p>
            <a:pPr algn="just"/>
            <a:r>
              <a:rPr lang="tr-TR" sz="2200" dirty="0"/>
              <a:t>Modüler </a:t>
            </a:r>
            <a:r>
              <a:rPr lang="tr-TR" sz="2200" dirty="0" smtClean="0"/>
              <a:t>tasarım</a:t>
            </a:r>
            <a:endParaRPr lang="tr-TR" sz="2200" dirty="0"/>
          </a:p>
          <a:p>
            <a:pPr algn="just"/>
            <a:r>
              <a:rPr lang="tr-TR" sz="2200" dirty="0"/>
              <a:t>Mesafe ve konum bağımsızlık</a:t>
            </a:r>
          </a:p>
          <a:p>
            <a:pPr algn="just"/>
            <a:r>
              <a:rPr lang="tr-TR" sz="2200" dirty="0"/>
              <a:t>İş istasyonları ekleyerek örgütsel büyümeye yüksek uyum</a:t>
            </a:r>
          </a:p>
          <a:p>
            <a:pPr algn="just"/>
            <a:r>
              <a:rPr lang="tr-TR" sz="2200" dirty="0"/>
              <a:t>Bir güvenlik önlemi olarak yedek kaynak</a:t>
            </a:r>
          </a:p>
          <a:p>
            <a:pPr algn="just"/>
            <a:r>
              <a:rPr lang="tr-TR" sz="2200" dirty="0"/>
              <a:t>Kaynak </a:t>
            </a:r>
            <a:r>
              <a:rPr lang="tr-TR" sz="2200" dirty="0" smtClean="0"/>
              <a:t>paylaşımı</a:t>
            </a:r>
            <a:endParaRPr lang="tr-TR" sz="2200" dirty="0"/>
          </a:p>
          <a:p>
            <a:pPr algn="just"/>
            <a:r>
              <a:rPr lang="tr-TR" sz="2200" dirty="0"/>
              <a:t>Sistem güvenilirliği</a:t>
            </a:r>
          </a:p>
          <a:p>
            <a:pPr algn="just"/>
            <a:r>
              <a:rPr lang="tr-TR" sz="2200" dirty="0"/>
              <a:t>Kullanıcı yönlendirme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İstemci Sunucu Modeli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377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endParaRPr lang="tr-TR" sz="22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İstemci Sunucu Modeli</a:t>
            </a:r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009104"/>
            <a:ext cx="9144000" cy="4848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377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t"/>
          <a:lstStyle/>
          <a:p>
            <a:pPr algn="just"/>
            <a:endParaRPr lang="tr-TR" sz="22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İki Katmanlı Mimari</a:t>
            </a:r>
            <a:endParaRPr lang="tr-T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09" y="2125016"/>
            <a:ext cx="8384146" cy="4617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377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/>
              <a:t>Kullanıcı bir sorgu oluşturmak için istemci yazılımı çalıştırır. </a:t>
            </a:r>
          </a:p>
          <a:p>
            <a:pPr algn="just"/>
            <a:r>
              <a:rPr lang="tr-TR" sz="2400" dirty="0"/>
              <a:t>İstemci isteği kabul eder ve sunucu bunu anlayarak biçimlendirir.</a:t>
            </a:r>
          </a:p>
          <a:p>
            <a:pPr algn="just"/>
            <a:r>
              <a:rPr lang="tr-TR" sz="2400" dirty="0"/>
              <a:t>İstemci ağ üzerinden sunucuya istek gönderir. </a:t>
            </a:r>
          </a:p>
          <a:p>
            <a:pPr algn="just"/>
            <a:r>
              <a:rPr lang="tr-TR" sz="2400" dirty="0" smtClean="0"/>
              <a:t>Sunucu sorguyu alır ve </a:t>
            </a:r>
            <a:r>
              <a:rPr lang="tr-TR" sz="2400" dirty="0"/>
              <a:t>işler. </a:t>
            </a:r>
            <a:endParaRPr lang="tr-TR" sz="2400" dirty="0" smtClean="0"/>
          </a:p>
          <a:p>
            <a:pPr algn="just"/>
            <a:r>
              <a:rPr lang="tr-TR" sz="2400" dirty="0" smtClean="0"/>
              <a:t>Sonuçlar </a:t>
            </a:r>
            <a:r>
              <a:rPr lang="tr-TR" sz="2400" dirty="0"/>
              <a:t>istemciye gönderilir. </a:t>
            </a:r>
            <a:endParaRPr lang="tr-TR" sz="2400" dirty="0" smtClean="0"/>
          </a:p>
          <a:p>
            <a:pPr algn="just"/>
            <a:r>
              <a:rPr lang="tr-TR" sz="2400" dirty="0" smtClean="0"/>
              <a:t>Sonuçlar</a:t>
            </a:r>
            <a:r>
              <a:rPr lang="tr-TR" sz="2400" dirty="0"/>
              <a:t>, biçimlendirilmiş ve anlaşılır bir biçimde kullanıcıya </a:t>
            </a:r>
            <a:r>
              <a:rPr lang="tr-TR" sz="2400" dirty="0" smtClean="0"/>
              <a:t>sunulur.</a:t>
            </a:r>
            <a:endParaRPr lang="tr-TR" sz="24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İki Katmanlı Mimari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40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323273" y="1089322"/>
            <a:ext cx="4584700" cy="563562"/>
          </a:xfrm>
        </p:spPr>
        <p:txBody>
          <a:bodyPr/>
          <a:lstStyle/>
          <a:p>
            <a:r>
              <a:rPr lang="tr-TR" dirty="0" smtClean="0"/>
              <a:t>İçerik</a:t>
            </a:r>
            <a:endParaRPr lang="tr-TR" dirty="0"/>
          </a:p>
        </p:txBody>
      </p: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849313" y="2520950"/>
            <a:ext cx="4432300" cy="2495550"/>
            <a:chOff x="876300" y="2500313"/>
            <a:chExt cx="4432300" cy="2495550"/>
          </a:xfrm>
        </p:grpSpPr>
        <p:sp>
          <p:nvSpPr>
            <p:cNvPr id="6" name="Rektangel 30"/>
            <p:cNvSpPr>
              <a:spLocks noChangeArrowheads="1"/>
            </p:cNvSpPr>
            <p:nvPr/>
          </p:nvSpPr>
          <p:spPr bwMode="auto">
            <a:xfrm>
              <a:off x="1260475" y="2500313"/>
              <a:ext cx="4000500" cy="354012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tx1"/>
                </a:gs>
              </a:gsLst>
              <a:lin ang="16200000"/>
            </a:gradFill>
            <a:ln w="9525">
              <a:noFill/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da-DK" sz="1200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8" name="Rektangel 33"/>
            <p:cNvSpPr>
              <a:spLocks noChangeArrowheads="1"/>
            </p:cNvSpPr>
            <p:nvPr/>
          </p:nvSpPr>
          <p:spPr bwMode="auto">
            <a:xfrm>
              <a:off x="1260475" y="3786188"/>
              <a:ext cx="4000500" cy="352425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tx1"/>
                </a:gs>
              </a:gsLst>
              <a:lin ang="16200000"/>
            </a:gradFill>
            <a:ln w="9525">
              <a:noFill/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da-DK" sz="1200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9" name="Rektangel 34"/>
            <p:cNvSpPr>
              <a:spLocks noChangeArrowheads="1"/>
            </p:cNvSpPr>
            <p:nvPr/>
          </p:nvSpPr>
          <p:spPr bwMode="auto">
            <a:xfrm>
              <a:off x="1260475" y="2928938"/>
              <a:ext cx="4000500" cy="352425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tx1"/>
                </a:gs>
              </a:gsLst>
              <a:lin ang="16200000"/>
            </a:gradFill>
            <a:ln w="9525">
              <a:noFill/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da-DK" sz="1200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10" name="Rektangel 35"/>
            <p:cNvSpPr>
              <a:spLocks noChangeArrowheads="1"/>
            </p:cNvSpPr>
            <p:nvPr/>
          </p:nvSpPr>
          <p:spPr bwMode="auto">
            <a:xfrm>
              <a:off x="1260475" y="4214813"/>
              <a:ext cx="4000500" cy="352425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tx1"/>
                </a:gs>
              </a:gsLst>
              <a:lin ang="16200000"/>
            </a:gradFill>
            <a:ln w="9525">
              <a:noFill/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da-DK" sz="1200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11" name="Rektangel 36"/>
            <p:cNvSpPr>
              <a:spLocks noChangeArrowheads="1"/>
            </p:cNvSpPr>
            <p:nvPr/>
          </p:nvSpPr>
          <p:spPr bwMode="auto">
            <a:xfrm>
              <a:off x="1260475" y="4643438"/>
              <a:ext cx="4000500" cy="352425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tx1"/>
                </a:gs>
              </a:gsLst>
              <a:lin ang="16200000"/>
            </a:gradFill>
            <a:ln w="9525">
              <a:noFill/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da-DK" sz="1200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12" name="Tekstboks 44"/>
            <p:cNvSpPr txBox="1">
              <a:spLocks noChangeArrowheads="1"/>
            </p:cNvSpPr>
            <p:nvPr/>
          </p:nvSpPr>
          <p:spPr bwMode="auto">
            <a:xfrm>
              <a:off x="1308100" y="2517749"/>
              <a:ext cx="40005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1200" dirty="0" smtClean="0">
                  <a:solidFill>
                    <a:schemeClr val="accent1">
                      <a:lumMod val="10000"/>
                    </a:schemeClr>
                  </a:solidFill>
                </a:rPr>
                <a:t>Ağ </a:t>
              </a:r>
              <a:endParaRPr lang="en-US" sz="1200" dirty="0">
                <a:solidFill>
                  <a:schemeClr val="accent1">
                    <a:lumMod val="10000"/>
                  </a:schemeClr>
                </a:solidFill>
              </a:endParaRPr>
            </a:p>
          </p:txBody>
        </p:sp>
        <p:sp>
          <p:nvSpPr>
            <p:cNvPr id="14" name="Tekstboks 47"/>
            <p:cNvSpPr txBox="1">
              <a:spLocks noChangeArrowheads="1"/>
            </p:cNvSpPr>
            <p:nvPr/>
          </p:nvSpPr>
          <p:spPr bwMode="auto">
            <a:xfrm>
              <a:off x="1295400" y="4677923"/>
              <a:ext cx="40005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1200" dirty="0" smtClean="0">
                  <a:solidFill>
                    <a:schemeClr val="accent1">
                      <a:lumMod val="10000"/>
                    </a:schemeClr>
                  </a:solidFill>
                </a:rPr>
                <a:t>Kablosuz İletişim</a:t>
              </a:r>
              <a:endParaRPr lang="en-US" sz="1200" dirty="0">
                <a:solidFill>
                  <a:schemeClr val="accent1">
                    <a:lumMod val="10000"/>
                  </a:schemeClr>
                </a:solidFill>
              </a:endParaRPr>
            </a:p>
          </p:txBody>
        </p:sp>
        <p:sp>
          <p:nvSpPr>
            <p:cNvPr id="15" name="Tekstboks 48"/>
            <p:cNvSpPr txBox="1">
              <a:spLocks noChangeArrowheads="1"/>
            </p:cNvSpPr>
            <p:nvPr/>
          </p:nvSpPr>
          <p:spPr bwMode="auto">
            <a:xfrm>
              <a:off x="1295400" y="2970213"/>
              <a:ext cx="40005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 sz="1200" dirty="0">
                <a:solidFill>
                  <a:schemeClr val="accent1">
                    <a:lumMod val="10000"/>
                  </a:schemeClr>
                </a:solidFill>
              </a:endParaRPr>
            </a:p>
          </p:txBody>
        </p:sp>
        <p:sp>
          <p:nvSpPr>
            <p:cNvPr id="16" name="Tekstboks 49"/>
            <p:cNvSpPr txBox="1">
              <a:spLocks noChangeArrowheads="1"/>
            </p:cNvSpPr>
            <p:nvPr/>
          </p:nvSpPr>
          <p:spPr bwMode="auto">
            <a:xfrm>
              <a:off x="1270794" y="4274364"/>
              <a:ext cx="40005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1200" dirty="0" smtClean="0">
                  <a:solidFill>
                    <a:schemeClr val="accent1">
                      <a:lumMod val="10000"/>
                    </a:schemeClr>
                  </a:solidFill>
                </a:rPr>
                <a:t>Katmanlı Mimari</a:t>
              </a:r>
              <a:endParaRPr lang="en-US" sz="1200" dirty="0">
                <a:solidFill>
                  <a:schemeClr val="accent1">
                    <a:lumMod val="10000"/>
                  </a:schemeClr>
                </a:solidFill>
              </a:endParaRPr>
            </a:p>
          </p:txBody>
        </p:sp>
        <p:grpSp>
          <p:nvGrpSpPr>
            <p:cNvPr id="19" name="Gruppe 75"/>
            <p:cNvGrpSpPr>
              <a:grpSpLocks/>
            </p:cNvGrpSpPr>
            <p:nvPr/>
          </p:nvGrpSpPr>
          <p:grpSpPr bwMode="auto">
            <a:xfrm>
              <a:off x="876300" y="4646613"/>
              <a:ext cx="344488" cy="344487"/>
              <a:chOff x="876300" y="4646613"/>
              <a:chExt cx="344488" cy="344487"/>
            </a:xfrm>
          </p:grpSpPr>
          <p:sp>
            <p:nvSpPr>
              <p:cNvPr id="35" name="Rektangel 23"/>
              <p:cNvSpPr>
                <a:spLocks noChangeArrowheads="1"/>
              </p:cNvSpPr>
              <p:nvPr/>
            </p:nvSpPr>
            <p:spPr bwMode="auto">
              <a:xfrm>
                <a:off x="876300" y="4646613"/>
                <a:ext cx="344488" cy="344487"/>
              </a:xfrm>
              <a:prstGeom prst="rect">
                <a:avLst/>
              </a:prstGeom>
              <a:gradFill rotWithShape="1">
                <a:gsLst>
                  <a:gs pos="0">
                    <a:srgbClr val="002060"/>
                  </a:gs>
                  <a:gs pos="100000">
                    <a:srgbClr val="1F88C8"/>
                  </a:gs>
                </a:gsLst>
                <a:lin ang="16200000"/>
              </a:gradFill>
              <a:ln w="9525">
                <a:solidFill>
                  <a:schemeClr val="accent3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 defTabSz="91440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sz="1400" b="1" kern="0" noProof="1">
                  <a:solidFill>
                    <a:sysClr val="window" lastClr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36" name="Tekstboks 74"/>
              <p:cNvSpPr txBox="1">
                <a:spLocks noChangeArrowheads="1"/>
              </p:cNvSpPr>
              <p:nvPr/>
            </p:nvSpPr>
            <p:spPr bwMode="auto">
              <a:xfrm>
                <a:off x="890588" y="4683125"/>
                <a:ext cx="322262" cy="276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algn="tl" rotWithShape="0">
                  <a:srgbClr val="000000">
                    <a:alpha val="74998"/>
                  </a:srgbClr>
                </a:outerShdw>
              </a:effec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da-DK" sz="1200" dirty="0">
                    <a:latin typeface="Arial" pitchFamily="34" charset="0"/>
                    <a:ea typeface="ＭＳ Ｐゴシック" pitchFamily="-97" charset="-128"/>
                  </a:rPr>
                  <a:t>6</a:t>
                </a:r>
              </a:p>
            </p:txBody>
          </p:sp>
        </p:grpSp>
        <p:grpSp>
          <p:nvGrpSpPr>
            <p:cNvPr id="20" name="Gruppe 77"/>
            <p:cNvGrpSpPr>
              <a:grpSpLocks/>
            </p:cNvGrpSpPr>
            <p:nvPr/>
          </p:nvGrpSpPr>
          <p:grpSpPr bwMode="auto">
            <a:xfrm>
              <a:off x="876300" y="4208463"/>
              <a:ext cx="344488" cy="342900"/>
              <a:chOff x="876300" y="4208463"/>
              <a:chExt cx="344488" cy="342900"/>
            </a:xfrm>
          </p:grpSpPr>
          <p:sp>
            <p:nvSpPr>
              <p:cNvPr id="33" name="Rektangel 20"/>
              <p:cNvSpPr>
                <a:spLocks noChangeArrowheads="1"/>
              </p:cNvSpPr>
              <p:nvPr/>
            </p:nvSpPr>
            <p:spPr bwMode="auto">
              <a:xfrm>
                <a:off x="876300" y="4208463"/>
                <a:ext cx="344488" cy="342900"/>
              </a:xfrm>
              <a:prstGeom prst="rect">
                <a:avLst/>
              </a:prstGeom>
              <a:gradFill rotWithShape="1">
                <a:gsLst>
                  <a:gs pos="0">
                    <a:srgbClr val="002060"/>
                  </a:gs>
                  <a:gs pos="100000">
                    <a:srgbClr val="1F88C8"/>
                  </a:gs>
                </a:gsLst>
                <a:lin ang="16200000"/>
              </a:gradFill>
              <a:ln w="9525">
                <a:solidFill>
                  <a:schemeClr val="accent3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 defTabSz="91440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sz="1400" b="1" kern="0" noProof="1">
                  <a:solidFill>
                    <a:sysClr val="window" lastClr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34" name="Tekstboks 76"/>
              <p:cNvSpPr txBox="1">
                <a:spLocks noChangeArrowheads="1"/>
              </p:cNvSpPr>
              <p:nvPr/>
            </p:nvSpPr>
            <p:spPr bwMode="auto">
              <a:xfrm>
                <a:off x="890588" y="4238625"/>
                <a:ext cx="322262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algn="tl" rotWithShape="0">
                  <a:srgbClr val="000000">
                    <a:alpha val="74998"/>
                  </a:srgbClr>
                </a:outerShdw>
              </a:effec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da-DK" sz="1200" dirty="0">
                    <a:latin typeface="Arial" pitchFamily="34" charset="0"/>
                    <a:ea typeface="ＭＳ Ｐゴシック" pitchFamily="-97" charset="-128"/>
                  </a:rPr>
                  <a:t>5</a:t>
                </a:r>
              </a:p>
            </p:txBody>
          </p:sp>
        </p:grpSp>
        <p:grpSp>
          <p:nvGrpSpPr>
            <p:cNvPr id="21" name="Gruppe 79"/>
            <p:cNvGrpSpPr>
              <a:grpSpLocks/>
            </p:cNvGrpSpPr>
            <p:nvPr/>
          </p:nvGrpSpPr>
          <p:grpSpPr bwMode="auto">
            <a:xfrm>
              <a:off x="876300" y="3790950"/>
              <a:ext cx="344488" cy="347663"/>
              <a:chOff x="876300" y="3790950"/>
              <a:chExt cx="344488" cy="347663"/>
            </a:xfrm>
          </p:grpSpPr>
          <p:sp>
            <p:nvSpPr>
              <p:cNvPr id="31" name="Rektangel 13"/>
              <p:cNvSpPr>
                <a:spLocks noChangeArrowheads="1"/>
              </p:cNvSpPr>
              <p:nvPr/>
            </p:nvSpPr>
            <p:spPr bwMode="auto">
              <a:xfrm>
                <a:off x="876300" y="3790950"/>
                <a:ext cx="344488" cy="347663"/>
              </a:xfrm>
              <a:prstGeom prst="rect">
                <a:avLst/>
              </a:prstGeom>
              <a:gradFill rotWithShape="1">
                <a:gsLst>
                  <a:gs pos="0">
                    <a:srgbClr val="002060"/>
                  </a:gs>
                  <a:gs pos="100000">
                    <a:srgbClr val="1F88C8"/>
                  </a:gs>
                </a:gsLst>
                <a:lin ang="16200000"/>
              </a:gradFill>
              <a:ln w="9525">
                <a:solidFill>
                  <a:schemeClr val="accent3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 defTabSz="91440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sz="1400" b="1" kern="0" noProof="1">
                  <a:solidFill>
                    <a:sysClr val="window" lastClr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32" name="Tekstboks 78"/>
              <p:cNvSpPr txBox="1">
                <a:spLocks noChangeArrowheads="1"/>
              </p:cNvSpPr>
              <p:nvPr/>
            </p:nvSpPr>
            <p:spPr bwMode="auto">
              <a:xfrm>
                <a:off x="890588" y="3822700"/>
                <a:ext cx="322262" cy="279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>
                  <a:defRPr/>
                </a:pPr>
                <a:r>
                  <a:rPr lang="da-DK" sz="1200" noProof="1">
                    <a:solidFill>
                      <a:srgbClr val="FFFFFF"/>
                    </a:solidFill>
                    <a:latin typeface="Arial" pitchFamily="34" charset="0"/>
                    <a:ea typeface="ＭＳ Ｐゴシック" pitchFamily="-97" charset="-128"/>
                  </a:rPr>
                  <a:t>4</a:t>
                </a:r>
              </a:p>
            </p:txBody>
          </p:sp>
        </p:grpSp>
        <p:grpSp>
          <p:nvGrpSpPr>
            <p:cNvPr id="22" name="Gruppe 81"/>
            <p:cNvGrpSpPr>
              <a:grpSpLocks/>
            </p:cNvGrpSpPr>
            <p:nvPr/>
          </p:nvGrpSpPr>
          <p:grpSpPr bwMode="auto">
            <a:xfrm>
              <a:off x="876300" y="3363913"/>
              <a:ext cx="344488" cy="344487"/>
              <a:chOff x="876300" y="3363913"/>
              <a:chExt cx="344488" cy="344487"/>
            </a:xfrm>
          </p:grpSpPr>
          <p:sp>
            <p:nvSpPr>
              <p:cNvPr id="29" name="Rektangel 11"/>
              <p:cNvSpPr>
                <a:spLocks noChangeArrowheads="1"/>
              </p:cNvSpPr>
              <p:nvPr/>
            </p:nvSpPr>
            <p:spPr bwMode="auto">
              <a:xfrm>
                <a:off x="876300" y="3363913"/>
                <a:ext cx="344488" cy="344487"/>
              </a:xfrm>
              <a:prstGeom prst="rect">
                <a:avLst/>
              </a:prstGeom>
              <a:gradFill rotWithShape="1">
                <a:gsLst>
                  <a:gs pos="0">
                    <a:srgbClr val="002060"/>
                  </a:gs>
                  <a:gs pos="100000">
                    <a:srgbClr val="1F88C8"/>
                  </a:gs>
                </a:gsLst>
                <a:lin ang="16200000"/>
              </a:gradFill>
              <a:ln w="9525">
                <a:solidFill>
                  <a:schemeClr val="accent3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 defTabSz="91440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sz="1400" b="1" kern="0" noProof="1">
                  <a:solidFill>
                    <a:sysClr val="window" lastClr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30" name="Tekstboks 80"/>
              <p:cNvSpPr txBox="1">
                <a:spLocks noChangeArrowheads="1"/>
              </p:cNvSpPr>
              <p:nvPr/>
            </p:nvSpPr>
            <p:spPr bwMode="auto">
              <a:xfrm>
                <a:off x="890588" y="3400425"/>
                <a:ext cx="322262" cy="276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>
                  <a:defRPr/>
                </a:pPr>
                <a:r>
                  <a:rPr lang="da-DK" sz="1200" noProof="1">
                    <a:solidFill>
                      <a:srgbClr val="FFFFFF"/>
                    </a:solidFill>
                    <a:latin typeface="Arial" pitchFamily="34" charset="0"/>
                    <a:ea typeface="ＭＳ Ｐゴシック" pitchFamily="-97" charset="-128"/>
                  </a:rPr>
                  <a:t>3</a:t>
                </a:r>
              </a:p>
            </p:txBody>
          </p:sp>
        </p:grpSp>
        <p:grpSp>
          <p:nvGrpSpPr>
            <p:cNvPr id="23" name="Gruppe 83"/>
            <p:cNvGrpSpPr>
              <a:grpSpLocks/>
            </p:cNvGrpSpPr>
            <p:nvPr/>
          </p:nvGrpSpPr>
          <p:grpSpPr bwMode="auto">
            <a:xfrm>
              <a:off x="876300" y="2936875"/>
              <a:ext cx="344488" cy="344488"/>
              <a:chOff x="876300" y="2936875"/>
              <a:chExt cx="344488" cy="344488"/>
            </a:xfrm>
          </p:grpSpPr>
          <p:sp>
            <p:nvSpPr>
              <p:cNvPr id="27" name="Rektangel 9"/>
              <p:cNvSpPr>
                <a:spLocks noChangeArrowheads="1"/>
              </p:cNvSpPr>
              <p:nvPr/>
            </p:nvSpPr>
            <p:spPr bwMode="auto">
              <a:xfrm>
                <a:off x="876300" y="2936875"/>
                <a:ext cx="344488" cy="344488"/>
              </a:xfrm>
              <a:prstGeom prst="rect">
                <a:avLst/>
              </a:prstGeom>
              <a:gradFill rotWithShape="1">
                <a:gsLst>
                  <a:gs pos="0">
                    <a:srgbClr val="002060"/>
                  </a:gs>
                  <a:gs pos="100000">
                    <a:srgbClr val="1F88C8"/>
                  </a:gs>
                </a:gsLst>
                <a:lin ang="16200000"/>
              </a:gradFill>
              <a:ln w="9525">
                <a:solidFill>
                  <a:schemeClr val="accent3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 defTabSz="91440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sz="1400" b="1" kern="0" noProof="1">
                  <a:solidFill>
                    <a:sysClr val="window" lastClr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28" name="Tekstboks 82"/>
              <p:cNvSpPr txBox="1">
                <a:spLocks noChangeArrowheads="1"/>
              </p:cNvSpPr>
              <p:nvPr/>
            </p:nvSpPr>
            <p:spPr bwMode="auto">
              <a:xfrm>
                <a:off x="890588" y="2986088"/>
                <a:ext cx="322262" cy="276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>
                  <a:defRPr/>
                </a:pPr>
                <a:r>
                  <a:rPr lang="da-DK" sz="1200" noProof="1">
                    <a:solidFill>
                      <a:srgbClr val="FFFFFF"/>
                    </a:solidFill>
                    <a:latin typeface="Arial" pitchFamily="34" charset="0"/>
                    <a:ea typeface="ＭＳ Ｐゴシック" pitchFamily="-97" charset="-128"/>
                  </a:rPr>
                  <a:t>2</a:t>
                </a:r>
              </a:p>
            </p:txBody>
          </p:sp>
        </p:grpSp>
        <p:grpSp>
          <p:nvGrpSpPr>
            <p:cNvPr id="24" name="Gruppe 85"/>
            <p:cNvGrpSpPr>
              <a:grpSpLocks/>
            </p:cNvGrpSpPr>
            <p:nvPr/>
          </p:nvGrpSpPr>
          <p:grpSpPr bwMode="auto">
            <a:xfrm>
              <a:off x="876300" y="2511425"/>
              <a:ext cx="344488" cy="342900"/>
              <a:chOff x="876300" y="2511425"/>
              <a:chExt cx="344488" cy="342900"/>
            </a:xfrm>
          </p:grpSpPr>
          <p:sp>
            <p:nvSpPr>
              <p:cNvPr id="25" name="Rektangel 7"/>
              <p:cNvSpPr>
                <a:spLocks noChangeArrowheads="1"/>
              </p:cNvSpPr>
              <p:nvPr/>
            </p:nvSpPr>
            <p:spPr bwMode="auto">
              <a:xfrm>
                <a:off x="876300" y="2511425"/>
                <a:ext cx="344488" cy="342900"/>
              </a:xfrm>
              <a:prstGeom prst="rect">
                <a:avLst/>
              </a:prstGeom>
              <a:gradFill rotWithShape="1">
                <a:gsLst>
                  <a:gs pos="0">
                    <a:srgbClr val="002060"/>
                  </a:gs>
                  <a:gs pos="100000">
                    <a:srgbClr val="1F88C8"/>
                  </a:gs>
                </a:gsLst>
                <a:lin ang="16200000"/>
              </a:gradFill>
              <a:ln w="9525">
                <a:solidFill>
                  <a:schemeClr val="accent3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 defTabSz="91440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sz="1400" b="1" kern="0" noProof="1">
                  <a:solidFill>
                    <a:sysClr val="window" lastClr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26" name="Tekstboks 84"/>
              <p:cNvSpPr txBox="1">
                <a:spLocks noChangeArrowheads="1"/>
              </p:cNvSpPr>
              <p:nvPr/>
            </p:nvSpPr>
            <p:spPr bwMode="auto">
              <a:xfrm>
                <a:off x="890588" y="2547938"/>
                <a:ext cx="322262" cy="274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>
                  <a:defRPr/>
                </a:pPr>
                <a:r>
                  <a:rPr lang="da-DK" sz="1200" noProof="1">
                    <a:solidFill>
                      <a:srgbClr val="FFFFFF"/>
                    </a:solidFill>
                    <a:latin typeface="Arial" pitchFamily="34" charset="0"/>
                    <a:ea typeface="ＭＳ Ｐゴシック" pitchFamily="-97" charset="-128"/>
                  </a:rPr>
                  <a:t>1</a:t>
                </a:r>
              </a:p>
            </p:txBody>
          </p:sp>
        </p:grpSp>
      </p:grpSp>
      <p:sp>
        <p:nvSpPr>
          <p:cNvPr id="39" name="Rektangel 40"/>
          <p:cNvSpPr>
            <a:spLocks noChangeArrowheads="1"/>
          </p:cNvSpPr>
          <p:nvPr/>
        </p:nvSpPr>
        <p:spPr bwMode="auto">
          <a:xfrm>
            <a:off x="5434012" y="2295525"/>
            <a:ext cx="2946400" cy="2946400"/>
          </a:xfrm>
          <a:prstGeom prst="rect">
            <a:avLst/>
          </a:prstGeom>
          <a:gradFill flip="none" rotWithShape="1">
            <a:gsLst>
              <a:gs pos="0">
                <a:srgbClr val="CFCFCF"/>
              </a:gs>
              <a:gs pos="50000">
                <a:srgbClr val="D5D5D5"/>
              </a:gs>
              <a:gs pos="100000">
                <a:srgbClr val="C4C4C4"/>
              </a:gs>
            </a:gsLst>
            <a:lin ang="5400000" scaled="1"/>
            <a:tileRect/>
          </a:gra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pic>
        <p:nvPicPr>
          <p:cNvPr id="40" name="Billede 43" descr="dreamstime_go to www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46725" y="2429668"/>
            <a:ext cx="2720975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Rektangel 31"/>
          <p:cNvSpPr>
            <a:spLocks noChangeArrowheads="1"/>
          </p:cNvSpPr>
          <p:nvPr/>
        </p:nvSpPr>
        <p:spPr bwMode="auto">
          <a:xfrm>
            <a:off x="1243807" y="3768725"/>
            <a:ext cx="4000500" cy="354013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lin ang="16200000"/>
          </a:gra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r>
              <a:rPr lang="tr-TR" sz="1200" dirty="0" smtClean="0">
                <a:solidFill>
                  <a:schemeClr val="accent1">
                    <a:lumMod val="10000"/>
                  </a:schemeClr>
                </a:solidFill>
              </a:rPr>
              <a:t>İstemci / Sunucu Modeli</a:t>
            </a:r>
            <a:endParaRPr lang="en-US" sz="1200" dirty="0">
              <a:solidFill>
                <a:schemeClr val="accent1">
                  <a:lumMod val="10000"/>
                </a:schemeClr>
              </a:solidFill>
            </a:endParaRPr>
          </a:p>
        </p:txBody>
      </p:sp>
      <p:sp>
        <p:nvSpPr>
          <p:cNvPr id="41" name="Rektangel 31"/>
          <p:cNvSpPr>
            <a:spLocks noChangeArrowheads="1"/>
          </p:cNvSpPr>
          <p:nvPr/>
        </p:nvSpPr>
        <p:spPr bwMode="auto">
          <a:xfrm>
            <a:off x="1243807" y="2915398"/>
            <a:ext cx="4000500" cy="354013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lin ang="16200000"/>
          </a:gra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r>
              <a:rPr lang="tr-TR" sz="1200" dirty="0" smtClean="0">
                <a:solidFill>
                  <a:schemeClr val="accent1">
                    <a:lumMod val="10000"/>
                  </a:schemeClr>
                </a:solidFill>
              </a:rPr>
              <a:t>VPN</a:t>
            </a:r>
            <a:endParaRPr lang="en-US" sz="1200" dirty="0">
              <a:solidFill>
                <a:schemeClr val="accent1">
                  <a:lumMod val="10000"/>
                </a:schemeClr>
              </a:solidFill>
            </a:endParaRPr>
          </a:p>
        </p:txBody>
      </p:sp>
      <p:sp>
        <p:nvSpPr>
          <p:cNvPr id="43" name="Rektangel 31"/>
          <p:cNvSpPr>
            <a:spLocks noChangeArrowheads="1"/>
          </p:cNvSpPr>
          <p:nvPr/>
        </p:nvSpPr>
        <p:spPr bwMode="auto">
          <a:xfrm>
            <a:off x="1233488" y="3339306"/>
            <a:ext cx="4000500" cy="354013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lin ang="16200000"/>
          </a:gra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r>
              <a:rPr lang="tr-TR" sz="1200" dirty="0" smtClean="0">
                <a:solidFill>
                  <a:schemeClr val="accent1">
                    <a:lumMod val="10000"/>
                  </a:schemeClr>
                </a:solidFill>
              </a:rPr>
              <a:t>VPN Tünel Türleri</a:t>
            </a:r>
            <a:endParaRPr lang="en-US" sz="1200" dirty="0">
              <a:solidFill>
                <a:schemeClr val="accent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25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endParaRPr lang="tr-TR" sz="22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3 Katmanlı Mimari</a:t>
            </a:r>
            <a:endParaRPr lang="tr-T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57" y="2185183"/>
            <a:ext cx="8564450" cy="437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377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endParaRPr lang="tr-TR" sz="22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N Katmanlı Mimari</a:t>
            </a:r>
            <a:endParaRPr lang="tr-T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62" y="2060620"/>
            <a:ext cx="8615966" cy="4797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310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 err="1" smtClean="0"/>
              <a:t>Thin</a:t>
            </a:r>
            <a:r>
              <a:rPr lang="tr-TR" sz="2400" dirty="0" smtClean="0"/>
              <a:t> </a:t>
            </a:r>
            <a:r>
              <a:rPr lang="tr-TR" sz="2400" dirty="0" smtClean="0"/>
              <a:t>Client, </a:t>
            </a:r>
            <a:r>
              <a:rPr lang="tr-TR" sz="2400" dirty="0" smtClean="0"/>
              <a:t>çok </a:t>
            </a:r>
            <a:r>
              <a:rPr lang="tr-TR" sz="2400" dirty="0"/>
              <a:t>kullanıcı sistemlerin ana unsuru olan sunucu yani ana bilgisayar üzerinden her türlü bilgi paylaşımına </a:t>
            </a:r>
            <a:r>
              <a:rPr lang="tr-TR" sz="2400" dirty="0" smtClean="0"/>
              <a:t>olanak </a:t>
            </a:r>
            <a:r>
              <a:rPr lang="tr-TR" sz="2400" dirty="0"/>
              <a:t>sağlayan terminal cihazlarıdır. </a:t>
            </a:r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err="1" smtClean="0"/>
              <a:t>Fat</a:t>
            </a:r>
            <a:r>
              <a:rPr lang="tr-TR" sz="2400" dirty="0" smtClean="0"/>
              <a:t> </a:t>
            </a:r>
            <a:r>
              <a:rPr lang="tr-TR" sz="2400" dirty="0" smtClean="0"/>
              <a:t>Client, </a:t>
            </a:r>
            <a:r>
              <a:rPr lang="tr-TR" sz="2400" dirty="0" smtClean="0"/>
              <a:t>PC’ler </a:t>
            </a:r>
            <a:r>
              <a:rPr lang="tr-TR" sz="2400" dirty="0"/>
              <a:t>üzerine işlemci </a:t>
            </a:r>
            <a:r>
              <a:rPr lang="tr-TR" sz="2400" dirty="0" smtClean="0"/>
              <a:t>mimarisine uygun işletim </a:t>
            </a:r>
            <a:r>
              <a:rPr lang="tr-TR" sz="2400" dirty="0"/>
              <a:t>sistemi </a:t>
            </a:r>
            <a:r>
              <a:rPr lang="tr-TR" sz="2400" dirty="0" smtClean="0"/>
              <a:t>kurularak </a:t>
            </a:r>
            <a:r>
              <a:rPr lang="tr-TR" sz="2400" dirty="0"/>
              <a:t>uygulama yazılımlarının bu işletim sistemine </a:t>
            </a:r>
            <a:r>
              <a:rPr lang="tr-TR" sz="2400" dirty="0" smtClean="0"/>
              <a:t>uygun sürümlerinin çalıştırıldığı istemcilerdir. </a:t>
            </a:r>
            <a:endParaRPr lang="tr-TR" sz="22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err="1" smtClean="0"/>
              <a:t>Thin</a:t>
            </a:r>
            <a:r>
              <a:rPr lang="tr-TR" dirty="0" smtClean="0"/>
              <a:t> Client ve </a:t>
            </a:r>
            <a:r>
              <a:rPr lang="tr-TR" dirty="0" err="1" smtClean="0"/>
              <a:t>Fat</a:t>
            </a:r>
            <a:r>
              <a:rPr lang="tr-TR" dirty="0" smtClean="0"/>
              <a:t> Client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948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200" dirty="0"/>
              <a:t>Geliştirilmiş güvenilirlik</a:t>
            </a:r>
          </a:p>
          <a:p>
            <a:pPr algn="just"/>
            <a:r>
              <a:rPr lang="tr-TR" sz="2200" dirty="0"/>
              <a:t>Gelişmiş esneklik</a:t>
            </a:r>
          </a:p>
          <a:p>
            <a:pPr algn="just"/>
            <a:r>
              <a:rPr lang="tr-TR" sz="2200" dirty="0"/>
              <a:t>Upgrade kolaylığı</a:t>
            </a:r>
          </a:p>
          <a:p>
            <a:pPr algn="just"/>
            <a:r>
              <a:rPr lang="tr-TR" sz="2200" dirty="0"/>
              <a:t>Geliştirilmiş güvenlik</a:t>
            </a:r>
          </a:p>
          <a:p>
            <a:pPr algn="just"/>
            <a:r>
              <a:rPr lang="tr-TR" sz="2200" dirty="0"/>
              <a:t>Kullanıcıların bilgisayarlarında herhangi bir şey değiştirmek için daha az fırsatı olması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err="1" smtClean="0"/>
              <a:t>Thin</a:t>
            </a:r>
            <a:r>
              <a:rPr lang="tr-TR" dirty="0" smtClean="0"/>
              <a:t> Client ve </a:t>
            </a:r>
            <a:r>
              <a:rPr lang="tr-TR" dirty="0" err="1" smtClean="0"/>
              <a:t>Fat</a:t>
            </a:r>
            <a:r>
              <a:rPr lang="tr-TR" dirty="0" smtClean="0"/>
              <a:t> Client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848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endParaRPr lang="tr-TR" sz="22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Kablosuz İletişim</a:t>
            </a:r>
            <a:endParaRPr lang="tr-T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72" y="2125014"/>
            <a:ext cx="8461420" cy="4402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940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r>
              <a:rPr lang="tr-TR" sz="2400" dirty="0" smtClean="0"/>
              <a:t>Alıcının </a:t>
            </a:r>
            <a:r>
              <a:rPr lang="tr-TR" sz="2400" dirty="0"/>
              <a:t>ve vericinin birbirlerine herhangi bir yolla </a:t>
            </a:r>
            <a:r>
              <a:rPr lang="tr-TR" sz="2400" dirty="0" smtClean="0"/>
              <a:t>fiziksel </a:t>
            </a:r>
            <a:r>
              <a:rPr lang="tr-TR" sz="2400" dirty="0"/>
              <a:t>olarak temas halinde </a:t>
            </a:r>
            <a:r>
              <a:rPr lang="tr-TR" sz="2400" dirty="0" smtClean="0"/>
              <a:t>olmadıkları her türlü iletişimdir.</a:t>
            </a:r>
          </a:p>
          <a:p>
            <a:endParaRPr lang="tr-TR" sz="2400" dirty="0"/>
          </a:p>
          <a:p>
            <a:r>
              <a:rPr lang="tr-TR" sz="2400" dirty="0"/>
              <a:t>WWAN (Wireless </a:t>
            </a:r>
            <a:r>
              <a:rPr lang="tr-TR" sz="2400" dirty="0" err="1"/>
              <a:t>Wide</a:t>
            </a:r>
            <a:r>
              <a:rPr lang="tr-TR" sz="2400" dirty="0"/>
              <a:t> </a:t>
            </a:r>
            <a:r>
              <a:rPr lang="tr-TR" sz="2400" dirty="0" err="1"/>
              <a:t>Area</a:t>
            </a:r>
            <a:r>
              <a:rPr lang="tr-TR" sz="2400" dirty="0"/>
              <a:t> Network)  Kablosuz Geniş Alan Ağı demektir. Kablosuz cihazlar İnternet kullanımı ya da kablosuz bir ağ kurmak için kullanılır. 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Kablosuz İletişim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706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200" dirty="0" smtClean="0"/>
              <a:t>Kablosuz </a:t>
            </a:r>
            <a:r>
              <a:rPr lang="tr-TR" sz="2200" dirty="0"/>
              <a:t>internetin </a:t>
            </a:r>
            <a:r>
              <a:rPr lang="tr-TR" sz="2200" dirty="0" smtClean="0"/>
              <a:t>çıkmasıyla </a:t>
            </a:r>
            <a:r>
              <a:rPr lang="tr-TR" sz="2200" dirty="0"/>
              <a:t>birlikte, internet cep telefonu, </a:t>
            </a:r>
            <a:r>
              <a:rPr lang="tr-TR" sz="2200" dirty="0" smtClean="0"/>
              <a:t>dizüstü </a:t>
            </a:r>
            <a:r>
              <a:rPr lang="tr-TR" sz="2200" dirty="0"/>
              <a:t>bilgisayarlar ve </a:t>
            </a:r>
            <a:r>
              <a:rPr lang="tr-TR" sz="2200" dirty="0" smtClean="0"/>
              <a:t>avuç içi </a:t>
            </a:r>
            <a:r>
              <a:rPr lang="tr-TR" sz="2200" dirty="0" smtClean="0"/>
              <a:t>işlemciler </a:t>
            </a:r>
            <a:r>
              <a:rPr lang="tr-TR" sz="2200" dirty="0"/>
              <a:t>(</a:t>
            </a:r>
            <a:r>
              <a:rPr lang="tr-TR" sz="2200" dirty="0" err="1"/>
              <a:t>smartphone</a:t>
            </a:r>
            <a:r>
              <a:rPr lang="tr-TR" sz="2200" dirty="0"/>
              <a:t>, PDA gibi) ile </a:t>
            </a:r>
            <a:r>
              <a:rPr lang="tr-TR" sz="2200" dirty="0" smtClean="0"/>
              <a:t>buluşarak müşteri - işletme ilişkisindeki sınırlar </a:t>
            </a:r>
            <a:r>
              <a:rPr lang="tr-TR" sz="2200" dirty="0"/>
              <a:t>tamamen ortadan </a:t>
            </a:r>
            <a:r>
              <a:rPr lang="tr-TR" sz="2200" dirty="0" smtClean="0"/>
              <a:t>kaldırılmıştır.</a:t>
            </a:r>
          </a:p>
          <a:p>
            <a:pPr algn="just"/>
            <a:endParaRPr lang="tr-TR" sz="2200" dirty="0"/>
          </a:p>
          <a:p>
            <a:pPr algn="just"/>
            <a:r>
              <a:rPr lang="tr-TR" sz="2200" dirty="0"/>
              <a:t>Kablosuz iletişim, </a:t>
            </a:r>
            <a:r>
              <a:rPr lang="tr-TR" sz="2200" dirty="0" smtClean="0"/>
              <a:t>işlerin </a:t>
            </a:r>
            <a:r>
              <a:rPr lang="tr-TR" sz="2200" dirty="0"/>
              <a:t>düzenlenmesinde çok daha fazla esneklik sağlarken, aynı zamanda </a:t>
            </a:r>
            <a:r>
              <a:rPr lang="tr-TR" sz="2200" dirty="0" smtClean="0"/>
              <a:t>işletmenin </a:t>
            </a:r>
            <a:r>
              <a:rPr lang="tr-TR" sz="2200" dirty="0"/>
              <a:t>çalışanları, tedarikçileri ve müşterileri ile çok daha kolay iletişim ve </a:t>
            </a:r>
            <a:r>
              <a:rPr lang="tr-TR" sz="2200" dirty="0" smtClean="0"/>
              <a:t>etkileşim içinde </a:t>
            </a:r>
            <a:r>
              <a:rPr lang="tr-TR" sz="2200" dirty="0"/>
              <a:t>olmasına yardımcı olmaktadır. Böylece bu teknoloji ile yeni ürünler, </a:t>
            </a:r>
            <a:r>
              <a:rPr lang="tr-TR" sz="2200" dirty="0" smtClean="0"/>
              <a:t>hizmetler </a:t>
            </a:r>
            <a:r>
              <a:rPr lang="tr-TR" sz="2200" dirty="0"/>
              <a:t>ve satış kanalları yaratılarak, e-ticarete yeni bir boyut kazandırılmaktadır.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Sonuç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940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Billede 9" descr="dreamstime_www_world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Kombinationstegning 7"/>
          <p:cNvSpPr/>
          <p:nvPr/>
        </p:nvSpPr>
        <p:spPr bwMode="auto">
          <a:xfrm>
            <a:off x="-46038" y="3254375"/>
            <a:ext cx="9182101" cy="3429000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flip="none" rotWithShape="1">
            <a:gsLst>
              <a:gs pos="21000">
                <a:srgbClr val="7DC8DF"/>
              </a:gs>
              <a:gs pos="100000">
                <a:srgbClr val="6699FF"/>
              </a:gs>
            </a:gsLst>
            <a:lin ang="5400000" scaled="1"/>
            <a:tileRect/>
          </a:gradFill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424" name="Kombinationstegning 423"/>
          <p:cNvSpPr/>
          <p:nvPr/>
        </p:nvSpPr>
        <p:spPr>
          <a:xfrm>
            <a:off x="-38100" y="3467100"/>
            <a:ext cx="9182100" cy="3429000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rotWithShape="1">
            <a:gsLst>
              <a:gs pos="0">
                <a:srgbClr val="002060"/>
              </a:gs>
              <a:gs pos="100000">
                <a:srgbClr val="1F88C8"/>
              </a:gs>
            </a:gsLst>
            <a:lin ang="1620000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1510" name="Rectangle 5"/>
          <p:cNvSpPr txBox="1">
            <a:spLocks noChangeArrowheads="1"/>
          </p:cNvSpPr>
          <p:nvPr/>
        </p:nvSpPr>
        <p:spPr bwMode="gray">
          <a:xfrm>
            <a:off x="6015904" y="6189662"/>
            <a:ext cx="3263178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defTabSz="914400" eaLnBrk="0" hangingPunct="0">
              <a:lnSpc>
                <a:spcPct val="95000"/>
              </a:lnSpc>
            </a:pPr>
            <a:r>
              <a:rPr lang="tr-TR" sz="3000" b="1" dirty="0" smtClean="0">
                <a:solidFill>
                  <a:schemeClr val="tx2"/>
                </a:solidFill>
              </a:rPr>
              <a:t>Teşekkürler…</a:t>
            </a:r>
            <a:endParaRPr lang="en-US" sz="3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98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200" dirty="0"/>
              <a:t>Bir ya da birden fazla </a:t>
            </a:r>
            <a:r>
              <a:rPr lang="tr-TR" sz="2200" dirty="0" smtClean="0"/>
              <a:t>bilgisayarın, </a:t>
            </a:r>
            <a:r>
              <a:rPr lang="tr-TR" sz="2200" dirty="0"/>
              <a:t>dosya ve veri alışverişi yapabilmesi için </a:t>
            </a:r>
            <a:r>
              <a:rPr lang="tr-TR" sz="2200" dirty="0" smtClean="0"/>
              <a:t>birbirine </a:t>
            </a:r>
            <a:r>
              <a:rPr lang="tr-TR" sz="2200" dirty="0"/>
              <a:t>bağlanarak oluşturduğu yapıdır.</a:t>
            </a:r>
          </a:p>
          <a:p>
            <a:pPr algn="just"/>
            <a:endParaRPr lang="tr-TR" sz="2200" dirty="0"/>
          </a:p>
          <a:p>
            <a:pPr algn="just"/>
            <a:r>
              <a:rPr lang="tr-TR" sz="2200" dirty="0"/>
              <a:t>LAN, birden fazla bilgisayarın oluşturmuş olduğu en küçük bilgisayar ağıdır.</a:t>
            </a:r>
          </a:p>
          <a:p>
            <a:pPr algn="just"/>
            <a:endParaRPr lang="tr-TR" sz="2200" dirty="0"/>
          </a:p>
          <a:p>
            <a:pPr algn="just"/>
            <a:r>
              <a:rPr lang="tr-TR" sz="2200" dirty="0"/>
              <a:t>WAN, en az iki </a:t>
            </a:r>
            <a:r>
              <a:rPr lang="tr-TR" sz="2200" dirty="0" err="1"/>
              <a:t>LAN'ın</a:t>
            </a:r>
            <a:r>
              <a:rPr lang="tr-TR" sz="2200" dirty="0"/>
              <a:t> yönlendirici ile birleşmesi sonucu kurulan </a:t>
            </a:r>
            <a:r>
              <a:rPr lang="tr-TR" sz="2200" dirty="0"/>
              <a:t>(şehirler arası, uzak mesafe</a:t>
            </a:r>
            <a:r>
              <a:rPr lang="tr-TR" sz="2200" dirty="0" smtClean="0"/>
              <a:t>) ağlardır</a:t>
            </a:r>
            <a:r>
              <a:rPr lang="tr-TR" sz="2200" dirty="0"/>
              <a:t>.</a:t>
            </a:r>
            <a:endParaRPr lang="tr-TR" sz="2200" dirty="0"/>
          </a:p>
          <a:p>
            <a:pPr algn="just"/>
            <a:endParaRPr lang="tr-TR" sz="2200" dirty="0"/>
          </a:p>
          <a:p>
            <a:pPr algn="just"/>
            <a:r>
              <a:rPr lang="tr-TR" sz="2200" dirty="0"/>
              <a:t>MAN, fiber optik kablo kullanılarak kurulan kıtalar gibi çok uzak mesafeleri birbirine bağlayan yapıdır</a:t>
            </a:r>
            <a:r>
              <a:rPr lang="tr-TR" sz="2200" dirty="0" smtClean="0"/>
              <a:t>.</a:t>
            </a:r>
            <a:endParaRPr lang="tr-TR" sz="22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Ağ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518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endParaRPr lang="tr-TR" sz="22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Ağ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08" y="2137893"/>
            <a:ext cx="8474299" cy="4720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286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>
            <a:normAutofit fontScale="92500" lnSpcReduction="10000"/>
          </a:bodyPr>
          <a:lstStyle/>
          <a:p>
            <a:pPr algn="just"/>
            <a:r>
              <a:rPr lang="tr-TR" sz="2200" dirty="0"/>
              <a:t>Programların ve dosyaların paylaşımı</a:t>
            </a:r>
          </a:p>
          <a:p>
            <a:pPr algn="just"/>
            <a:r>
              <a:rPr lang="tr-TR" sz="2200" dirty="0" smtClean="0"/>
              <a:t>Ağ </a:t>
            </a:r>
            <a:r>
              <a:rPr lang="tr-TR" sz="2200" dirty="0"/>
              <a:t>kaynaklarının paylaşımı</a:t>
            </a:r>
          </a:p>
          <a:p>
            <a:pPr algn="just"/>
            <a:r>
              <a:rPr lang="tr-TR" sz="2200" dirty="0" smtClean="0"/>
              <a:t>Hata </a:t>
            </a:r>
            <a:r>
              <a:rPr lang="tr-TR" sz="2200" dirty="0" smtClean="0"/>
              <a:t>toleransı</a:t>
            </a:r>
            <a:endParaRPr lang="tr-TR" sz="2200" dirty="0"/>
          </a:p>
          <a:p>
            <a:pPr algn="just"/>
            <a:r>
              <a:rPr lang="tr-TR" sz="2200" dirty="0" smtClean="0"/>
              <a:t>Disk </a:t>
            </a:r>
            <a:r>
              <a:rPr lang="tr-TR" sz="2200" dirty="0" smtClean="0"/>
              <a:t>önbelleği</a:t>
            </a:r>
            <a:endParaRPr lang="tr-TR" sz="2200" dirty="0"/>
          </a:p>
          <a:p>
            <a:pPr algn="just"/>
            <a:r>
              <a:rPr lang="tr-TR" sz="2200" dirty="0" smtClean="0"/>
              <a:t>Elektronik </a:t>
            </a:r>
            <a:r>
              <a:rPr lang="tr-TR" sz="2200" dirty="0"/>
              <a:t>posta</a:t>
            </a:r>
          </a:p>
          <a:p>
            <a:pPr algn="just"/>
            <a:r>
              <a:rPr lang="tr-TR" sz="2200" dirty="0" smtClean="0"/>
              <a:t>Bir </a:t>
            </a:r>
            <a:r>
              <a:rPr lang="tr-TR" sz="2200" dirty="0"/>
              <a:t>çalışma grubunun yaratılması</a:t>
            </a:r>
          </a:p>
          <a:p>
            <a:pPr algn="just"/>
            <a:r>
              <a:rPr lang="tr-TR" sz="2200" dirty="0" smtClean="0"/>
              <a:t>Merkezi </a:t>
            </a:r>
            <a:r>
              <a:rPr lang="tr-TR" sz="2200" dirty="0"/>
              <a:t>yönetim</a:t>
            </a:r>
          </a:p>
          <a:p>
            <a:pPr algn="just"/>
            <a:r>
              <a:rPr lang="tr-TR" sz="2200" dirty="0" smtClean="0"/>
              <a:t>Kayıt </a:t>
            </a:r>
            <a:r>
              <a:rPr lang="tr-TR" sz="2200" dirty="0" smtClean="0"/>
              <a:t>koruma</a:t>
            </a:r>
            <a:endParaRPr lang="tr-TR" sz="2200" dirty="0"/>
          </a:p>
          <a:p>
            <a:pPr algn="just"/>
            <a:r>
              <a:rPr lang="tr-TR" sz="2200" dirty="0" smtClean="0"/>
              <a:t>Güvenlik</a:t>
            </a:r>
            <a:endParaRPr lang="tr-TR" sz="2200" dirty="0"/>
          </a:p>
          <a:p>
            <a:pPr algn="just"/>
            <a:r>
              <a:rPr lang="tr-TR" sz="2200" dirty="0" smtClean="0"/>
              <a:t>Uzak </a:t>
            </a:r>
            <a:r>
              <a:rPr lang="tr-TR" sz="2200" dirty="0" smtClean="0"/>
              <a:t>erişim</a:t>
            </a:r>
            <a:endParaRPr lang="tr-TR" sz="2200" dirty="0"/>
          </a:p>
          <a:p>
            <a:pPr algn="just"/>
            <a:r>
              <a:rPr lang="tr-TR" sz="2200" dirty="0" smtClean="0"/>
              <a:t>Kişisel </a:t>
            </a:r>
            <a:r>
              <a:rPr lang="tr-TR" sz="2200" dirty="0"/>
              <a:t>bilgisayar kullanımının ekonomik olarak artırımının sağlanması 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Faydalar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018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en-US" sz="2200" dirty="0"/>
              <a:t>Local exchange carriers (LECs)</a:t>
            </a:r>
          </a:p>
          <a:p>
            <a:pPr algn="just"/>
            <a:r>
              <a:rPr lang="en-US" sz="2200" dirty="0" smtClean="0"/>
              <a:t>Interexchange </a:t>
            </a:r>
            <a:r>
              <a:rPr lang="en-US" sz="2200" dirty="0"/>
              <a:t>carriers (IXCs)</a:t>
            </a:r>
          </a:p>
          <a:p>
            <a:pPr algn="just"/>
            <a:r>
              <a:rPr lang="en-US" sz="2200" dirty="0" smtClean="0"/>
              <a:t>Value-added </a:t>
            </a:r>
            <a:r>
              <a:rPr lang="en-US" sz="2200" dirty="0"/>
              <a:t>carriers (VACs)</a:t>
            </a:r>
          </a:p>
          <a:p>
            <a:pPr algn="just"/>
            <a:r>
              <a:rPr lang="en-US" sz="2200" dirty="0" smtClean="0"/>
              <a:t>Value-added </a:t>
            </a:r>
            <a:r>
              <a:rPr lang="en-US" sz="2200" dirty="0"/>
              <a:t>networks (VANs)</a:t>
            </a:r>
            <a:endParaRPr lang="tr-TR" sz="22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Yerel Ağlar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130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200" dirty="0"/>
              <a:t>Yerel alan </a:t>
            </a:r>
            <a:r>
              <a:rPr lang="tr-TR" sz="2200" dirty="0" smtClean="0"/>
              <a:t>ağları, </a:t>
            </a:r>
            <a:r>
              <a:rPr lang="tr-TR" sz="2200" dirty="0"/>
              <a:t>sadece o </a:t>
            </a:r>
            <a:r>
              <a:rPr lang="tr-TR" sz="2200" dirty="0" smtClean="0"/>
              <a:t>ağa erişim hakkı </a:t>
            </a:r>
            <a:r>
              <a:rPr lang="tr-TR" sz="2200" dirty="0"/>
              <a:t>olanlara </a:t>
            </a:r>
            <a:r>
              <a:rPr lang="tr-TR" sz="2200" dirty="0" smtClean="0"/>
              <a:t>erişim sunduğundan dolayı özel ağlar </a:t>
            </a:r>
            <a:r>
              <a:rPr lang="tr-TR" sz="2200" dirty="0"/>
              <a:t>olarak </a:t>
            </a:r>
            <a:r>
              <a:rPr lang="tr-TR" sz="2200" dirty="0" smtClean="0"/>
              <a:t>adlandırılır</a:t>
            </a:r>
            <a:r>
              <a:rPr lang="tr-TR" sz="2200" dirty="0"/>
              <a:t>. </a:t>
            </a:r>
            <a:endParaRPr lang="tr-TR" sz="2200" dirty="0" smtClean="0"/>
          </a:p>
          <a:p>
            <a:pPr algn="just"/>
            <a:endParaRPr lang="tr-TR" sz="2200" dirty="0"/>
          </a:p>
          <a:p>
            <a:pPr algn="just"/>
            <a:r>
              <a:rPr lang="tr-TR" sz="2200" dirty="0" smtClean="0"/>
              <a:t>İşletmelerin kiralık </a:t>
            </a:r>
            <a:r>
              <a:rPr lang="tr-TR" sz="2200" dirty="0"/>
              <a:t>hatlar gibi daha güvenli özel </a:t>
            </a:r>
            <a:r>
              <a:rPr lang="tr-TR" sz="2200" dirty="0" smtClean="0"/>
              <a:t>bir ağa </a:t>
            </a:r>
            <a:r>
              <a:rPr lang="tr-TR" sz="2200" dirty="0"/>
              <a:t>sahip </a:t>
            </a:r>
            <a:r>
              <a:rPr lang="tr-TR" sz="2200" dirty="0" smtClean="0"/>
              <a:t>olmasının </a:t>
            </a:r>
            <a:r>
              <a:rPr lang="tr-TR" sz="2200" dirty="0"/>
              <a:t>maliyeti çok yüksek </a:t>
            </a:r>
            <a:r>
              <a:rPr lang="tr-TR" sz="2200" dirty="0" smtClean="0"/>
              <a:t>olduğundan işletmeler </a:t>
            </a:r>
            <a:r>
              <a:rPr lang="tr-TR" sz="2200" dirty="0"/>
              <a:t>genellikle </a:t>
            </a:r>
            <a:r>
              <a:rPr lang="tr-TR" sz="2200" dirty="0" smtClean="0"/>
              <a:t>Sanal Özel Ağlar oluşturmaktadır</a:t>
            </a:r>
            <a:r>
              <a:rPr lang="tr-TR" sz="2200" dirty="0"/>
              <a:t>. </a:t>
            </a:r>
            <a:endParaRPr lang="tr-TR" sz="2200" dirty="0" smtClean="0"/>
          </a:p>
          <a:p>
            <a:pPr algn="just"/>
            <a:endParaRPr lang="tr-TR" sz="2200" dirty="0"/>
          </a:p>
          <a:p>
            <a:pPr algn="just"/>
            <a:r>
              <a:rPr lang="tr-TR" sz="2200" dirty="0" smtClean="0"/>
              <a:t>Sanal </a:t>
            </a:r>
            <a:r>
              <a:rPr lang="tr-TR" sz="2200" dirty="0"/>
              <a:t>özel </a:t>
            </a:r>
            <a:r>
              <a:rPr lang="tr-TR" sz="2200" dirty="0" smtClean="0"/>
              <a:t>ağlar</a:t>
            </a:r>
            <a:r>
              <a:rPr lang="tr-TR" sz="2200" dirty="0"/>
              <a:t>, yerel internet servis </a:t>
            </a:r>
            <a:r>
              <a:rPr lang="tr-TR" sz="2200" dirty="0" smtClean="0"/>
              <a:t>sağlayıcı </a:t>
            </a:r>
            <a:r>
              <a:rPr lang="tr-TR" sz="2200" dirty="0"/>
              <a:t>ve </a:t>
            </a:r>
            <a:r>
              <a:rPr lang="tr-TR" sz="2200" dirty="0" smtClean="0"/>
              <a:t>kurumsal yerel ağlar arasında </a:t>
            </a:r>
            <a:r>
              <a:rPr lang="tr-TR" sz="2200" dirty="0"/>
              <a:t>güvenli bir “tünel” üzerinden veri iletimi </a:t>
            </a:r>
            <a:r>
              <a:rPr lang="tr-TR" sz="2200" dirty="0" smtClean="0"/>
              <a:t>gerçekleştirmeyi </a:t>
            </a:r>
            <a:r>
              <a:rPr lang="tr-TR" sz="2200" dirty="0" smtClean="0"/>
              <a:t>amaçlamaktadır</a:t>
            </a:r>
            <a:r>
              <a:rPr lang="tr-TR" sz="2200" dirty="0"/>
              <a:t>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Sanal Özel Ağlar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377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400" dirty="0"/>
              <a:t>Veriler, </a:t>
            </a:r>
            <a:r>
              <a:rPr lang="tr-TR" sz="2400" dirty="0" smtClean="0"/>
              <a:t>akış </a:t>
            </a:r>
            <a:r>
              <a:rPr lang="tr-TR" sz="2400" dirty="0"/>
              <a:t>sırasında noktadan noktaya bağlantı gibi üst bilgi kullanılarak </a:t>
            </a:r>
            <a:r>
              <a:rPr lang="tr-TR" sz="2400" dirty="0" err="1"/>
              <a:t>kapsüllenir</a:t>
            </a:r>
            <a:r>
              <a:rPr lang="tr-TR" sz="2400" dirty="0"/>
              <a:t>. </a:t>
            </a:r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Üst </a:t>
            </a:r>
            <a:r>
              <a:rPr lang="tr-TR" sz="2400" dirty="0"/>
              <a:t>bilgi verilerin bitiş noktasına erişimleri için paylaşılan veya ortak ağ üzerinden yönlendirme bilgileri sağlar. 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Özel </a:t>
            </a:r>
            <a:r>
              <a:rPr lang="tr-TR" sz="2400" dirty="0"/>
              <a:t>ağ bağlantısını taklit etmek için transfer edilen veriler şifrelenir. Bu sayede ortak ağ üzerinden başka kimse tarafından ele geçirilen veriler elde edilemez.</a:t>
            </a:r>
            <a:endParaRPr lang="tr-TR" sz="22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Sanal Özel Ağlar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338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6419" y="2213264"/>
            <a:ext cx="8229600" cy="4333009"/>
          </a:xfrm>
        </p:spPr>
        <p:txBody>
          <a:bodyPr anchor="ctr"/>
          <a:lstStyle/>
          <a:p>
            <a:pPr algn="just"/>
            <a:r>
              <a:rPr lang="tr-TR" sz="2200" dirty="0"/>
              <a:t>Bu </a:t>
            </a:r>
            <a:r>
              <a:rPr lang="tr-TR" sz="2200" dirty="0" smtClean="0"/>
              <a:t>ağlar </a:t>
            </a:r>
            <a:r>
              <a:rPr lang="tr-TR" sz="2200" dirty="0"/>
              <a:t>üzerinde sadece yetkileri </a:t>
            </a:r>
            <a:r>
              <a:rPr lang="tr-TR" sz="2200" dirty="0" smtClean="0"/>
              <a:t>tanımlanmış </a:t>
            </a:r>
            <a:r>
              <a:rPr lang="tr-TR" sz="2200" dirty="0"/>
              <a:t>olan </a:t>
            </a:r>
            <a:r>
              <a:rPr lang="tr-TR" sz="2200" dirty="0" smtClean="0"/>
              <a:t>kişilerin </a:t>
            </a:r>
            <a:r>
              <a:rPr lang="tr-TR" sz="2200" dirty="0"/>
              <a:t>bu tünelleri kullanma </a:t>
            </a:r>
            <a:r>
              <a:rPr lang="tr-TR" sz="2200" dirty="0" smtClean="0"/>
              <a:t>hakları bulunmaktadır</a:t>
            </a:r>
            <a:r>
              <a:rPr lang="tr-TR" sz="2200" dirty="0"/>
              <a:t>. </a:t>
            </a:r>
            <a:endParaRPr lang="tr-TR" sz="2200" dirty="0" smtClean="0"/>
          </a:p>
          <a:p>
            <a:pPr algn="just"/>
            <a:endParaRPr lang="tr-TR" sz="2200" dirty="0" smtClean="0"/>
          </a:p>
          <a:p>
            <a:pPr algn="just"/>
            <a:r>
              <a:rPr lang="tr-TR" sz="2200" dirty="0" smtClean="0"/>
              <a:t>Bu yapılanma </a:t>
            </a:r>
            <a:r>
              <a:rPr lang="tr-TR" sz="2200" dirty="0"/>
              <a:t>ile </a:t>
            </a:r>
            <a:r>
              <a:rPr lang="tr-TR" sz="2200" dirty="0" smtClean="0"/>
              <a:t>işletmeler</a:t>
            </a:r>
            <a:r>
              <a:rPr lang="tr-TR" sz="2200" dirty="0"/>
              <a:t>, </a:t>
            </a:r>
            <a:r>
              <a:rPr lang="tr-TR" sz="2200" dirty="0" smtClean="0"/>
              <a:t>interneti </a:t>
            </a:r>
            <a:r>
              <a:rPr lang="tr-TR" sz="2200" dirty="0"/>
              <a:t>hem kendi iç </a:t>
            </a:r>
            <a:r>
              <a:rPr lang="tr-TR" sz="2200" dirty="0" smtClean="0"/>
              <a:t>iletişimlerinde </a:t>
            </a:r>
            <a:r>
              <a:rPr lang="tr-TR" sz="2200" dirty="0"/>
              <a:t>hem de tedarikçileri ve </a:t>
            </a:r>
            <a:r>
              <a:rPr lang="tr-TR" sz="2200" dirty="0" smtClean="0"/>
              <a:t>müşterileri </a:t>
            </a:r>
            <a:r>
              <a:rPr lang="tr-TR" sz="2200" dirty="0"/>
              <a:t>ile olan </a:t>
            </a:r>
            <a:r>
              <a:rPr lang="tr-TR" sz="2200" dirty="0" smtClean="0"/>
              <a:t>dış iletişimlerinde </a:t>
            </a:r>
            <a:r>
              <a:rPr lang="tr-TR" sz="2200" dirty="0"/>
              <a:t>kullanarak güvenli bir </a:t>
            </a:r>
            <a:r>
              <a:rPr lang="tr-TR" sz="2200" dirty="0" smtClean="0"/>
              <a:t>iletişim kanalı </a:t>
            </a:r>
            <a:r>
              <a:rPr lang="tr-TR" sz="2200" dirty="0"/>
              <a:t>yaratabilmektedir. </a:t>
            </a:r>
            <a:endParaRPr lang="tr-TR" sz="2200" dirty="0" smtClean="0"/>
          </a:p>
          <a:p>
            <a:pPr algn="just"/>
            <a:endParaRPr lang="tr-TR" sz="2200" dirty="0" smtClean="0"/>
          </a:p>
          <a:p>
            <a:pPr algn="just"/>
            <a:r>
              <a:rPr lang="tr-TR" sz="2200" dirty="0" smtClean="0"/>
              <a:t>Böylece işletmelerin </a:t>
            </a:r>
            <a:r>
              <a:rPr lang="tr-TR" sz="2200" dirty="0"/>
              <a:t>gezgin </a:t>
            </a:r>
            <a:r>
              <a:rPr lang="tr-TR" sz="2200" dirty="0" smtClean="0"/>
              <a:t>çalışanlarının işletme ağına </a:t>
            </a:r>
            <a:r>
              <a:rPr lang="tr-TR" sz="2200" dirty="0"/>
              <a:t>her yerden güvenli </a:t>
            </a:r>
            <a:r>
              <a:rPr lang="tr-TR" sz="2200" dirty="0" smtClean="0"/>
              <a:t>iletişimleri sağlanabilmekte </a:t>
            </a:r>
            <a:r>
              <a:rPr lang="tr-TR" sz="2200" dirty="0"/>
              <a:t>veya büyük bir </a:t>
            </a:r>
            <a:r>
              <a:rPr lang="tr-TR" sz="2200" dirty="0" smtClean="0"/>
              <a:t>işletmenin farklı coğrafik </a:t>
            </a:r>
            <a:r>
              <a:rPr lang="tr-TR" sz="2200" dirty="0"/>
              <a:t>yerlerdeki </a:t>
            </a:r>
            <a:r>
              <a:rPr lang="tr-TR" sz="2200" dirty="0" smtClean="0"/>
              <a:t>şubeleri </a:t>
            </a:r>
            <a:r>
              <a:rPr lang="tr-TR" sz="2200" dirty="0"/>
              <a:t>ile </a:t>
            </a:r>
            <a:r>
              <a:rPr lang="tr-TR" sz="2200" dirty="0" smtClean="0"/>
              <a:t>merkezi arasında </a:t>
            </a:r>
            <a:r>
              <a:rPr lang="tr-TR" sz="2200" dirty="0"/>
              <a:t>güvenli bir </a:t>
            </a:r>
            <a:r>
              <a:rPr lang="tr-TR" sz="2200" dirty="0" smtClean="0"/>
              <a:t>şekilde bağlantı </a:t>
            </a:r>
            <a:r>
              <a:rPr lang="tr-TR" sz="2200" dirty="0"/>
              <a:t>kurulabilmesine olanak </a:t>
            </a:r>
            <a:r>
              <a:rPr lang="tr-TR" sz="2200" dirty="0" smtClean="0"/>
              <a:t>sağlamaktadır</a:t>
            </a:r>
            <a:r>
              <a:rPr lang="tr-TR" sz="2200" dirty="0"/>
              <a:t>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7800" y="833437"/>
            <a:ext cx="7345218" cy="1140835"/>
          </a:xfrm>
        </p:spPr>
        <p:txBody>
          <a:bodyPr anchor="ctr"/>
          <a:lstStyle/>
          <a:p>
            <a:r>
              <a:rPr lang="tr-TR" dirty="0" smtClean="0"/>
              <a:t>Sanal Özel Ağlar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377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Brugerdefineret 6">
      <a:dk1>
        <a:srgbClr val="FFFCF9"/>
      </a:dk1>
      <a:lt1>
        <a:sysClr val="window" lastClr="FFFFFF"/>
      </a:lt1>
      <a:dk2>
        <a:srgbClr val="D7D8D9"/>
      </a:dk2>
      <a:lt2>
        <a:srgbClr val="FFFFFF"/>
      </a:lt2>
      <a:accent1>
        <a:srgbClr val="E6E6E6"/>
      </a:accent1>
      <a:accent2>
        <a:srgbClr val="F9AF18"/>
      </a:accent2>
      <a:accent3>
        <a:srgbClr val="78C5DD"/>
      </a:accent3>
      <a:accent4>
        <a:srgbClr val="0081BE"/>
      </a:accent4>
      <a:accent5>
        <a:srgbClr val="FAB900"/>
      </a:accent5>
      <a:accent6>
        <a:srgbClr val="E7711C"/>
      </a:accent6>
      <a:hlink>
        <a:srgbClr val="7EB220"/>
      </a:hlink>
      <a:folHlink>
        <a:srgbClr val="7EB22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Kontortema">
  <a:themeElements>
    <a:clrScheme name="Brugerdefineret 6">
      <a:dk1>
        <a:srgbClr val="FFFCF9"/>
      </a:dk1>
      <a:lt1>
        <a:sysClr val="window" lastClr="FFFFFF"/>
      </a:lt1>
      <a:dk2>
        <a:srgbClr val="D7D8D9"/>
      </a:dk2>
      <a:lt2>
        <a:srgbClr val="FFFFFF"/>
      </a:lt2>
      <a:accent1>
        <a:srgbClr val="E6E6E6"/>
      </a:accent1>
      <a:accent2>
        <a:srgbClr val="F9AF18"/>
      </a:accent2>
      <a:accent3>
        <a:srgbClr val="78C5DD"/>
      </a:accent3>
      <a:accent4>
        <a:srgbClr val="0081BE"/>
      </a:accent4>
      <a:accent5>
        <a:srgbClr val="FAB900"/>
      </a:accent5>
      <a:accent6>
        <a:srgbClr val="E7711C"/>
      </a:accent6>
      <a:hlink>
        <a:srgbClr val="7EB220"/>
      </a:hlink>
      <a:folHlink>
        <a:srgbClr val="7EB22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9BBA6B9-B48C-44AD-AF18-A0802220E2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TS101875468</Template>
  <TotalTime>2701</TotalTime>
  <Words>865</Words>
  <Application>Microsoft Office PowerPoint</Application>
  <PresentationFormat>Ekran Gösterisi (4:3)</PresentationFormat>
  <Paragraphs>129</Paragraphs>
  <Slides>27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27</vt:i4>
      </vt:variant>
    </vt:vector>
  </HeadingPairs>
  <TitlesOfParts>
    <vt:vector size="33" baseType="lpstr">
      <vt:lpstr>ＭＳ Ｐゴシック</vt:lpstr>
      <vt:lpstr>Arial</vt:lpstr>
      <vt:lpstr>Arial Narrow</vt:lpstr>
      <vt:lpstr>Calibri</vt:lpstr>
      <vt:lpstr>Kontortema</vt:lpstr>
      <vt:lpstr>1_Kontortema</vt:lpstr>
      <vt:lpstr>PowerPoint Sunusu</vt:lpstr>
      <vt:lpstr>İçerik</vt:lpstr>
      <vt:lpstr>Ağ</vt:lpstr>
      <vt:lpstr>Ağ</vt:lpstr>
      <vt:lpstr>Faydalar</vt:lpstr>
      <vt:lpstr>Yerel Ağlar</vt:lpstr>
      <vt:lpstr>Sanal Özel Ağlar</vt:lpstr>
      <vt:lpstr>Sanal Özel Ağlar</vt:lpstr>
      <vt:lpstr>Sanal Özel Ağlar</vt:lpstr>
      <vt:lpstr>Sanal Özel Ağlar</vt:lpstr>
      <vt:lpstr>Özellikler</vt:lpstr>
      <vt:lpstr>VPN Tünel Protokolleri</vt:lpstr>
      <vt:lpstr>PPTP</vt:lpstr>
      <vt:lpstr>L2TP</vt:lpstr>
      <vt:lpstr>SSTP</vt:lpstr>
      <vt:lpstr>İstemci Sunucu Modeli</vt:lpstr>
      <vt:lpstr>İstemci Sunucu Modeli</vt:lpstr>
      <vt:lpstr>İki Katmanlı Mimari</vt:lpstr>
      <vt:lpstr>İki Katmanlı Mimari</vt:lpstr>
      <vt:lpstr>3 Katmanlı Mimari</vt:lpstr>
      <vt:lpstr>N Katmanlı Mimari</vt:lpstr>
      <vt:lpstr>Thin Client ve Fat Client</vt:lpstr>
      <vt:lpstr>Thin Client ve Fat Client</vt:lpstr>
      <vt:lpstr>Kablosuz İletişim</vt:lpstr>
      <vt:lpstr>Kablosuz İletişim</vt:lpstr>
      <vt:lpstr>Sonuç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ARZU</dc:creator>
  <cp:keywords/>
  <cp:lastModifiedBy>Gultekin Altuntas</cp:lastModifiedBy>
  <cp:revision>143</cp:revision>
  <dcterms:created xsi:type="dcterms:W3CDTF">2014-03-06T11:59:46Z</dcterms:created>
  <dcterms:modified xsi:type="dcterms:W3CDTF">2014-05-29T19:17:28Z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TC018754689991</vt:lpwstr>
  </property>
</Properties>
</file>