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828" r:id="rId3"/>
  </p:sldMasterIdLst>
  <p:notesMasterIdLst>
    <p:notesMasterId r:id="rId49"/>
  </p:notesMasterIdLst>
  <p:sldIdLst>
    <p:sldId id="299" r:id="rId4"/>
    <p:sldId id="401" r:id="rId5"/>
    <p:sldId id="500" r:id="rId6"/>
    <p:sldId id="506" r:id="rId7"/>
    <p:sldId id="501" r:id="rId8"/>
    <p:sldId id="457" r:id="rId9"/>
    <p:sldId id="507" r:id="rId10"/>
    <p:sldId id="502" r:id="rId11"/>
    <p:sldId id="508" r:id="rId12"/>
    <p:sldId id="510" r:id="rId13"/>
    <p:sldId id="509" r:id="rId14"/>
    <p:sldId id="511" r:id="rId15"/>
    <p:sldId id="514" r:id="rId16"/>
    <p:sldId id="515" r:id="rId17"/>
    <p:sldId id="516" r:id="rId18"/>
    <p:sldId id="458" r:id="rId19"/>
    <p:sldId id="503" r:id="rId20"/>
    <p:sldId id="504" r:id="rId21"/>
    <p:sldId id="459" r:id="rId22"/>
    <p:sldId id="520" r:id="rId23"/>
    <p:sldId id="521" r:id="rId24"/>
    <p:sldId id="523" r:id="rId25"/>
    <p:sldId id="524" r:id="rId26"/>
    <p:sldId id="522" r:id="rId27"/>
    <p:sldId id="525" r:id="rId28"/>
    <p:sldId id="526" r:id="rId29"/>
    <p:sldId id="529" r:id="rId30"/>
    <p:sldId id="530" r:id="rId31"/>
    <p:sldId id="519" r:id="rId32"/>
    <p:sldId id="531" r:id="rId33"/>
    <p:sldId id="533" r:id="rId34"/>
    <p:sldId id="534" r:id="rId35"/>
    <p:sldId id="535" r:id="rId36"/>
    <p:sldId id="532" r:id="rId37"/>
    <p:sldId id="536" r:id="rId38"/>
    <p:sldId id="539" r:id="rId39"/>
    <p:sldId id="540" r:id="rId40"/>
    <p:sldId id="541" r:id="rId41"/>
    <p:sldId id="542" r:id="rId42"/>
    <p:sldId id="538" r:id="rId43"/>
    <p:sldId id="537" r:id="rId44"/>
    <p:sldId id="528" r:id="rId45"/>
    <p:sldId id="544" r:id="rId46"/>
    <p:sldId id="543" r:id="rId47"/>
    <p:sldId id="456" r:id="rId48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>
          <p15:clr>
            <a:srgbClr val="A4A3A4"/>
          </p15:clr>
        </p15:guide>
        <p15:guide id="2" pos="5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33" autoAdjust="0"/>
  </p:normalViewPr>
  <p:slideViewPr>
    <p:cSldViewPr snapToGrid="0">
      <p:cViewPr varScale="1">
        <p:scale>
          <a:sx n="65" d="100"/>
          <a:sy n="65" d="100"/>
        </p:scale>
        <p:origin x="756" y="48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86CFA-E511-423E-A39E-56B6BD0A8B1C}" type="datetimeFigureOut">
              <a:rPr lang="tr-TR" smtClean="0"/>
              <a:t>15.5.2014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FB9CA-A575-402D-A86F-BA815DEF1E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6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60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31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4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2"/>
          <p:cNvSpPr>
            <a:spLocks noChangeArrowheads="1"/>
          </p:cNvSpPr>
          <p:nvPr/>
        </p:nvSpPr>
        <p:spPr bwMode="auto">
          <a:xfrm>
            <a:off x="0" y="795338"/>
            <a:ext cx="9144000" cy="1230312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6" name="Billede 3" descr="dreamstime_www_worl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83488" y="793750"/>
            <a:ext cx="1560512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0"/>
            <a:ext cx="5369560" cy="4419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8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>
            <a:grpSpLocks/>
          </p:cNvGrpSpPr>
          <p:nvPr userDrawn="1"/>
        </p:nvGrpSpPr>
        <p:grpSpPr bwMode="auto">
          <a:xfrm>
            <a:off x="0" y="0"/>
            <a:ext cx="9144000" cy="1970088"/>
            <a:chOff x="0" y="0"/>
            <a:chExt cx="9144000" cy="1970099"/>
          </a:xfrm>
        </p:grpSpPr>
        <p:sp>
          <p:nvSpPr>
            <p:cNvPr id="6" name="Rektangel 2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970099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Calibri" pitchFamily="34" charset="0"/>
                <a:buAutoNum type="arabicPeriod"/>
                <a:defRPr/>
              </a:pPr>
              <a:endParaRPr lang="en-US" sz="16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 userDrawn="1"/>
          </p:nvSpPr>
          <p:spPr bwMode="auto">
            <a:xfrm>
              <a:off x="0" y="1703398"/>
              <a:ext cx="9144000" cy="266701"/>
            </a:xfrm>
            <a:prstGeom prst="rect">
              <a:avLst/>
            </a:prstGeom>
            <a:gradFill rotWithShape="1">
              <a:gsLst>
                <a:gs pos="0">
                  <a:srgbClr val="002060"/>
                </a:gs>
                <a:gs pos="100000">
                  <a:srgbClr val="1F88C8"/>
                </a:gs>
              </a:gsLst>
              <a:lin ang="16200000"/>
            </a:gradFill>
            <a:ln w="9525">
              <a:solidFill>
                <a:srgbClr val="227088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  <a:defRPr/>
              </a:pPr>
              <a:endParaRPr lang="en-US" sz="14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57EA11-EFDF-4DA3-B842-761A59241922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8011-03CC-44B8-B792-7FED9D078C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214C2A-8C27-4E40-8DA1-488D350203AD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91C4F11-C667-4DBB-9AEB-30944A877E1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C0CA15C-7AC8-45FB-95A7-53A1895E1590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470AF8-ED16-43A4-8C07-2F99234B8D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97D85A-57EA-4997-BC98-5DEE90311358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2EB0010-9142-4656-9026-5E3F937809F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64FA15-2FEB-44DB-99FE-4D1610CA0471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484986-DC53-4F95-90D3-4ED83E76E83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A035BE-EB24-4F69-8971-876CA831348F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5C199B9-8DFB-4DF6-8891-4E2F409AB5E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A84D93-4EA4-4835-B902-846D4C7EFCBD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91785C5-A3AF-4053-A350-AD41AFC4A81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0D4E843-3A2B-44B0-AE40-616A0A7C3839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8FEC7B-3AA6-46D5-A3F4-BB9C6352F0C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 smtClean="0"/>
              <a:pPr>
                <a:defRPr/>
              </a:pPr>
              <a:t>15-05-2014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5120052" y="6043612"/>
            <a:ext cx="3824287" cy="49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tr-TR" sz="2000" dirty="0" smtClean="0">
                <a:solidFill>
                  <a:schemeClr val="tx2"/>
                </a:solidFill>
              </a:rPr>
              <a:t>Yrd. Doç. Dr. Gültekin ALTUNTAŞ</a:t>
            </a:r>
            <a:endParaRPr lang="en-US" sz="2000" dirty="0" smtClean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403183" y="5443537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Elektronik Ticaret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İ</a:t>
            </a:r>
            <a:r>
              <a:rPr lang="tr-TR" sz="2400" dirty="0" smtClean="0"/>
              <a:t>şlem </a:t>
            </a:r>
            <a:r>
              <a:rPr lang="tr-TR" sz="2400" dirty="0"/>
              <a:t>düzeyi (Orta düzeyde adaptasyon</a:t>
            </a:r>
            <a:r>
              <a:rPr lang="tr-TR" sz="2400" dirty="0" smtClean="0"/>
              <a:t>)</a:t>
            </a:r>
          </a:p>
          <a:p>
            <a:pPr algn="just"/>
            <a:endParaRPr lang="tr-TR" sz="2400" dirty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düzeydeki işletmeler e-pazarlama kaynaklarını kullanarak pazarlama </a:t>
            </a:r>
            <a:r>
              <a:rPr lang="tr-TR" sz="2000" dirty="0" smtClean="0"/>
              <a:t>işlemleri yapmaya </a:t>
            </a:r>
            <a:r>
              <a:rPr lang="tr-TR" sz="2000" dirty="0"/>
              <a:t>başlarlar. Web sitesi </a:t>
            </a:r>
            <a:r>
              <a:rPr lang="tr-TR" sz="2000" dirty="0" smtClean="0"/>
              <a:t>aracılığıyla </a:t>
            </a:r>
            <a:r>
              <a:rPr lang="tr-TR" sz="2000" dirty="0"/>
              <a:t>ürün satışı yapmak, ödemeleri kabul </a:t>
            </a:r>
            <a:r>
              <a:rPr lang="tr-TR" sz="2000" dirty="0" smtClean="0"/>
              <a:t>etmek</a:t>
            </a:r>
            <a:r>
              <a:rPr lang="tr-TR" sz="2000" dirty="0"/>
              <a:t>, online müşteri hizmeti sunmak, internette pazar araştırması yapmak gibi </a:t>
            </a:r>
            <a:r>
              <a:rPr lang="tr-TR" sz="2000" dirty="0" smtClean="0"/>
              <a:t>işlemleri </a:t>
            </a:r>
            <a:r>
              <a:rPr lang="tr-TR" sz="2000" dirty="0"/>
              <a:t>gerçekleştirmeye başlarlar.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düzeyde etkileşim daha fazla, karmaşık </a:t>
            </a:r>
            <a:r>
              <a:rPr lang="tr-TR" sz="2000" dirty="0" smtClean="0"/>
              <a:t>ve kişiselleşmiştir</a:t>
            </a:r>
            <a:r>
              <a:rPr lang="tr-TR" sz="2000" dirty="0"/>
              <a:t>. E-pazarlama stratejisi </a:t>
            </a:r>
            <a:r>
              <a:rPr lang="tr-TR" sz="2000" dirty="0" smtClean="0"/>
              <a:t>evrimleşmeye </a:t>
            </a:r>
            <a:r>
              <a:rPr lang="tr-TR" sz="2000" dirty="0"/>
              <a:t>başlar. E-pazarlama için </a:t>
            </a:r>
            <a:r>
              <a:rPr lang="tr-TR" sz="2000" dirty="0" smtClean="0"/>
              <a:t>finansal kaynak </a:t>
            </a:r>
            <a:r>
              <a:rPr lang="tr-TR" sz="2000" dirty="0"/>
              <a:t>ve nitelikli kadro mevcuttur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 Kullanım Düzeyleri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1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Transformasyon düzeyi </a:t>
            </a:r>
            <a:r>
              <a:rPr lang="tr-TR" sz="2400" dirty="0" smtClean="0"/>
              <a:t>(İleri </a:t>
            </a:r>
            <a:r>
              <a:rPr lang="tr-TR" sz="2400" dirty="0"/>
              <a:t>düzeyde adaptasyon</a:t>
            </a:r>
            <a:r>
              <a:rPr lang="tr-TR" sz="2400" dirty="0" smtClean="0"/>
              <a:t>)</a:t>
            </a:r>
          </a:p>
          <a:p>
            <a:pPr algn="just"/>
            <a:endParaRPr lang="tr-TR" sz="2400" dirty="0"/>
          </a:p>
          <a:p>
            <a:pPr lvl="1" algn="just"/>
            <a:r>
              <a:rPr lang="tr-TR" sz="2000" dirty="0"/>
              <a:t>Bu düzeydeki işletmeler şirket stratejisini yönlendirmek için e-pazarlama </a:t>
            </a:r>
            <a:r>
              <a:rPr lang="tr-TR" sz="2000" dirty="0" smtClean="0"/>
              <a:t>stratejisini </a:t>
            </a:r>
            <a:r>
              <a:rPr lang="tr-TR" sz="2000" dirty="0"/>
              <a:t>kullanarak kendilerini güçlendirirler.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Örneğin </a:t>
            </a:r>
            <a:r>
              <a:rPr lang="tr-TR" sz="2000" dirty="0"/>
              <a:t>şirketler müşterilerin kendi </a:t>
            </a:r>
            <a:r>
              <a:rPr lang="tr-TR" sz="2000" dirty="0" smtClean="0"/>
              <a:t>isteklerine </a:t>
            </a:r>
            <a:r>
              <a:rPr lang="tr-TR" sz="2000" dirty="0"/>
              <a:t>göre ürünleri online olarak tasarlamalarına ve sipariş vermelerine </a:t>
            </a:r>
            <a:r>
              <a:rPr lang="tr-TR" sz="2000" dirty="0" smtClean="0"/>
              <a:t>olanak sağlarlar. 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düzeyde yüksek derecede </a:t>
            </a:r>
            <a:r>
              <a:rPr lang="tr-TR" sz="2000" dirty="0" smtClean="0"/>
              <a:t>etkileşimin </a:t>
            </a:r>
            <a:r>
              <a:rPr lang="tr-TR" sz="2000" dirty="0"/>
              <a:t>yanında açık ve güçlü bir e-pazarlama stratejisi ve bu stratejileri yürütecek </a:t>
            </a:r>
            <a:r>
              <a:rPr lang="tr-TR" sz="2000" dirty="0" smtClean="0"/>
              <a:t>yeterli </a:t>
            </a:r>
            <a:r>
              <a:rPr lang="tr-TR" sz="2000" dirty="0"/>
              <a:t>kaynak mevcuttur.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 Kullanım Düzeyleri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8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Pazara nüfus </a:t>
            </a:r>
            <a:r>
              <a:rPr lang="tr-TR" sz="2400" dirty="0" smtClean="0"/>
              <a:t>etme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işletmenin mevcut pazarına mevcut ürünlerini </a:t>
            </a:r>
            <a:r>
              <a:rPr lang="tr-TR" sz="2000" dirty="0" smtClean="0"/>
              <a:t>daha </a:t>
            </a:r>
            <a:r>
              <a:rPr lang="tr-TR" sz="2000" dirty="0"/>
              <a:t>çok satmasına fırsat sağlar.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İşletme </a:t>
            </a:r>
            <a:r>
              <a:rPr lang="tr-TR" sz="2000" dirty="0"/>
              <a:t>internet reklamları aracılığıyla hem </a:t>
            </a:r>
            <a:r>
              <a:rPr lang="tr-TR" sz="2000" dirty="0" smtClean="0"/>
              <a:t>ürünlerinin </a:t>
            </a:r>
            <a:r>
              <a:rPr lang="tr-TR" sz="2000" dirty="0"/>
              <a:t>mevcut pazarındaki farkındalık düzeyini hem de firmasının potansiyel </a:t>
            </a:r>
            <a:r>
              <a:rPr lang="tr-TR" sz="2000" dirty="0" smtClean="0"/>
              <a:t>müşterileri </a:t>
            </a:r>
            <a:r>
              <a:rPr lang="tr-TR" sz="2000" dirty="0"/>
              <a:t>arasındaki bilinirliğini arttırabilir.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 smtClean="0"/>
              <a:t>İnternetin Sağlayacağı Pazarlama Fırsatları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166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Pazar </a:t>
            </a:r>
            <a:r>
              <a:rPr lang="tr-TR" sz="2400" dirty="0"/>
              <a:t>geliştirme: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durumda internet, uluslararası pazarlarda reklam </a:t>
            </a:r>
            <a:r>
              <a:rPr lang="tr-TR" sz="2000" dirty="0" smtClean="0"/>
              <a:t>yapmanın </a:t>
            </a:r>
            <a:r>
              <a:rPr lang="tr-TR" sz="2000" dirty="0"/>
              <a:t>düşük maliyet avantajı da kullanılarak farklı ülkelerde satış altyapısı </a:t>
            </a:r>
            <a:r>
              <a:rPr lang="tr-TR" sz="2000" dirty="0" smtClean="0"/>
              <a:t>kurmaksızın </a:t>
            </a:r>
            <a:r>
              <a:rPr lang="tr-TR" sz="2000" dirty="0"/>
              <a:t>bu ülkelerdeki yeni pazarlara satış yapmak amacıyla kullanılır.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durum </a:t>
            </a:r>
            <a:r>
              <a:rPr lang="tr-TR" sz="2000" dirty="0" smtClean="0"/>
              <a:t>ihracatçı </a:t>
            </a:r>
            <a:r>
              <a:rPr lang="tr-TR" sz="2000" dirty="0"/>
              <a:t>olmak veya birçok ülkede faaliyette bulunmakla ilgili engellerin </a:t>
            </a:r>
            <a:r>
              <a:rPr lang="tr-TR" sz="2000" dirty="0" smtClean="0"/>
              <a:t>üstesinden gelmeyi </a:t>
            </a:r>
            <a:r>
              <a:rPr lang="tr-TR" sz="2000" dirty="0"/>
              <a:t>gerektirir. Örneğin, internetin en bilindik elektronik </a:t>
            </a:r>
            <a:r>
              <a:rPr lang="tr-TR" sz="2000" dirty="0" smtClean="0"/>
              <a:t>perakendecilerinden birisi </a:t>
            </a:r>
            <a:r>
              <a:rPr lang="tr-TR" sz="2000" dirty="0"/>
              <a:t>olan Amazon.com, farklı ülkelerde satış altyapıları kurmaksızın, </a:t>
            </a:r>
            <a:r>
              <a:rPr lang="tr-TR" sz="2000" dirty="0" smtClean="0"/>
              <a:t>dünyanın birçok </a:t>
            </a:r>
            <a:r>
              <a:rPr lang="tr-TR" sz="2000" dirty="0"/>
              <a:t>ülkesine ürünlerini göndermektedir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 smtClean="0"/>
              <a:t>İnternetin Sağlayacağı Pazarlama Fırsatları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570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Ürün </a:t>
            </a:r>
            <a:r>
              <a:rPr lang="tr-TR" sz="2400" dirty="0"/>
              <a:t>geliştirme: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aracılığıyla ulaştırılabilecek yeni ürün ve hizmetler </a:t>
            </a:r>
            <a:r>
              <a:rPr lang="tr-TR" sz="2000" dirty="0" smtClean="0"/>
              <a:t>geliştirilir</a:t>
            </a:r>
            <a:r>
              <a:rPr lang="tr-TR" sz="2000" dirty="0"/>
              <a:t>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</a:t>
            </a:r>
            <a:r>
              <a:rPr lang="tr-TR" sz="2000" dirty="0"/>
              <a:t>ürünler genellikle bilgiye dayalı ürünlerdir ve elektronik ticaret </a:t>
            </a:r>
            <a:r>
              <a:rPr lang="tr-TR" sz="2000" dirty="0" smtClean="0"/>
              <a:t>kullanılarak </a:t>
            </a:r>
            <a:r>
              <a:rPr lang="tr-TR" sz="2000" dirty="0"/>
              <a:t>satın alınırlar.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özellikle yeni türde hizmetlerin geliştirilmesi </a:t>
            </a:r>
            <a:r>
              <a:rPr lang="tr-TR" sz="2000" dirty="0" smtClean="0"/>
              <a:t>açısından </a:t>
            </a:r>
            <a:r>
              <a:rPr lang="tr-TR" sz="2000" dirty="0"/>
              <a:t>önemli gelişmeler sağlamaktadır.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 smtClean="0"/>
              <a:t>İnternetin Sağlayacağı Pazarlama Fırsatları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3233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Farklılaşma: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Burada </a:t>
            </a:r>
            <a:r>
              <a:rPr lang="tr-TR" sz="2000" dirty="0"/>
              <a:t>ise yeni pazarlara satmak için yeni ürünler geliştirilir.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Örneğin</a:t>
            </a:r>
            <a:r>
              <a:rPr lang="tr-TR" sz="2000" dirty="0"/>
              <a:t>, </a:t>
            </a:r>
            <a:r>
              <a:rPr lang="tr-TR" sz="2000" dirty="0" smtClean="0"/>
              <a:t>e-kitapların </a:t>
            </a:r>
            <a:r>
              <a:rPr lang="tr-TR" sz="2000" dirty="0"/>
              <a:t>okunması için </a:t>
            </a:r>
            <a:r>
              <a:rPr lang="tr-TR" sz="2000" dirty="0" smtClean="0"/>
              <a:t>yeni bir </a:t>
            </a:r>
            <a:r>
              <a:rPr lang="tr-TR" sz="2000" dirty="0"/>
              <a:t>araç </a:t>
            </a:r>
            <a:r>
              <a:rPr lang="tr-TR" sz="2000" dirty="0" smtClean="0"/>
              <a:t>geliştirilerek </a:t>
            </a:r>
            <a:r>
              <a:rPr lang="tr-TR" sz="2000" dirty="0"/>
              <a:t>bilgisayardan kitap okumayı sevmeyen daha </a:t>
            </a:r>
            <a:r>
              <a:rPr lang="tr-TR" sz="2000" dirty="0" smtClean="0"/>
              <a:t>geleneksel </a:t>
            </a:r>
            <a:r>
              <a:rPr lang="tr-TR" sz="2000" dirty="0"/>
              <a:t>tüketicilerin de e-kitap satın almasının yolu açılmış olmuştur.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 smtClean="0"/>
              <a:t>İnternetin Sağlayacağı Pazarlama Fırsatları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159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Bir ürüne sanal olarak sınırsız yer </a:t>
            </a:r>
            <a:r>
              <a:rPr lang="tr-TR" sz="2000" dirty="0" smtClean="0"/>
              <a:t>ayırma </a:t>
            </a:r>
            <a:endParaRPr lang="tr-TR" sz="2000" dirty="0"/>
          </a:p>
          <a:p>
            <a:pPr algn="just"/>
            <a:r>
              <a:rPr lang="tr-TR" sz="2000" dirty="0"/>
              <a:t>Perakende mağazaları açmadan küresel pazara ve pazarlara erişim </a:t>
            </a:r>
          </a:p>
          <a:p>
            <a:pPr algn="just"/>
            <a:r>
              <a:rPr lang="tr-TR" sz="2000" dirty="0"/>
              <a:t>7 gün 24 saat sipariş verebilme </a:t>
            </a:r>
          </a:p>
          <a:p>
            <a:pPr algn="just"/>
            <a:r>
              <a:rPr lang="tr-TR" sz="2000" dirty="0"/>
              <a:t>Katalogların baskı ve postalama maliyetinin </a:t>
            </a:r>
            <a:r>
              <a:rPr lang="tr-TR" sz="2000" dirty="0" smtClean="0"/>
              <a:t>olmaması </a:t>
            </a:r>
            <a:endParaRPr lang="tr-TR" sz="2000" dirty="0"/>
          </a:p>
          <a:p>
            <a:pPr algn="just"/>
            <a:r>
              <a:rPr lang="tr-TR" sz="2000" dirty="0"/>
              <a:t>Müşteri hizmet yetkilileri olmadan nakliye emrinin onaylanması </a:t>
            </a:r>
          </a:p>
          <a:p>
            <a:pPr algn="just"/>
            <a:r>
              <a:rPr lang="tr-TR" sz="2000" dirty="0"/>
              <a:t>Satış sunumunda görüntü (video) ve sesi kullanabilme  </a:t>
            </a:r>
          </a:p>
          <a:p>
            <a:pPr algn="just"/>
            <a:r>
              <a:rPr lang="tr-TR" sz="2000" dirty="0"/>
              <a:t>Geçmiş ve mevcut müşterilere özel e-mail gönderebilme  </a:t>
            </a:r>
          </a:p>
          <a:p>
            <a:pPr algn="just"/>
            <a:r>
              <a:rPr lang="tr-TR" sz="2000" dirty="0"/>
              <a:t>Engelli kişilerin fiziksel hareket sıkıntısı olmadan araştırma </a:t>
            </a:r>
            <a:r>
              <a:rPr lang="tr-TR" sz="2000" dirty="0" smtClean="0"/>
              <a:t>yapabilmesi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/>
              <a:t>İnternetin Sağlayacağı Pazarlama Fırsatları</a:t>
            </a:r>
          </a:p>
        </p:txBody>
      </p:sp>
    </p:spTree>
    <p:extLst>
      <p:ext uri="{BB962C8B-B14F-4D97-AF65-F5344CB8AC3E}">
        <p14:creationId xmlns:p14="http://schemas.microsoft.com/office/powerpoint/2010/main" val="19735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Az rağbet gören ürünlerin </a:t>
            </a:r>
            <a:r>
              <a:rPr lang="tr-TR" sz="2000" dirty="0" smtClean="0"/>
              <a:t>stokunu </a:t>
            </a:r>
            <a:r>
              <a:rPr lang="tr-TR" sz="2000" dirty="0"/>
              <a:t>verimli ayarlama </a:t>
            </a:r>
          </a:p>
          <a:p>
            <a:pPr algn="just"/>
            <a:r>
              <a:rPr lang="tr-TR" sz="2000" dirty="0"/>
              <a:t>Fiziksel mağazalarda sunulmayan ürün çeşitlerini satışa sunabilme </a:t>
            </a:r>
          </a:p>
          <a:p>
            <a:pPr algn="just"/>
            <a:r>
              <a:rPr lang="tr-TR" sz="2000" dirty="0"/>
              <a:t>Web temelli alışverişi tercih eden </a:t>
            </a:r>
            <a:r>
              <a:rPr lang="tr-TR" sz="2000" dirty="0" smtClean="0"/>
              <a:t>bölümlere doğrudan </a:t>
            </a:r>
            <a:r>
              <a:rPr lang="tr-TR" sz="2000" dirty="0"/>
              <a:t>seslenme  </a:t>
            </a:r>
          </a:p>
          <a:p>
            <a:pPr algn="just"/>
            <a:r>
              <a:rPr lang="tr-TR" sz="2000" dirty="0"/>
              <a:t>Otomatik </a:t>
            </a:r>
            <a:r>
              <a:rPr lang="tr-TR" sz="2000" dirty="0" smtClean="0"/>
              <a:t>ara yüz </a:t>
            </a:r>
            <a:r>
              <a:rPr lang="tr-TR" sz="2000" dirty="0"/>
              <a:t>tekniklerini </a:t>
            </a:r>
            <a:r>
              <a:rPr lang="tr-TR" sz="2000" dirty="0" smtClean="0"/>
              <a:t>kullanma</a:t>
            </a:r>
            <a:endParaRPr lang="tr-TR" sz="2000" dirty="0"/>
          </a:p>
          <a:p>
            <a:pPr algn="just"/>
            <a:r>
              <a:rPr lang="tr-TR" sz="2000" dirty="0"/>
              <a:t>Görselleştirme ve anketlerle müşterilerin spesifik ihtiyaçlarına </a:t>
            </a:r>
            <a:r>
              <a:rPr lang="tr-TR" sz="2000" dirty="0" smtClean="0"/>
              <a:t>göre </a:t>
            </a:r>
            <a:r>
              <a:rPr lang="tr-TR" sz="2000" dirty="0"/>
              <a:t>geliştirme</a:t>
            </a:r>
          </a:p>
          <a:p>
            <a:pPr algn="just"/>
            <a:r>
              <a:rPr lang="tr-TR" sz="2000" dirty="0"/>
              <a:t>Tüketimde otomasyon (</a:t>
            </a:r>
            <a:r>
              <a:rPr lang="tr-TR" sz="2000" dirty="0" smtClean="0"/>
              <a:t>Örneğ</a:t>
            </a:r>
            <a:r>
              <a:rPr lang="tr-TR" sz="2000" dirty="0" smtClean="0"/>
              <a:t>in,</a:t>
            </a:r>
            <a:r>
              <a:rPr lang="tr-TR" sz="2000" dirty="0" smtClean="0"/>
              <a:t> çiçeklerin </a:t>
            </a:r>
            <a:r>
              <a:rPr lang="tr-TR" sz="2000" dirty="0"/>
              <a:t>her ayın belirli gününde gönderilmesi isteğini gerçekleştirmek)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/>
              <a:t>İnternetin Sağlayacağı Pazarlama Fırsatları</a:t>
            </a:r>
          </a:p>
        </p:txBody>
      </p:sp>
    </p:spTree>
    <p:extLst>
      <p:ext uri="{BB962C8B-B14F-4D97-AF65-F5344CB8AC3E}">
        <p14:creationId xmlns:p14="http://schemas.microsoft.com/office/powerpoint/2010/main" val="34479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Web adresine alışveriş torbalarında yer vermek</a:t>
            </a:r>
          </a:p>
          <a:p>
            <a:pPr algn="just"/>
            <a:r>
              <a:rPr lang="tr-TR" sz="2000" dirty="0"/>
              <a:t>Kataloglarda ve ticari reklamlarda web sitesi adresine yer vermek </a:t>
            </a:r>
          </a:p>
          <a:p>
            <a:pPr algn="just"/>
            <a:r>
              <a:rPr lang="tr-TR" sz="2000" dirty="0"/>
              <a:t>Mağazaya gelen müşterilere stokta kalmayan ürünleri web sitesinden, taşıma ücreti </a:t>
            </a:r>
            <a:r>
              <a:rPr lang="tr-TR" sz="2000" dirty="0" smtClean="0"/>
              <a:t>alınmaksızın </a:t>
            </a:r>
            <a:r>
              <a:rPr lang="tr-TR" sz="2000" dirty="0"/>
              <a:t>sipariş verebilmeleri için </a:t>
            </a:r>
            <a:r>
              <a:rPr lang="tr-TR" sz="2000" dirty="0" err="1"/>
              <a:t>kiosklara</a:t>
            </a:r>
            <a:r>
              <a:rPr lang="tr-TR" sz="2000" dirty="0"/>
              <a:t> yönlendirme</a:t>
            </a:r>
          </a:p>
          <a:p>
            <a:pPr algn="just"/>
            <a:r>
              <a:rPr lang="tr-TR" sz="2000" dirty="0"/>
              <a:t>En yakın mağazaları, telefonlarını, çalışma saatlerini, harita ve yön </a:t>
            </a:r>
            <a:r>
              <a:rPr lang="tr-TR" sz="2000" dirty="0" smtClean="0"/>
              <a:t>tariflerini </a:t>
            </a:r>
            <a:r>
              <a:rPr lang="tr-TR" sz="2000" dirty="0"/>
              <a:t>web sitesinde ve kataloglarda duyurma</a:t>
            </a:r>
          </a:p>
          <a:p>
            <a:pPr algn="just"/>
            <a:r>
              <a:rPr lang="tr-TR" sz="2000" dirty="0"/>
              <a:t>Müşterilerin katalogdaki ürün kodu ile webden sipariş vermelerini sağlama</a:t>
            </a:r>
          </a:p>
          <a:p>
            <a:pPr algn="just"/>
            <a:r>
              <a:rPr lang="tr-TR" sz="2000" dirty="0"/>
              <a:t>Doğrudan postalama, e-mail ve webde mağazada kullanılabilecek indirim </a:t>
            </a:r>
            <a:r>
              <a:rPr lang="tr-TR" sz="2000" dirty="0" smtClean="0"/>
              <a:t>kuponlarını dağıtma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Web Üzerinde Reklam ve Pazarlama</a:t>
            </a:r>
          </a:p>
        </p:txBody>
      </p:sp>
    </p:spTree>
    <p:extLst>
      <p:ext uri="{BB962C8B-B14F-4D97-AF65-F5344CB8AC3E}">
        <p14:creationId xmlns:p14="http://schemas.microsoft.com/office/powerpoint/2010/main" val="37924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Ürün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bilgiye </a:t>
            </a:r>
            <a:r>
              <a:rPr lang="tr-TR" sz="2000" dirty="0" smtClean="0"/>
              <a:t>dayalı </a:t>
            </a:r>
            <a:r>
              <a:rPr lang="tr-TR" sz="2000" dirty="0"/>
              <a:t>yeni ürünler ortaya </a:t>
            </a:r>
            <a:r>
              <a:rPr lang="tr-TR" sz="2000" dirty="0" smtClean="0"/>
              <a:t>çıkarmıştır</a:t>
            </a:r>
            <a:r>
              <a:rPr lang="tr-TR" sz="2000" dirty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daha önce tüketiciye fiziksel olarak </a:t>
            </a:r>
            <a:r>
              <a:rPr lang="tr-TR" sz="2000" dirty="0" smtClean="0"/>
              <a:t>ulaşan </a:t>
            </a:r>
            <a:r>
              <a:rPr lang="tr-TR" sz="2000" dirty="0"/>
              <a:t>ürünleri dijital hizmetlere </a:t>
            </a:r>
            <a:r>
              <a:rPr lang="tr-TR" sz="2000" dirty="0" smtClean="0"/>
              <a:t>dönüştürebilmiştir</a:t>
            </a:r>
            <a:r>
              <a:rPr lang="tr-TR" sz="2000" dirty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Müşteri </a:t>
            </a:r>
            <a:r>
              <a:rPr lang="tr-TR" sz="2000" dirty="0"/>
              <a:t>hizmeti ve marka </a:t>
            </a:r>
            <a:r>
              <a:rPr lang="tr-TR" sz="2000" dirty="0" smtClean="0"/>
              <a:t>değerleri geliştirilmiştir</a:t>
            </a:r>
            <a:r>
              <a:rPr lang="tr-TR" sz="2000" dirty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çeşitli </a:t>
            </a:r>
            <a:r>
              <a:rPr lang="tr-TR" sz="2000" dirty="0"/>
              <a:t>ürünlerde </a:t>
            </a:r>
            <a:r>
              <a:rPr lang="tr-TR" sz="2000" dirty="0" smtClean="0"/>
              <a:t>kişiselleştirmeye </a:t>
            </a:r>
            <a:r>
              <a:rPr lang="tr-TR" sz="2000" dirty="0"/>
              <a:t>olanak </a:t>
            </a:r>
            <a:r>
              <a:rPr lang="tr-TR" sz="2000" dirty="0" smtClean="0"/>
              <a:t>sağlamaktadır</a:t>
            </a:r>
            <a:r>
              <a:rPr lang="tr-TR" sz="2000" dirty="0"/>
              <a:t>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0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273" y="1089322"/>
            <a:ext cx="4584700" cy="563562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63601" y="2753013"/>
            <a:ext cx="4432300" cy="2066925"/>
            <a:chOff x="876300" y="2500313"/>
            <a:chExt cx="4432300" cy="2066925"/>
          </a:xfrm>
        </p:grpSpPr>
        <p:sp>
          <p:nvSpPr>
            <p:cNvPr id="6" name="Rektangel 30"/>
            <p:cNvSpPr>
              <a:spLocks noChangeArrowheads="1"/>
            </p:cNvSpPr>
            <p:nvPr/>
          </p:nvSpPr>
          <p:spPr bwMode="auto">
            <a:xfrm>
              <a:off x="1260475" y="2500313"/>
              <a:ext cx="4000500" cy="354012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8" name="Rektangel 33"/>
            <p:cNvSpPr>
              <a:spLocks noChangeArrowheads="1"/>
            </p:cNvSpPr>
            <p:nvPr/>
          </p:nvSpPr>
          <p:spPr bwMode="auto">
            <a:xfrm>
              <a:off x="1260475" y="378618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9" name="Rektangel 34"/>
            <p:cNvSpPr>
              <a:spLocks noChangeArrowheads="1"/>
            </p:cNvSpPr>
            <p:nvPr/>
          </p:nvSpPr>
          <p:spPr bwMode="auto">
            <a:xfrm>
              <a:off x="1260475" y="29289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0" name="Rektangel 35"/>
            <p:cNvSpPr>
              <a:spLocks noChangeArrowheads="1"/>
            </p:cNvSpPr>
            <p:nvPr/>
          </p:nvSpPr>
          <p:spPr bwMode="auto">
            <a:xfrm>
              <a:off x="1260475" y="4214813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2" name="Tekstboks 44"/>
            <p:cNvSpPr txBox="1">
              <a:spLocks noChangeArrowheads="1"/>
            </p:cNvSpPr>
            <p:nvPr/>
          </p:nvSpPr>
          <p:spPr bwMode="auto">
            <a:xfrm>
              <a:off x="1308100" y="2517749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Pazarlama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5" name="Tekstboks 48"/>
            <p:cNvSpPr txBox="1">
              <a:spLocks noChangeArrowheads="1"/>
            </p:cNvSpPr>
            <p:nvPr/>
          </p:nvSpPr>
          <p:spPr bwMode="auto">
            <a:xfrm>
              <a:off x="1295400" y="297021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6" name="Tekstboks 49"/>
            <p:cNvSpPr txBox="1">
              <a:spLocks noChangeArrowheads="1"/>
            </p:cNvSpPr>
            <p:nvPr/>
          </p:nvSpPr>
          <p:spPr bwMode="auto">
            <a:xfrm>
              <a:off x="1270794" y="4274364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Online Reklamlar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grpSp>
          <p:nvGrpSpPr>
            <p:cNvPr id="20" name="Gruppe 77"/>
            <p:cNvGrpSpPr>
              <a:grpSpLocks/>
            </p:cNvGrpSpPr>
            <p:nvPr/>
          </p:nvGrpSpPr>
          <p:grpSpPr bwMode="auto">
            <a:xfrm>
              <a:off x="876300" y="4208463"/>
              <a:ext cx="344488" cy="342900"/>
              <a:chOff x="876300" y="4208463"/>
              <a:chExt cx="344488" cy="342900"/>
            </a:xfrm>
          </p:grpSpPr>
          <p:sp>
            <p:nvSpPr>
              <p:cNvPr id="33" name="Rektangel 20"/>
              <p:cNvSpPr>
                <a:spLocks noChangeArrowheads="1"/>
              </p:cNvSpPr>
              <p:nvPr/>
            </p:nvSpPr>
            <p:spPr bwMode="auto">
              <a:xfrm>
                <a:off x="876300" y="4208463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4" name="Tekstboks 76"/>
              <p:cNvSpPr txBox="1">
                <a:spLocks noChangeArrowheads="1"/>
              </p:cNvSpPr>
              <p:nvPr/>
            </p:nvSpPr>
            <p:spPr bwMode="auto">
              <a:xfrm>
                <a:off x="890588" y="4238625"/>
                <a:ext cx="322262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5</a:t>
                </a:r>
              </a:p>
            </p:txBody>
          </p:sp>
        </p:grpSp>
        <p:grpSp>
          <p:nvGrpSpPr>
            <p:cNvPr id="21" name="Gruppe 79"/>
            <p:cNvGrpSpPr>
              <a:grpSpLocks/>
            </p:cNvGrpSpPr>
            <p:nvPr/>
          </p:nvGrpSpPr>
          <p:grpSpPr bwMode="auto">
            <a:xfrm>
              <a:off x="876300" y="3790950"/>
              <a:ext cx="344488" cy="347663"/>
              <a:chOff x="876300" y="3790950"/>
              <a:chExt cx="344488" cy="347663"/>
            </a:xfrm>
          </p:grpSpPr>
          <p:sp>
            <p:nvSpPr>
              <p:cNvPr id="31" name="Rektangel 13"/>
              <p:cNvSpPr>
                <a:spLocks noChangeArrowheads="1"/>
              </p:cNvSpPr>
              <p:nvPr/>
            </p:nvSpPr>
            <p:spPr bwMode="auto">
              <a:xfrm>
                <a:off x="876300" y="3790950"/>
                <a:ext cx="344488" cy="347663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2" name="Tekstboks 78"/>
              <p:cNvSpPr txBox="1">
                <a:spLocks noChangeArrowheads="1"/>
              </p:cNvSpPr>
              <p:nvPr/>
            </p:nvSpPr>
            <p:spPr bwMode="auto">
              <a:xfrm>
                <a:off x="890588" y="3822700"/>
                <a:ext cx="322262" cy="279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4</a:t>
                </a:r>
              </a:p>
            </p:txBody>
          </p:sp>
        </p:grpSp>
        <p:grpSp>
          <p:nvGrpSpPr>
            <p:cNvPr id="22" name="Gruppe 81"/>
            <p:cNvGrpSpPr>
              <a:grpSpLocks/>
            </p:cNvGrpSpPr>
            <p:nvPr/>
          </p:nvGrpSpPr>
          <p:grpSpPr bwMode="auto">
            <a:xfrm>
              <a:off x="876300" y="3363913"/>
              <a:ext cx="344488" cy="344487"/>
              <a:chOff x="876300" y="3363913"/>
              <a:chExt cx="344488" cy="344487"/>
            </a:xfrm>
          </p:grpSpPr>
          <p:sp>
            <p:nvSpPr>
              <p:cNvPr id="29" name="Rektangel 11"/>
              <p:cNvSpPr>
                <a:spLocks noChangeArrowheads="1"/>
              </p:cNvSpPr>
              <p:nvPr/>
            </p:nvSpPr>
            <p:spPr bwMode="auto">
              <a:xfrm>
                <a:off x="876300" y="33639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0" name="Tekstboks 80"/>
              <p:cNvSpPr txBox="1">
                <a:spLocks noChangeArrowheads="1"/>
              </p:cNvSpPr>
              <p:nvPr/>
            </p:nvSpPr>
            <p:spPr bwMode="auto">
              <a:xfrm>
                <a:off x="890588" y="34004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grpSp>
          <p:nvGrpSpPr>
            <p:cNvPr id="23" name="Gruppe 83"/>
            <p:cNvGrpSpPr>
              <a:grpSpLocks/>
            </p:cNvGrpSpPr>
            <p:nvPr/>
          </p:nvGrpSpPr>
          <p:grpSpPr bwMode="auto">
            <a:xfrm>
              <a:off x="876300" y="2936875"/>
              <a:ext cx="344488" cy="344488"/>
              <a:chOff x="876300" y="2936875"/>
              <a:chExt cx="344488" cy="344488"/>
            </a:xfrm>
          </p:grpSpPr>
          <p:sp>
            <p:nvSpPr>
              <p:cNvPr id="27" name="Rektangel 9"/>
              <p:cNvSpPr>
                <a:spLocks noChangeArrowheads="1"/>
              </p:cNvSpPr>
              <p:nvPr/>
            </p:nvSpPr>
            <p:spPr bwMode="auto">
              <a:xfrm>
                <a:off x="876300" y="2936875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8" name="Tekstboks 82"/>
              <p:cNvSpPr txBox="1">
                <a:spLocks noChangeArrowheads="1"/>
              </p:cNvSpPr>
              <p:nvPr/>
            </p:nvSpPr>
            <p:spPr bwMode="auto">
              <a:xfrm>
                <a:off x="890588" y="2986088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2</a:t>
                </a:r>
              </a:p>
            </p:txBody>
          </p:sp>
        </p:grpSp>
        <p:grpSp>
          <p:nvGrpSpPr>
            <p:cNvPr id="24" name="Gruppe 85"/>
            <p:cNvGrpSpPr>
              <a:grpSpLocks/>
            </p:cNvGrpSpPr>
            <p:nvPr/>
          </p:nvGrpSpPr>
          <p:grpSpPr bwMode="auto">
            <a:xfrm>
              <a:off x="876300" y="2511425"/>
              <a:ext cx="344488" cy="342900"/>
              <a:chOff x="876300" y="2511425"/>
              <a:chExt cx="344488" cy="342900"/>
            </a:xfrm>
          </p:grpSpPr>
          <p:sp>
            <p:nvSpPr>
              <p:cNvPr id="25" name="Rektangel 7"/>
              <p:cNvSpPr>
                <a:spLocks noChangeArrowheads="1"/>
              </p:cNvSpPr>
              <p:nvPr/>
            </p:nvSpPr>
            <p:spPr bwMode="auto">
              <a:xfrm>
                <a:off x="876300" y="2511425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6" name="Tekstboks 84"/>
              <p:cNvSpPr txBox="1">
                <a:spLocks noChangeArrowheads="1"/>
              </p:cNvSpPr>
              <p:nvPr/>
            </p:nvSpPr>
            <p:spPr bwMode="auto">
              <a:xfrm>
                <a:off x="890588" y="2547938"/>
                <a:ext cx="3222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1</a:t>
                </a:r>
              </a:p>
            </p:txBody>
          </p:sp>
        </p:grpSp>
      </p:grpSp>
      <p:sp>
        <p:nvSpPr>
          <p:cNvPr id="39" name="Rektangel 40"/>
          <p:cNvSpPr>
            <a:spLocks noChangeArrowheads="1"/>
          </p:cNvSpPr>
          <p:nvPr/>
        </p:nvSpPr>
        <p:spPr bwMode="auto">
          <a:xfrm>
            <a:off x="5434012" y="2295525"/>
            <a:ext cx="2946400" cy="2946400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40" name="Billede 43" descr="dreamstime_go to www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6725" y="2429668"/>
            <a:ext cx="27209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ktangel 31"/>
          <p:cNvSpPr>
            <a:spLocks noChangeArrowheads="1"/>
          </p:cNvSpPr>
          <p:nvPr/>
        </p:nvSpPr>
        <p:spPr bwMode="auto">
          <a:xfrm>
            <a:off x="1258095" y="4000788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İnternetin Pazarlamaya Etkileri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1" name="Rektangel 31"/>
          <p:cNvSpPr>
            <a:spLocks noChangeArrowheads="1"/>
          </p:cNvSpPr>
          <p:nvPr/>
        </p:nvSpPr>
        <p:spPr bwMode="auto">
          <a:xfrm>
            <a:off x="1258095" y="3147461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Güncel Pazarlama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3" name="Rektangel 31"/>
          <p:cNvSpPr>
            <a:spLocks noChangeArrowheads="1"/>
          </p:cNvSpPr>
          <p:nvPr/>
        </p:nvSpPr>
        <p:spPr bwMode="auto">
          <a:xfrm>
            <a:off x="1247776" y="3571369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İnternete Dayalı Pazarlama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Ürün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Tüketicinin </a:t>
            </a:r>
            <a:r>
              <a:rPr lang="tr-TR" sz="2000" dirty="0"/>
              <a:t>ürünün </a:t>
            </a:r>
            <a:r>
              <a:rPr lang="tr-TR" sz="2000" dirty="0" smtClean="0"/>
              <a:t>geliştirilmesi aşamasında işletmeyle iletişim </a:t>
            </a:r>
            <a:r>
              <a:rPr lang="tr-TR" sz="2000" dirty="0"/>
              <a:t>kurabilmesi, bir yandan </a:t>
            </a:r>
            <a:r>
              <a:rPr lang="tr-TR" sz="2000" dirty="0" smtClean="0"/>
              <a:t>işletmelerin </a:t>
            </a:r>
            <a:r>
              <a:rPr lang="tr-TR" sz="2000" dirty="0"/>
              <a:t>pazarlanabilir ürün ya da </a:t>
            </a:r>
            <a:r>
              <a:rPr lang="tr-TR" sz="2000" dirty="0" smtClean="0"/>
              <a:t>hizmetler geliştirmelerini sağlarken</a:t>
            </a:r>
            <a:r>
              <a:rPr lang="tr-TR" sz="2000" dirty="0"/>
              <a:t>, öte yandan renk, desen, hacim, </a:t>
            </a:r>
            <a:r>
              <a:rPr lang="tr-TR" sz="2000" dirty="0" smtClean="0"/>
              <a:t>işlev </a:t>
            </a:r>
            <a:r>
              <a:rPr lang="tr-TR" sz="2000" dirty="0"/>
              <a:t>ve </a:t>
            </a:r>
            <a:r>
              <a:rPr lang="tr-TR" sz="2000" dirty="0" smtClean="0"/>
              <a:t>benzeri konularda </a:t>
            </a:r>
            <a:r>
              <a:rPr lang="tr-TR" sz="2000" dirty="0"/>
              <a:t>bireysel taleplerinin de </a:t>
            </a:r>
            <a:r>
              <a:rPr lang="tr-TR" sz="2000" dirty="0" smtClean="0"/>
              <a:t>gerçekleşmesini sağlamaktadır.</a:t>
            </a:r>
            <a:endParaRPr lang="tr-TR" sz="2000" dirty="0"/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İnternetin </a:t>
            </a:r>
            <a:r>
              <a:rPr lang="tr-TR" sz="2000" dirty="0"/>
              <a:t>etkisi fiziksel teslim gerektiren ürünlere </a:t>
            </a:r>
            <a:r>
              <a:rPr lang="tr-TR" sz="2000" dirty="0" smtClean="0"/>
              <a:t>kıyasla </a:t>
            </a:r>
            <a:r>
              <a:rPr lang="tr-TR" sz="2000" dirty="0"/>
              <a:t>elektronik </a:t>
            </a:r>
            <a:r>
              <a:rPr lang="tr-TR" sz="2000" dirty="0" smtClean="0"/>
              <a:t>ortamda </a:t>
            </a:r>
            <a:r>
              <a:rPr lang="tr-TR" sz="2000" dirty="0"/>
              <a:t>tüketiciye sunulan ürünlerde daha çok </a:t>
            </a:r>
            <a:r>
              <a:rPr lang="tr-TR" sz="2000" dirty="0" smtClean="0"/>
              <a:t>olmuştur</a:t>
            </a:r>
            <a:r>
              <a:rPr lang="tr-TR" sz="2000" dirty="0"/>
              <a:t>. </a:t>
            </a:r>
            <a:r>
              <a:rPr lang="tr-TR" sz="2000" dirty="0" smtClean="0"/>
              <a:t>Aynı </a:t>
            </a:r>
            <a:r>
              <a:rPr lang="tr-TR" sz="2000" dirty="0"/>
              <a:t>biçimde görme, </a:t>
            </a:r>
            <a:r>
              <a:rPr lang="tr-TR" sz="2000" dirty="0" smtClean="0"/>
              <a:t>dokunma hislerine </a:t>
            </a:r>
            <a:r>
              <a:rPr lang="tr-TR" sz="2000" dirty="0"/>
              <a:t>hitap eden ürünlere </a:t>
            </a:r>
            <a:r>
              <a:rPr lang="tr-TR" sz="2000" dirty="0" smtClean="0"/>
              <a:t>kıyasla </a:t>
            </a:r>
            <a:r>
              <a:rPr lang="tr-TR" sz="2000" dirty="0"/>
              <a:t>standart ürünlerde daha çok etkili </a:t>
            </a:r>
            <a:r>
              <a:rPr lang="tr-TR" sz="2000" dirty="0" smtClean="0"/>
              <a:t>olmuştur</a:t>
            </a:r>
            <a:r>
              <a:rPr lang="tr-TR" sz="2000" dirty="0"/>
              <a:t>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99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tr-TR" sz="2400" dirty="0" smtClean="0"/>
              <a:t>Fiyat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/>
              <a:t>İnternetin yeni bir perakende satış kanalı olması ürünlerin fiyatlarının düşmesine yol açmıştır çünkü geleneksel mağazalara kıyasla dağıtım </a:t>
            </a:r>
            <a:r>
              <a:rPr lang="tr-TR" sz="2000" dirty="0" smtClean="0"/>
              <a:t>maliyetleri </a:t>
            </a:r>
            <a:r>
              <a:rPr lang="tr-TR" sz="2000" dirty="0"/>
              <a:t>düşmüştür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İnternette </a:t>
            </a:r>
            <a:r>
              <a:rPr lang="tr-TR" sz="2000" dirty="0"/>
              <a:t>müşteriler, mağazaları dolaşıp fiyat incelemek yerine ürünler ile </a:t>
            </a:r>
            <a:r>
              <a:rPr lang="tr-TR" sz="2000" dirty="0" smtClean="0"/>
              <a:t>ilgili tüm </a:t>
            </a:r>
            <a:r>
              <a:rPr lang="tr-TR" sz="2000" dirty="0"/>
              <a:t>bilgileri karşılaştırmalı olarak tek sayfada görmeyi tercih etmektedirler. </a:t>
            </a:r>
            <a:r>
              <a:rPr lang="tr-TR" sz="2000" dirty="0" smtClean="0"/>
              <a:t>Dolayısıyla fiyat </a:t>
            </a:r>
            <a:r>
              <a:rPr lang="tr-TR" sz="2000" dirty="0"/>
              <a:t>arama motorları </a:t>
            </a:r>
            <a:r>
              <a:rPr lang="tr-TR" sz="2000" dirty="0" smtClean="0"/>
              <a:t>giderek artmaktadır.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üzerinden fiyatlama yaparken diğer kanallardan farklı </a:t>
            </a:r>
            <a:r>
              <a:rPr lang="tr-TR" sz="2000" dirty="0" smtClean="0"/>
              <a:t>koşullar </a:t>
            </a:r>
            <a:r>
              <a:rPr lang="tr-TR" sz="2000" dirty="0"/>
              <a:t>ortaya çıkmaktadır</a:t>
            </a:r>
            <a:r>
              <a:rPr lang="tr-TR" sz="2000" dirty="0" smtClean="0"/>
              <a:t>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19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Fiyat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İşletmeler </a:t>
            </a:r>
            <a:r>
              <a:rPr lang="tr-TR" sz="2000" dirty="0"/>
              <a:t>bazı ürün ve hizmetlerini ücretsiz sunma yoluna gide-bilmektedirler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/>
          </a:p>
          <a:p>
            <a:pPr lvl="1" algn="just"/>
            <a:r>
              <a:rPr lang="tr-TR" sz="2000" dirty="0"/>
              <a:t>Bedava içerik sunmak hem pazarda bilinirliği arttırabilir hem de </a:t>
            </a:r>
            <a:r>
              <a:rPr lang="tr-TR" sz="2000" dirty="0" smtClean="0"/>
              <a:t>bazı </a:t>
            </a:r>
            <a:r>
              <a:rPr lang="tr-TR" sz="2000" dirty="0"/>
              <a:t>ek ürünlerin satışını sağlayabilir</a:t>
            </a:r>
            <a:r>
              <a:rPr lang="tr-TR" sz="2000" dirty="0" smtClean="0"/>
              <a:t>.</a:t>
            </a:r>
          </a:p>
          <a:p>
            <a:pPr lvl="1" algn="just"/>
            <a:endParaRPr lang="tr-TR" sz="2000" dirty="0"/>
          </a:p>
          <a:p>
            <a:pPr lvl="1" algn="just"/>
            <a:r>
              <a:rPr lang="tr-TR" sz="2000" dirty="0" smtClean="0"/>
              <a:t>Bazı </a:t>
            </a:r>
            <a:r>
              <a:rPr lang="tr-TR" sz="2000" dirty="0"/>
              <a:t>programları bedava sunmak firmanın ürünlerinin pazarda bir standart haline gelmesini sağlayabilir.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50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Fiyat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/>
              <a:t>Bazı ürün ve hizmetleri bedava sunmak pazardaki rakiplerin de yok edilmesine </a:t>
            </a:r>
            <a:r>
              <a:rPr lang="tr-TR" sz="2000" dirty="0" smtClean="0"/>
              <a:t>yardımcı </a:t>
            </a:r>
            <a:r>
              <a:rPr lang="tr-TR" sz="2000" dirty="0"/>
              <a:t>olabilir. </a:t>
            </a:r>
            <a:endParaRPr lang="tr-TR" sz="2000" dirty="0" smtClean="0"/>
          </a:p>
          <a:p>
            <a:pPr lvl="1" algn="just"/>
            <a:endParaRPr lang="tr-TR" sz="2000" dirty="0"/>
          </a:p>
          <a:p>
            <a:pPr lvl="1" algn="just"/>
            <a:r>
              <a:rPr lang="tr-TR" sz="2000" dirty="0" smtClean="0"/>
              <a:t>Ücretsiz ürünler </a:t>
            </a:r>
            <a:r>
              <a:rPr lang="tr-TR" sz="2000" dirty="0"/>
              <a:t>ve hizmetler üzerine kurulu bir fiyatlama stratejisinde, işletmenin </a:t>
            </a:r>
            <a:r>
              <a:rPr lang="tr-TR" sz="2000" dirty="0" smtClean="0"/>
              <a:t>nereden gelir </a:t>
            </a:r>
            <a:r>
              <a:rPr lang="tr-TR" sz="2000" dirty="0"/>
              <a:t>elde edeceğini çok iyi belirlemesi gerekir. 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6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Dağıtım Kanalları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/>
              <a:t>İnternet hem alıcılar hem de satıcılar için geleneksel yer kavramını baştan </a:t>
            </a:r>
            <a:r>
              <a:rPr lang="tr-TR" sz="2000" dirty="0" smtClean="0"/>
              <a:t>aşağı değiştirmiştir.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Ürün </a:t>
            </a:r>
            <a:r>
              <a:rPr lang="tr-TR" sz="2000" dirty="0"/>
              <a:t>teslimat zamanının ve şeklinin çok fark </a:t>
            </a:r>
            <a:r>
              <a:rPr lang="tr-TR" sz="2000" dirty="0" smtClean="0"/>
              <a:t>oluşturmadığı durumlarda geleneksel yöntemlere oranla daha avantajlıdır.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Üreticiler </a:t>
            </a:r>
            <a:r>
              <a:rPr lang="tr-TR" sz="2000" dirty="0"/>
              <a:t>ve tüketiciler arasındaki aracı kuruluşlara, dijital iletişim ağları sayesinde </a:t>
            </a:r>
            <a:r>
              <a:rPr lang="tr-TR" sz="2000" dirty="0" smtClean="0"/>
              <a:t>ihtiyaç kalmayacağı </a:t>
            </a:r>
            <a:r>
              <a:rPr lang="tr-TR" sz="2000" dirty="0"/>
              <a:t>öngörülmekteydi fakat </a:t>
            </a:r>
            <a:r>
              <a:rPr lang="tr-TR" sz="2000" dirty="0" smtClean="0"/>
              <a:t>internetin </a:t>
            </a:r>
            <a:r>
              <a:rPr lang="tr-TR" sz="2000" dirty="0"/>
              <a:t>kendine </a:t>
            </a:r>
            <a:r>
              <a:rPr lang="tr-TR" sz="2000" dirty="0" smtClean="0"/>
              <a:t>özgü sanal pazarlar gibi </a:t>
            </a:r>
            <a:r>
              <a:rPr lang="tr-TR" sz="2000" dirty="0"/>
              <a:t>bazı yeni tür sanal aracılar </a:t>
            </a:r>
            <a:r>
              <a:rPr lang="tr-TR" sz="2000" dirty="0" smtClean="0"/>
              <a:t>meydana getirdiği </a:t>
            </a:r>
            <a:r>
              <a:rPr lang="tr-TR" sz="2000" dirty="0"/>
              <a:t>görülmektedir.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5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Pazarlama İletişimi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itme yönlü </a:t>
            </a:r>
            <a:r>
              <a:rPr lang="tr-TR" sz="2000" dirty="0" smtClean="0"/>
              <a:t>değil </a:t>
            </a:r>
            <a:r>
              <a:rPr lang="tr-TR" sz="2000" dirty="0"/>
              <a:t>çekme yönlü bir </a:t>
            </a:r>
            <a:r>
              <a:rPr lang="tr-TR" sz="2000" dirty="0" smtClean="0"/>
              <a:t>iletişim ortamıdır.</a:t>
            </a:r>
            <a:endParaRPr lang="tr-TR" sz="2000" dirty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etkileşime </a:t>
            </a:r>
            <a:r>
              <a:rPr lang="tr-TR" sz="2000" dirty="0"/>
              <a:t>olanak </a:t>
            </a:r>
            <a:r>
              <a:rPr lang="tr-TR" sz="2000" dirty="0" smtClean="0"/>
              <a:t>sağlayan </a:t>
            </a:r>
            <a:r>
              <a:rPr lang="tr-TR" sz="2000" dirty="0"/>
              <a:t>dijital bir </a:t>
            </a:r>
            <a:r>
              <a:rPr lang="tr-TR" sz="2000" dirty="0" smtClean="0"/>
              <a:t>medyadır</a:t>
            </a:r>
            <a:r>
              <a:rPr lang="tr-TR" sz="2000" dirty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 </a:t>
            </a:r>
            <a:r>
              <a:rPr lang="tr-TR" sz="2000" dirty="0"/>
              <a:t>tek yönlü kitlesel </a:t>
            </a:r>
            <a:r>
              <a:rPr lang="tr-TR" sz="2000" dirty="0" smtClean="0"/>
              <a:t>iletişim </a:t>
            </a:r>
            <a:r>
              <a:rPr lang="tr-TR" sz="2000" dirty="0"/>
              <a:t>yerine bire bir ya da çoklu </a:t>
            </a:r>
            <a:r>
              <a:rPr lang="tr-TR" sz="2000" dirty="0" err="1" smtClean="0"/>
              <a:t>taraşar</a:t>
            </a:r>
            <a:r>
              <a:rPr lang="tr-TR" sz="2000" dirty="0" smtClean="0"/>
              <a:t> arasında iletişime </a:t>
            </a:r>
            <a:r>
              <a:rPr lang="tr-TR" sz="2000" dirty="0"/>
              <a:t>olanak </a:t>
            </a:r>
            <a:r>
              <a:rPr lang="tr-TR" sz="2000" dirty="0" smtClean="0"/>
              <a:t>sağlar</a:t>
            </a:r>
            <a:r>
              <a:rPr lang="tr-TR" sz="2000" dirty="0"/>
              <a:t>.</a:t>
            </a:r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İnternet</a:t>
            </a:r>
            <a:r>
              <a:rPr lang="tr-TR" sz="2000" dirty="0"/>
              <a:t>, reklam gibi standart pazarlama </a:t>
            </a:r>
            <a:r>
              <a:rPr lang="tr-TR" sz="2000" dirty="0" smtClean="0"/>
              <a:t>iletişiminin yapısını </a:t>
            </a:r>
            <a:r>
              <a:rPr lang="tr-TR" sz="2000" dirty="0"/>
              <a:t>da </a:t>
            </a:r>
            <a:r>
              <a:rPr lang="tr-TR" sz="2000" dirty="0" smtClean="0"/>
              <a:t>değiştirir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81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Bir web sitesinin hem yeni hem de mevcut </a:t>
            </a:r>
            <a:r>
              <a:rPr lang="tr-TR" sz="2400" dirty="0" smtClean="0"/>
              <a:t>müşterilerden oluşan </a:t>
            </a:r>
            <a:r>
              <a:rPr lang="tr-TR" sz="2400" dirty="0"/>
              <a:t>izleyicilerini </a:t>
            </a:r>
            <a:r>
              <a:rPr lang="tr-TR" sz="2400" dirty="0" smtClean="0"/>
              <a:t>artırmak </a:t>
            </a:r>
            <a:r>
              <a:rPr lang="tr-TR" sz="2400" dirty="0"/>
              <a:t>için online reklamlar, arama </a:t>
            </a:r>
            <a:r>
              <a:rPr lang="tr-TR" sz="2400" dirty="0" smtClean="0"/>
              <a:t>motorlarının kullanımı </a:t>
            </a:r>
            <a:r>
              <a:rPr lang="tr-TR" sz="2400" dirty="0"/>
              <a:t>ve </a:t>
            </a:r>
            <a:r>
              <a:rPr lang="tr-TR" sz="2400" dirty="0" smtClean="0"/>
              <a:t>karşılıklı bağlantı kurma </a:t>
            </a:r>
            <a:r>
              <a:rPr lang="tr-TR" sz="2400" dirty="0"/>
              <a:t>(link verme) gibi online (çevrim içi) ve çevrim </a:t>
            </a:r>
            <a:r>
              <a:rPr lang="tr-TR" sz="2400" dirty="0" smtClean="0"/>
              <a:t>dışı </a:t>
            </a:r>
            <a:r>
              <a:rPr lang="tr-TR" sz="2400" dirty="0"/>
              <a:t>tutundurma </a:t>
            </a:r>
            <a:r>
              <a:rPr lang="tr-TR" sz="2400" dirty="0" smtClean="0"/>
              <a:t>tekniklerinin kullanılması </a:t>
            </a:r>
            <a:r>
              <a:rPr lang="tr-TR" sz="2400" dirty="0"/>
              <a:t>trafik </a:t>
            </a:r>
            <a:r>
              <a:rPr lang="tr-TR" sz="2400" dirty="0" smtClean="0"/>
              <a:t>oluşturan </a:t>
            </a:r>
            <a:r>
              <a:rPr lang="tr-TR" sz="2400" dirty="0"/>
              <a:t>kampanyalar olarak bilinir. 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Online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Her </a:t>
            </a:r>
            <a:r>
              <a:rPr lang="tr-TR" sz="2400" dirty="0"/>
              <a:t>bir web </a:t>
            </a:r>
            <a:r>
              <a:rPr lang="tr-TR" sz="2400" dirty="0" smtClean="0"/>
              <a:t>sitesinin kendisinin </a:t>
            </a:r>
            <a:r>
              <a:rPr lang="tr-TR" sz="2400" dirty="0"/>
              <a:t>de bir reklam </a:t>
            </a:r>
            <a:r>
              <a:rPr lang="tr-TR" sz="2400" dirty="0" smtClean="0"/>
              <a:t>olduğu düşünülebilir</a:t>
            </a:r>
            <a:r>
              <a:rPr lang="tr-TR" sz="2400" dirty="0"/>
              <a:t>, çünkü web sitesi de bir </a:t>
            </a:r>
            <a:r>
              <a:rPr lang="tr-TR" sz="2400" dirty="0" smtClean="0"/>
              <a:t>işletme ve ürün </a:t>
            </a:r>
            <a:r>
              <a:rPr lang="tr-TR" sz="2400" dirty="0"/>
              <a:t>ve hizmetleri </a:t>
            </a:r>
            <a:r>
              <a:rPr lang="tr-TR" sz="2400" dirty="0" smtClean="0"/>
              <a:t>hakkında müşterileri </a:t>
            </a:r>
            <a:r>
              <a:rPr lang="tr-TR" sz="2400" dirty="0"/>
              <a:t>bilgilendirebilir, ikna edebilir ve </a:t>
            </a:r>
            <a:r>
              <a:rPr lang="tr-TR" sz="2400" dirty="0" smtClean="0"/>
              <a:t>hatırlatabilir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Ancak </a:t>
            </a:r>
            <a:r>
              <a:rPr lang="tr-TR" sz="2400" dirty="0"/>
              <a:t>geleneksel anlamda web sitesi bir reklam olarak </a:t>
            </a:r>
            <a:r>
              <a:rPr lang="tr-TR" sz="2400" dirty="0" smtClean="0"/>
              <a:t>düşünülmez çünkü web </a:t>
            </a:r>
            <a:r>
              <a:rPr lang="tr-TR" sz="2400" dirty="0"/>
              <a:t>sitesinin </a:t>
            </a:r>
            <a:r>
              <a:rPr lang="tr-TR" sz="2400" dirty="0" smtClean="0"/>
              <a:t>içeriğini </a:t>
            </a:r>
            <a:r>
              <a:rPr lang="tr-TR" sz="2400" dirty="0"/>
              <a:t>üçüncü taraf </a:t>
            </a:r>
            <a:r>
              <a:rPr lang="tr-TR" sz="2400" dirty="0" smtClean="0"/>
              <a:t>tarafından </a:t>
            </a:r>
            <a:r>
              <a:rPr lang="tr-TR" sz="2400" dirty="0"/>
              <a:t>sahip olunan bir medyada </a:t>
            </a:r>
            <a:r>
              <a:rPr lang="tr-TR" sz="2400" dirty="0" smtClean="0"/>
              <a:t>yerleştirmek </a:t>
            </a:r>
            <a:r>
              <a:rPr lang="tr-TR" sz="2400" dirty="0"/>
              <a:t>için parasal bir </a:t>
            </a:r>
            <a:r>
              <a:rPr lang="tr-TR" sz="2400" dirty="0" smtClean="0"/>
              <a:t>değişim </a:t>
            </a:r>
            <a:r>
              <a:rPr lang="tr-TR" sz="2400" dirty="0"/>
              <a:t>yer almaz.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Online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76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Daha fazla yer mümkün </a:t>
            </a:r>
            <a:r>
              <a:rPr lang="tr-TR" sz="2000" dirty="0" smtClean="0"/>
              <a:t>olduğu </a:t>
            </a:r>
            <a:r>
              <a:rPr lang="tr-TR" sz="2000" dirty="0"/>
              <a:t>için internet </a:t>
            </a:r>
            <a:r>
              <a:rPr lang="tr-TR" sz="2000" dirty="0" smtClean="0"/>
              <a:t>ortamında reklamın maliyeti daha düşüktür.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Diyaloğu başlatan </a:t>
            </a:r>
            <a:r>
              <a:rPr lang="tr-TR" sz="2000" dirty="0"/>
              <a:t>ve kendi </a:t>
            </a:r>
            <a:r>
              <a:rPr lang="tr-TR" sz="2000" dirty="0" smtClean="0"/>
              <a:t>ihtiyaçlarının karşılanacağı </a:t>
            </a:r>
            <a:r>
              <a:rPr lang="tr-TR" sz="2000" dirty="0"/>
              <a:t>beklentisi </a:t>
            </a:r>
            <a:r>
              <a:rPr lang="tr-TR" sz="2000" dirty="0" smtClean="0"/>
              <a:t>içinde olan müşteridir</a:t>
            </a:r>
            <a:r>
              <a:rPr lang="tr-TR" sz="2000" dirty="0"/>
              <a:t>. Web </a:t>
            </a:r>
            <a:r>
              <a:rPr lang="tr-TR" sz="2000" dirty="0" smtClean="0"/>
              <a:t>pazarlamacıları müşterilerin aradıkları </a:t>
            </a:r>
            <a:r>
              <a:rPr lang="tr-TR" sz="2000" dirty="0"/>
              <a:t>bilgiyi </a:t>
            </a:r>
            <a:r>
              <a:rPr lang="tr-TR" sz="2000" dirty="0" smtClean="0"/>
              <a:t>bulabilmeleri </a:t>
            </a:r>
            <a:r>
              <a:rPr lang="tr-TR" sz="2000" dirty="0"/>
              <a:t>için web sitelerini etkin bir biçimde </a:t>
            </a:r>
            <a:r>
              <a:rPr lang="tr-TR" sz="2000" dirty="0" smtClean="0"/>
              <a:t>tutundurmaları </a:t>
            </a:r>
            <a:r>
              <a:rPr lang="tr-TR" sz="2000" dirty="0"/>
              <a:t>gerekir. 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Kullanıcının zamanı değerlidir </a:t>
            </a:r>
            <a:r>
              <a:rPr lang="tr-TR" sz="2000" dirty="0"/>
              <a:t>ve </a:t>
            </a:r>
            <a:r>
              <a:rPr lang="tr-TR" sz="2000" dirty="0" smtClean="0"/>
              <a:t>kullanıcı </a:t>
            </a:r>
            <a:r>
              <a:rPr lang="tr-TR" sz="2000" dirty="0"/>
              <a:t>ile </a:t>
            </a:r>
            <a:r>
              <a:rPr lang="tr-TR" sz="2000" dirty="0" smtClean="0"/>
              <a:t>etkileşen </a:t>
            </a:r>
            <a:r>
              <a:rPr lang="tr-TR" sz="2000" dirty="0"/>
              <a:t>zaman </a:t>
            </a:r>
            <a:r>
              <a:rPr lang="tr-TR" sz="2000" dirty="0" smtClean="0"/>
              <a:t>sınırlıdır</a:t>
            </a:r>
            <a:r>
              <a:rPr lang="tr-TR" sz="2000" dirty="0"/>
              <a:t>. </a:t>
            </a:r>
            <a:r>
              <a:rPr lang="tr-TR" sz="2000" dirty="0" smtClean="0"/>
              <a:t>Dolayısıyla </a:t>
            </a:r>
            <a:r>
              <a:rPr lang="tr-TR" sz="2000" dirty="0"/>
              <a:t>bu zaman maksimize edilmelidir.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Bilgi </a:t>
            </a:r>
            <a:r>
              <a:rPr lang="tr-TR" sz="2000" dirty="0"/>
              <a:t>en büyük </a:t>
            </a:r>
            <a:r>
              <a:rPr lang="tr-TR" sz="2000" dirty="0" smtClean="0"/>
              <a:t>paradır</a:t>
            </a:r>
            <a:r>
              <a:rPr lang="tr-TR" sz="2000" dirty="0"/>
              <a:t>. Bilgi vermek tüketicilerin </a:t>
            </a:r>
            <a:r>
              <a:rPr lang="tr-TR" sz="2000" dirty="0" smtClean="0"/>
              <a:t>duygularına </a:t>
            </a:r>
            <a:r>
              <a:rPr lang="tr-TR" sz="2000" dirty="0"/>
              <a:t>hitap </a:t>
            </a:r>
            <a:r>
              <a:rPr lang="tr-TR" sz="2000" dirty="0" smtClean="0"/>
              <a:t>etmekten </a:t>
            </a:r>
            <a:r>
              <a:rPr lang="tr-TR" sz="2000" dirty="0"/>
              <a:t>daha önemlidir.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Online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63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315688"/>
            <a:ext cx="8229600" cy="4230585"/>
          </a:xfrm>
        </p:spPr>
        <p:txBody>
          <a:bodyPr anchor="ctr"/>
          <a:lstStyle/>
          <a:p>
            <a:pPr algn="just"/>
            <a:r>
              <a:rPr lang="tr-TR" sz="2400" dirty="0"/>
              <a:t>Sayfa gösterimi </a:t>
            </a:r>
            <a:r>
              <a:rPr lang="tr-TR" sz="2400" dirty="0" smtClean="0"/>
              <a:t>başına oluşan </a:t>
            </a:r>
            <a:r>
              <a:rPr lang="tr-TR" sz="2400" dirty="0"/>
              <a:t>maliyet ile </a:t>
            </a:r>
            <a:r>
              <a:rPr lang="tr-TR" sz="2400" dirty="0" smtClean="0"/>
              <a:t>simgelenen </a:t>
            </a:r>
            <a:r>
              <a:rPr lang="tr-TR" sz="2400" dirty="0"/>
              <a:t>reklam modelidir.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Banner </a:t>
            </a:r>
            <a:r>
              <a:rPr lang="tr-TR" sz="2400" dirty="0"/>
              <a:t>reklamlar ve pop-</a:t>
            </a:r>
            <a:r>
              <a:rPr lang="tr-TR" sz="2400" dirty="0" err="1"/>
              <a:t>up</a:t>
            </a:r>
            <a:r>
              <a:rPr lang="tr-TR" sz="2400" dirty="0"/>
              <a:t> reklamlar bu türe örnektir</a:t>
            </a:r>
            <a:r>
              <a:rPr lang="tr-TR" sz="2400" dirty="0" smtClean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49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Pazarlama, </a:t>
            </a:r>
            <a:r>
              <a:rPr lang="tr-TR" sz="2400" dirty="0"/>
              <a:t>üretimin ürettiği pazarlanabilir nitelikteki ürün ve hizmetleri satacak </a:t>
            </a:r>
            <a:r>
              <a:rPr lang="tr-TR" sz="2400" dirty="0" smtClean="0"/>
              <a:t>müşterileri </a:t>
            </a:r>
            <a:r>
              <a:rPr lang="tr-TR" sz="2400" dirty="0"/>
              <a:t>bulmak, bu müşterileri korumak, rakiplerin müşterilerini kendine çevirmek, ürünü ilk </a:t>
            </a:r>
            <a:r>
              <a:rPr lang="tr-TR" sz="2400" dirty="0" smtClean="0"/>
              <a:t>defa </a:t>
            </a:r>
            <a:r>
              <a:rPr lang="tr-TR" sz="2400" dirty="0"/>
              <a:t>kullanacakların firmadan almalarını ve karlılığı </a:t>
            </a:r>
            <a:r>
              <a:rPr lang="tr-TR" sz="2400" dirty="0" smtClean="0"/>
              <a:t>sağlamayı amaçlar.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Pazarlama, </a:t>
            </a:r>
            <a:r>
              <a:rPr lang="tr-TR" sz="2400" dirty="0" smtClean="0"/>
              <a:t>pazarlama araştırması</a:t>
            </a:r>
            <a:r>
              <a:rPr lang="tr-TR" sz="2400" dirty="0"/>
              <a:t>, </a:t>
            </a:r>
            <a:r>
              <a:rPr lang="tr-TR" sz="2400" dirty="0" smtClean="0"/>
              <a:t>marka yönetimi</a:t>
            </a:r>
            <a:r>
              <a:rPr lang="tr-TR" sz="2400" dirty="0"/>
              <a:t>, müşteri hizmetleri</a:t>
            </a:r>
            <a:r>
              <a:rPr lang="tr-TR" sz="2400" dirty="0" smtClean="0"/>
              <a:t>, reklam </a:t>
            </a:r>
            <a:r>
              <a:rPr lang="tr-TR" sz="2400" dirty="0"/>
              <a:t>gibi çeşitli </a:t>
            </a:r>
            <a:r>
              <a:rPr lang="tr-TR" sz="2400" dirty="0" smtClean="0"/>
              <a:t>görevleri kapsayan </a:t>
            </a:r>
            <a:r>
              <a:rPr lang="tr-TR" sz="2400" dirty="0"/>
              <a:t>bir işlev </a:t>
            </a:r>
            <a:r>
              <a:rPr lang="tr-TR" sz="2400" dirty="0" smtClean="0"/>
              <a:t>olmanın yanı </a:t>
            </a:r>
            <a:r>
              <a:rPr lang="tr-TR" sz="2400" dirty="0"/>
              <a:t>sıra </a:t>
            </a:r>
            <a:r>
              <a:rPr lang="tr-TR" sz="2400" dirty="0" smtClean="0"/>
              <a:t>işletmelere rehberlik </a:t>
            </a:r>
            <a:r>
              <a:rPr lang="tr-TR" sz="2400" dirty="0"/>
              <a:t>eden müşteri </a:t>
            </a:r>
            <a:r>
              <a:rPr lang="tr-TR" sz="2400" dirty="0" smtClean="0"/>
              <a:t>odaklı bir </a:t>
            </a:r>
            <a:r>
              <a:rPr lang="tr-TR" sz="2400" dirty="0"/>
              <a:t>felsefe anlamı </a:t>
            </a:r>
            <a:r>
              <a:rPr lang="tr-TR" sz="2400" dirty="0" smtClean="0"/>
              <a:t>taşır.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32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Banner reklamlar web sitelerinin içine yerleştirilen reklam panolarıdır.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Reklamı </a:t>
            </a:r>
            <a:r>
              <a:rPr lang="tr-TR" sz="2400" dirty="0"/>
              <a:t>yapılan markanın ya da web sitesinin dışında ilgi duyulan bir müşteri kitlesi veya izleyicisi bulunan bir başka web sitesine ücret karşılığında yerleştirilir.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Böylece </a:t>
            </a:r>
            <a:r>
              <a:rPr lang="tr-TR" sz="2400" dirty="0"/>
              <a:t>o siteye girenler reklamı izlerler, ilgi duyan kişiler </a:t>
            </a:r>
            <a:r>
              <a:rPr lang="tr-TR" sz="2400" dirty="0" err="1"/>
              <a:t>banner’ları</a:t>
            </a:r>
            <a:r>
              <a:rPr lang="tr-TR" sz="2400" dirty="0"/>
              <a:t> tıkladığında ise reklamı yapılan markanın web alanı </a:t>
            </a:r>
            <a:r>
              <a:rPr lang="tr-TR" sz="2400" dirty="0" smtClean="0"/>
              <a:t>açılır.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65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Banner </a:t>
            </a:r>
            <a:r>
              <a:rPr lang="tr-TR" sz="2400" dirty="0" smtClean="0"/>
              <a:t>reklamları </a:t>
            </a:r>
            <a:r>
              <a:rPr lang="tr-TR" sz="2400" dirty="0"/>
              <a:t>tüm </a:t>
            </a:r>
            <a:r>
              <a:rPr lang="tr-TR" sz="2400" dirty="0" smtClean="0"/>
              <a:t>online reklam </a:t>
            </a:r>
            <a:r>
              <a:rPr lang="tr-TR" sz="2400" dirty="0"/>
              <a:t>gelirleri içinde yüzde 50’lik bir paya sahiptir.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tür reklamlarda tüketici </a:t>
            </a:r>
            <a:r>
              <a:rPr lang="tr-TR" sz="2400" dirty="0" smtClean="0"/>
              <a:t>sadece reklamı </a:t>
            </a:r>
            <a:r>
              <a:rPr lang="tr-TR" sz="2400" dirty="0"/>
              <a:t>görmez, </a:t>
            </a:r>
            <a:r>
              <a:rPr lang="tr-TR" sz="2400" dirty="0" smtClean="0"/>
              <a:t>reklamın </a:t>
            </a:r>
            <a:r>
              <a:rPr lang="tr-TR" sz="2400" dirty="0"/>
              <a:t>üstünü </a:t>
            </a:r>
            <a:r>
              <a:rPr lang="tr-TR" sz="2400" dirty="0" smtClean="0"/>
              <a:t>tıklayarak pazarlamacının </a:t>
            </a:r>
            <a:r>
              <a:rPr lang="tr-TR" sz="2400" dirty="0"/>
              <a:t>ana </a:t>
            </a:r>
            <a:r>
              <a:rPr lang="tr-TR" sz="2400" dirty="0" smtClean="0"/>
              <a:t>sayfasını ziyaret </a:t>
            </a:r>
            <a:r>
              <a:rPr lang="tr-TR" sz="2400" dirty="0"/>
              <a:t>edebilir.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Dolayısıyla </a:t>
            </a:r>
            <a:r>
              <a:rPr lang="tr-TR" sz="2400" dirty="0"/>
              <a:t>bu tür </a:t>
            </a:r>
            <a:r>
              <a:rPr lang="tr-TR" sz="2400" dirty="0" smtClean="0"/>
              <a:t>reklamları yaratmanın </a:t>
            </a:r>
            <a:r>
              <a:rPr lang="tr-TR" sz="2400" dirty="0"/>
              <a:t>ve </a:t>
            </a:r>
            <a:r>
              <a:rPr lang="tr-TR" sz="2400" dirty="0" smtClean="0"/>
              <a:t>yerleştirmenin amacı sadece tüketicinin </a:t>
            </a:r>
            <a:r>
              <a:rPr lang="tr-TR" sz="2400" dirty="0"/>
              <a:t>dikkatini çekmek </a:t>
            </a:r>
            <a:r>
              <a:rPr lang="tr-TR" sz="2400" dirty="0" smtClean="0"/>
              <a:t>değil pazarlamacının </a:t>
            </a:r>
            <a:r>
              <a:rPr lang="tr-TR" sz="2400" dirty="0"/>
              <a:t>web </a:t>
            </a:r>
            <a:r>
              <a:rPr lang="tr-TR" sz="2400" dirty="0" smtClean="0"/>
              <a:t>sayfasını </a:t>
            </a:r>
            <a:r>
              <a:rPr lang="tr-TR" sz="2400" dirty="0"/>
              <a:t>ziyaret </a:t>
            </a:r>
            <a:r>
              <a:rPr lang="tr-TR" sz="2400" dirty="0" smtClean="0"/>
              <a:t>etmesini </a:t>
            </a:r>
            <a:r>
              <a:rPr lang="tr-TR" sz="2400" dirty="0"/>
              <a:t>ve orada bir müddet </a:t>
            </a:r>
            <a:r>
              <a:rPr lang="tr-TR" sz="2400" dirty="0" smtClean="0"/>
              <a:t>kalmasını sağlamaktır.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47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İçerik ulaştırmak</a:t>
            </a:r>
            <a:r>
              <a:rPr lang="tr-TR" sz="2400" dirty="0"/>
              <a:t>: Bir banner </a:t>
            </a:r>
            <a:r>
              <a:rPr lang="tr-TR" sz="2400" dirty="0" smtClean="0"/>
              <a:t>reklamının </a:t>
            </a:r>
            <a:r>
              <a:rPr lang="tr-TR" sz="2400" dirty="0"/>
              <a:t>üzerine </a:t>
            </a:r>
            <a:r>
              <a:rPr lang="tr-TR" sz="2400" dirty="0" smtClean="0"/>
              <a:t>tıklandığında </a:t>
            </a:r>
            <a:r>
              <a:rPr lang="tr-TR" sz="2400" dirty="0"/>
              <a:t>bir teklif </a:t>
            </a:r>
            <a:r>
              <a:rPr lang="tr-TR" sz="2400" dirty="0" smtClean="0"/>
              <a:t>hakkında </a:t>
            </a:r>
            <a:r>
              <a:rPr lang="tr-TR" sz="2400" dirty="0"/>
              <a:t>daha fazla bilgi </a:t>
            </a:r>
            <a:r>
              <a:rPr lang="tr-TR" sz="2400" dirty="0" smtClean="0"/>
              <a:t>alınabilecek </a:t>
            </a:r>
            <a:r>
              <a:rPr lang="tr-TR" sz="2400" dirty="0"/>
              <a:t>bir </a:t>
            </a:r>
            <a:r>
              <a:rPr lang="tr-TR" sz="2400" dirty="0" smtClean="0"/>
              <a:t>şirket </a:t>
            </a:r>
            <a:r>
              <a:rPr lang="tr-TR" sz="2400" dirty="0"/>
              <a:t>sitesine yönlendirir.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Alışverişe </a:t>
            </a:r>
            <a:r>
              <a:rPr lang="tr-TR" sz="2400" dirty="0"/>
              <a:t>olanak </a:t>
            </a:r>
            <a:r>
              <a:rPr lang="tr-TR" sz="2400" dirty="0" smtClean="0"/>
              <a:t>sağlama</a:t>
            </a:r>
            <a:r>
              <a:rPr lang="tr-TR" sz="2400" dirty="0"/>
              <a:t>: Banner üzerine </a:t>
            </a:r>
            <a:r>
              <a:rPr lang="tr-TR" sz="2400" dirty="0" smtClean="0"/>
              <a:t>tıklama </a:t>
            </a:r>
            <a:r>
              <a:rPr lang="tr-TR" sz="2400" dirty="0"/>
              <a:t>tüketiciyi online bir </a:t>
            </a:r>
            <a:r>
              <a:rPr lang="tr-TR" sz="2400" dirty="0" smtClean="0"/>
              <a:t>kitapçıya </a:t>
            </a:r>
            <a:r>
              <a:rPr lang="tr-TR" sz="2400" dirty="0"/>
              <a:t>ya da seyahat sitesine yönlendiriyor ise reklam </a:t>
            </a:r>
            <a:r>
              <a:rPr lang="tr-TR" sz="2400" dirty="0" smtClean="0"/>
              <a:t>doğrudan </a:t>
            </a:r>
            <a:r>
              <a:rPr lang="tr-TR" sz="2400" dirty="0"/>
              <a:t>bir </a:t>
            </a:r>
            <a:r>
              <a:rPr lang="tr-TR" sz="2400" dirty="0" smtClean="0"/>
              <a:t>satışa yol </a:t>
            </a:r>
            <a:r>
              <a:rPr lang="tr-TR" sz="2400" dirty="0"/>
              <a:t>açmak için </a:t>
            </a:r>
            <a:r>
              <a:rPr lang="tr-TR" sz="2400" dirty="0" smtClean="0"/>
              <a:t>yerleştirilmiştir</a:t>
            </a:r>
            <a:r>
              <a:rPr lang="tr-TR" sz="2400" dirty="0"/>
              <a:t>. Bu durumda da tüketiciden </a:t>
            </a:r>
            <a:r>
              <a:rPr lang="tr-TR" sz="2400" dirty="0" smtClean="0"/>
              <a:t>doğrudan bir tepki </a:t>
            </a:r>
            <a:r>
              <a:rPr lang="tr-TR" sz="2400" dirty="0"/>
              <a:t>almak </a:t>
            </a:r>
            <a:r>
              <a:rPr lang="tr-TR" sz="2400" dirty="0" smtClean="0"/>
              <a:t>amaçlanır.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04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 smtClean="0"/>
              <a:t>Tutumları şekillendirme</a:t>
            </a:r>
            <a:r>
              <a:rPr lang="tr-TR" sz="2000" dirty="0"/>
              <a:t>: Bir </a:t>
            </a:r>
            <a:r>
              <a:rPr lang="tr-TR" sz="2000" dirty="0" smtClean="0"/>
              <a:t>şirketin markasıyla tutarlı </a:t>
            </a:r>
            <a:r>
              <a:rPr lang="tr-TR" sz="2000" dirty="0"/>
              <a:t>olan bir reklam </a:t>
            </a:r>
            <a:r>
              <a:rPr lang="tr-TR" sz="2000" dirty="0" smtClean="0"/>
              <a:t>marka farkındalığı oluşturmaya yardımcı </a:t>
            </a:r>
            <a:r>
              <a:rPr lang="tr-TR" sz="2000" dirty="0"/>
              <a:t>olabilir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Tepki oluşturma</a:t>
            </a:r>
            <a:r>
              <a:rPr lang="tr-TR" sz="2000" dirty="0"/>
              <a:t>: Banner </a:t>
            </a:r>
            <a:r>
              <a:rPr lang="tr-TR" sz="2000" dirty="0" smtClean="0"/>
              <a:t>reklamı </a:t>
            </a:r>
            <a:r>
              <a:rPr lang="tr-TR" sz="2000" dirty="0"/>
              <a:t>iki yönlü bir </a:t>
            </a:r>
            <a:r>
              <a:rPr lang="tr-TR" sz="2000" dirty="0" smtClean="0"/>
              <a:t>iletişim başlatmayı </a:t>
            </a:r>
            <a:r>
              <a:rPr lang="tr-TR" sz="2000" dirty="0"/>
              <a:t>ya da </a:t>
            </a:r>
            <a:r>
              <a:rPr lang="tr-TR" sz="2000" dirty="0" smtClean="0"/>
              <a:t>yeni müşteriler </a:t>
            </a:r>
            <a:r>
              <a:rPr lang="tr-TR" sz="2000" dirty="0"/>
              <a:t>belirlemeyi amaçlayabilir. Bu tür durumlarda </a:t>
            </a:r>
            <a:r>
              <a:rPr lang="tr-TR" sz="2000" dirty="0" smtClean="0"/>
              <a:t>etkileşimli reklam</a:t>
            </a:r>
            <a:r>
              <a:rPr lang="tr-TR" sz="2000" dirty="0"/>
              <a:t>, </a:t>
            </a:r>
            <a:r>
              <a:rPr lang="tr-TR" sz="2000" dirty="0" smtClean="0"/>
              <a:t>kullanıcının </a:t>
            </a:r>
            <a:r>
              <a:rPr lang="tr-TR" sz="2000" dirty="0"/>
              <a:t>bir e-posta adresine </a:t>
            </a:r>
            <a:r>
              <a:rPr lang="tr-TR" sz="2000" dirty="0" smtClean="0"/>
              <a:t>yazmasına </a:t>
            </a:r>
            <a:r>
              <a:rPr lang="tr-TR" sz="2000" dirty="0"/>
              <a:t>neden olabilir.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Müşteri </a:t>
            </a:r>
            <a:r>
              <a:rPr lang="tr-TR" sz="2000" dirty="0"/>
              <a:t>elde </a:t>
            </a:r>
            <a:r>
              <a:rPr lang="tr-TR" sz="2000" dirty="0" smtClean="0"/>
              <a:t>tutmayı teşvik </a:t>
            </a:r>
            <a:r>
              <a:rPr lang="tr-TR" sz="2000" dirty="0"/>
              <a:t>etme: Bu reklam </a:t>
            </a:r>
            <a:r>
              <a:rPr lang="tr-TR" sz="2000" dirty="0" smtClean="0"/>
              <a:t>şirket </a:t>
            </a:r>
            <a:r>
              <a:rPr lang="tr-TR" sz="2000" dirty="0"/>
              <a:t>ve hizmetleri </a:t>
            </a:r>
            <a:r>
              <a:rPr lang="tr-TR" sz="2000" dirty="0" smtClean="0"/>
              <a:t>hakkında bir hatırlatıcı </a:t>
            </a:r>
            <a:r>
              <a:rPr lang="tr-TR" sz="2000" dirty="0"/>
              <a:t>olmak </a:t>
            </a:r>
            <a:r>
              <a:rPr lang="tr-TR" sz="2000" dirty="0" smtClean="0"/>
              <a:t>amacıyla yerleştirilebilir</a:t>
            </a:r>
            <a:r>
              <a:rPr lang="tr-TR" sz="2000" dirty="0"/>
              <a:t>.</a:t>
            </a:r>
            <a:endParaRPr lang="tr-TR" sz="20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4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Klasik banner </a:t>
            </a:r>
            <a:r>
              <a:rPr lang="tr-TR" sz="2400" dirty="0" smtClean="0"/>
              <a:t>reklamlarıyla </a:t>
            </a:r>
            <a:r>
              <a:rPr lang="tr-TR" sz="2400" dirty="0"/>
              <a:t>ilgili en önemli sorun</a:t>
            </a:r>
            <a:r>
              <a:rPr lang="tr-TR" sz="2400" dirty="0" smtClean="0"/>
              <a:t>, </a:t>
            </a:r>
            <a:r>
              <a:rPr lang="tr-TR" sz="2400" dirty="0"/>
              <a:t>banner körlüğü adı </a:t>
            </a:r>
            <a:r>
              <a:rPr lang="tr-TR" sz="2400" dirty="0" smtClean="0"/>
              <a:t>verilen kullanıcıların </a:t>
            </a:r>
            <a:r>
              <a:rPr lang="tr-TR" sz="2400" dirty="0"/>
              <a:t>bu </a:t>
            </a:r>
            <a:r>
              <a:rPr lang="tr-TR" sz="2400" dirty="0" smtClean="0"/>
              <a:t>reklamları görmezden </a:t>
            </a:r>
            <a:r>
              <a:rPr lang="tr-TR" sz="2400" dirty="0"/>
              <a:t>gelme </a:t>
            </a:r>
            <a:r>
              <a:rPr lang="tr-TR" sz="2400" dirty="0" smtClean="0"/>
              <a:t>eğilimleridir.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Pazarlamacılar </a:t>
            </a:r>
            <a:r>
              <a:rPr lang="tr-TR" sz="2400" dirty="0"/>
              <a:t>banner </a:t>
            </a:r>
            <a:r>
              <a:rPr lang="tr-TR" sz="2400" dirty="0" smtClean="0"/>
              <a:t>körlüğünün </a:t>
            </a:r>
            <a:r>
              <a:rPr lang="tr-TR" sz="2400" dirty="0"/>
              <a:t>önüne geçebilmek </a:t>
            </a:r>
            <a:r>
              <a:rPr lang="tr-TR" sz="2400" dirty="0" smtClean="0"/>
              <a:t>amacıyla </a:t>
            </a:r>
            <a:r>
              <a:rPr lang="tr-TR" sz="2400" dirty="0"/>
              <a:t>klasik banner </a:t>
            </a:r>
            <a:r>
              <a:rPr lang="tr-TR" sz="2400" dirty="0" smtClean="0"/>
              <a:t>reklamlardan </a:t>
            </a:r>
            <a:r>
              <a:rPr lang="tr-TR" sz="2400" dirty="0"/>
              <a:t>daha </a:t>
            </a:r>
            <a:r>
              <a:rPr lang="tr-TR" sz="2400" dirty="0" smtClean="0"/>
              <a:t>farklı </a:t>
            </a:r>
            <a:r>
              <a:rPr lang="tr-TR" sz="2400" dirty="0"/>
              <a:t>ölçülerde, hareketli ya da </a:t>
            </a:r>
            <a:r>
              <a:rPr lang="tr-TR" sz="2400" dirty="0" smtClean="0"/>
              <a:t>açılan </a:t>
            </a:r>
            <a:r>
              <a:rPr lang="tr-TR" sz="2400" dirty="0"/>
              <a:t>pencereler </a:t>
            </a:r>
            <a:r>
              <a:rPr lang="tr-TR" sz="2400" dirty="0" smtClean="0"/>
              <a:t>kullanmaya başlamışlardır</a:t>
            </a:r>
            <a:r>
              <a:rPr lang="tr-TR" sz="2400" dirty="0"/>
              <a:t>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Gösterim Bazlı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90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Bu </a:t>
            </a:r>
            <a:r>
              <a:rPr lang="tr-TR" sz="2400" dirty="0"/>
              <a:t>reklam türünde reklam veren, </a:t>
            </a:r>
            <a:r>
              <a:rPr lang="tr-TR" sz="2400" dirty="0" smtClean="0"/>
              <a:t>yayınlanan rek</a:t>
            </a:r>
            <a:r>
              <a:rPr lang="tr-TR" sz="2400" dirty="0"/>
              <a:t>l</a:t>
            </a:r>
            <a:r>
              <a:rPr lang="tr-TR" sz="2400" dirty="0" smtClean="0"/>
              <a:t>amına </a:t>
            </a:r>
            <a:r>
              <a:rPr lang="tr-TR" sz="2400" dirty="0"/>
              <a:t>her </a:t>
            </a:r>
            <a:r>
              <a:rPr lang="tr-TR" sz="2400" dirty="0" smtClean="0"/>
              <a:t>tıklandığında </a:t>
            </a:r>
            <a:r>
              <a:rPr lang="tr-TR" sz="2400" dirty="0"/>
              <a:t>bir para </a:t>
            </a:r>
            <a:r>
              <a:rPr lang="tr-TR" sz="2400" dirty="0" smtClean="0"/>
              <a:t>öder (</a:t>
            </a:r>
            <a:r>
              <a:rPr lang="tr-TR" sz="2400" dirty="0" smtClean="0"/>
              <a:t>Örneğin, </a:t>
            </a:r>
            <a:r>
              <a:rPr lang="tr-TR" sz="2400" dirty="0" err="1" smtClean="0"/>
              <a:t>Adwords</a:t>
            </a:r>
            <a:r>
              <a:rPr lang="tr-TR" sz="2400" dirty="0" smtClean="0"/>
              <a:t> reklamları).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Eylem bazlı reklamlarda, müşterinin reklama tıklaması </a:t>
            </a:r>
            <a:r>
              <a:rPr lang="tr-TR" sz="2400" dirty="0"/>
              <a:t>yeterli </a:t>
            </a:r>
            <a:r>
              <a:rPr lang="tr-TR" sz="2400" dirty="0" smtClean="0"/>
              <a:t>değildir</a:t>
            </a:r>
            <a:r>
              <a:rPr lang="tr-TR" sz="2400" dirty="0"/>
              <a:t>. Reklam veren </a:t>
            </a:r>
            <a:r>
              <a:rPr lang="tr-TR" sz="2400" dirty="0" smtClean="0"/>
              <a:t>istediği </a:t>
            </a:r>
            <a:r>
              <a:rPr lang="tr-TR" sz="2400" dirty="0"/>
              <a:t>bir eylem </a:t>
            </a:r>
            <a:r>
              <a:rPr lang="tr-TR" sz="2400" dirty="0" smtClean="0"/>
              <a:t>gerçekleşmesi </a:t>
            </a:r>
            <a:r>
              <a:rPr lang="tr-TR" sz="2400" dirty="0"/>
              <a:t>halinde </a:t>
            </a:r>
            <a:r>
              <a:rPr lang="tr-TR" sz="2400" dirty="0" smtClean="0"/>
              <a:t>bu reklamlar </a:t>
            </a:r>
            <a:r>
              <a:rPr lang="tr-TR" sz="2400" dirty="0"/>
              <a:t>için ücret öder. Bu eylem </a:t>
            </a:r>
            <a:r>
              <a:rPr lang="tr-TR" sz="2400" dirty="0" smtClean="0"/>
              <a:t>müşterinin </a:t>
            </a:r>
            <a:r>
              <a:rPr lang="tr-TR" sz="2400" dirty="0"/>
              <a:t>bir ürünü </a:t>
            </a:r>
            <a:r>
              <a:rPr lang="tr-TR" sz="2400" dirty="0" smtClean="0"/>
              <a:t>satın alması, </a:t>
            </a:r>
            <a:r>
              <a:rPr lang="tr-TR" sz="2400" dirty="0"/>
              <a:t>bir siteye </a:t>
            </a:r>
            <a:r>
              <a:rPr lang="tr-TR" sz="2400" dirty="0" smtClean="0"/>
              <a:t>kayıt olması </a:t>
            </a:r>
            <a:r>
              <a:rPr lang="tr-TR" sz="2400" dirty="0"/>
              <a:t>ya da kampanya </a:t>
            </a:r>
            <a:r>
              <a:rPr lang="tr-TR" sz="2400" dirty="0" smtClean="0"/>
              <a:t>kapsamında yapılması </a:t>
            </a:r>
            <a:r>
              <a:rPr lang="tr-TR" sz="2400" dirty="0"/>
              <a:t>istenen bir </a:t>
            </a:r>
            <a:r>
              <a:rPr lang="tr-TR" sz="2400" dirty="0" smtClean="0"/>
              <a:t>başka işlem </a:t>
            </a:r>
            <a:r>
              <a:rPr lang="tr-TR" sz="2400" dirty="0"/>
              <a:t>olabilir.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Tıklama Bazlı Reklamlar</a:t>
            </a:r>
          </a:p>
        </p:txBody>
      </p:sp>
    </p:spTree>
    <p:extLst>
      <p:ext uri="{BB962C8B-B14F-4D97-AF65-F5344CB8AC3E}">
        <p14:creationId xmlns:p14="http://schemas.microsoft.com/office/powerpoint/2010/main" val="399697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E-posta sadece ucuz bir yöntem olduğu için değil, aynı zamanda belirli bir </a:t>
            </a:r>
            <a:r>
              <a:rPr lang="tr-TR" sz="2400" dirty="0" smtClean="0"/>
              <a:t>hedefi olan</a:t>
            </a:r>
            <a:r>
              <a:rPr lang="tr-TR" sz="2400" dirty="0"/>
              <a:t>, ölçülebilen ve etkili bir yöntem olduğu için de işletmelerce kullanımı en </a:t>
            </a:r>
            <a:r>
              <a:rPr lang="tr-TR" sz="2400" dirty="0" smtClean="0"/>
              <a:t>fazla </a:t>
            </a:r>
            <a:r>
              <a:rPr lang="tr-TR" sz="2400" dirty="0"/>
              <a:t>tercih edilen yöntemdir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E-postalar internet üzerinde, mesajların binlerce </a:t>
            </a:r>
            <a:r>
              <a:rPr lang="tr-TR" sz="2400" dirty="0" smtClean="0"/>
              <a:t>hatta milyonlarca </a:t>
            </a:r>
            <a:r>
              <a:rPr lang="tr-TR" sz="2400" dirty="0"/>
              <a:t>tüketiciye uyarlanabilmesine olanak veren </a:t>
            </a:r>
            <a:r>
              <a:rPr lang="tr-TR" sz="2400" dirty="0" smtClean="0"/>
              <a:t>kitlesel medya aracıdır.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E-Bültenler ve E-posta İletişimi</a:t>
            </a:r>
          </a:p>
        </p:txBody>
      </p:sp>
    </p:spTree>
    <p:extLst>
      <p:ext uri="{BB962C8B-B14F-4D97-AF65-F5344CB8AC3E}">
        <p14:creationId xmlns:p14="http://schemas.microsoft.com/office/powerpoint/2010/main" val="105993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Çoğu zaman e-postalar reklam mesajlarının ya da görsellerinin gönderimi için kullanılmaktadır.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Ancak</a:t>
            </a:r>
            <a:r>
              <a:rPr lang="tr-TR" sz="2400" dirty="0"/>
              <a:t>, işletmeler müşterilerini ürünleri ve kendileriyle ilgili </a:t>
            </a:r>
            <a:r>
              <a:rPr lang="tr-TR" sz="2400" dirty="0" smtClean="0"/>
              <a:t>gelişmeler </a:t>
            </a:r>
            <a:r>
              <a:rPr lang="tr-TR" sz="2400" dirty="0"/>
              <a:t>hakkında bilgilendirmek amacıyla da hazırladıkları e-bültenleri, e-posta </a:t>
            </a:r>
            <a:r>
              <a:rPr lang="tr-TR" sz="2400" dirty="0" smtClean="0"/>
              <a:t>aracılığıyla </a:t>
            </a:r>
            <a:r>
              <a:rPr lang="tr-TR" sz="2400" dirty="0"/>
              <a:t>göndermektedir. 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E-Bültenler ve E-posta İletişimi</a:t>
            </a:r>
          </a:p>
        </p:txBody>
      </p:sp>
    </p:spTree>
    <p:extLst>
      <p:ext uri="{BB962C8B-B14F-4D97-AF65-F5344CB8AC3E}">
        <p14:creationId xmlns:p14="http://schemas.microsoft.com/office/powerpoint/2010/main" val="39532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İşletmeler </a:t>
            </a:r>
            <a:r>
              <a:rPr lang="tr-TR" sz="2400" dirty="0"/>
              <a:t>müşterilerin istekleri dışında </a:t>
            </a:r>
            <a:r>
              <a:rPr lang="tr-TR" sz="2400" dirty="0" smtClean="0"/>
              <a:t>e-postalar gönderiyorlarsa, bunlar, </a:t>
            </a:r>
            <a:r>
              <a:rPr lang="tr-TR" sz="2400" dirty="0" err="1"/>
              <a:t>spam</a:t>
            </a:r>
            <a:r>
              <a:rPr lang="tr-TR" sz="2400" dirty="0"/>
              <a:t> olarak adlandırılmaktadır.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Müşteriler </a:t>
            </a:r>
            <a:r>
              <a:rPr lang="tr-TR" sz="2400" dirty="0"/>
              <a:t>bu tür </a:t>
            </a:r>
            <a:r>
              <a:rPr lang="tr-TR" sz="2400" dirty="0" err="1"/>
              <a:t>spam</a:t>
            </a:r>
            <a:r>
              <a:rPr lang="tr-TR" sz="2400" dirty="0"/>
              <a:t> mesajlardan kaçındıklarından, işletmeler müşterilerine bu türden e-postalar göndermeden önce izin alma yoluna gitmektedir.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Müşteriler </a:t>
            </a:r>
            <a:r>
              <a:rPr lang="tr-TR" sz="2400" dirty="0"/>
              <a:t>kurumlardan gelen mesajı almayı kabul ettiklerinde </a:t>
            </a:r>
            <a:r>
              <a:rPr lang="tr-TR" sz="2400" dirty="0" smtClean="0"/>
              <a:t>izne dayalı </a:t>
            </a:r>
            <a:r>
              <a:rPr lang="tr-TR" sz="2400" dirty="0"/>
              <a:t>pazarlama uygulaması söz konusu olur.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E-Bültenler ve E-posta İletişimi</a:t>
            </a:r>
          </a:p>
        </p:txBody>
      </p:sp>
    </p:spTree>
    <p:extLst>
      <p:ext uri="{BB962C8B-B14F-4D97-AF65-F5344CB8AC3E}">
        <p14:creationId xmlns:p14="http://schemas.microsoft.com/office/powerpoint/2010/main" val="7017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İzinli </a:t>
            </a:r>
            <a:r>
              <a:rPr lang="tr-TR" sz="2400" dirty="0"/>
              <a:t>pazarlama hedef </a:t>
            </a:r>
            <a:r>
              <a:rPr lang="tr-TR" sz="2400" dirty="0" smtClean="0"/>
              <a:t>kitleden onunla </a:t>
            </a:r>
            <a:r>
              <a:rPr lang="tr-TR" sz="2400" dirty="0"/>
              <a:t>iletişim kurulabileceğine ilişkin izin almaya, bireyleri birer yabancı </a:t>
            </a:r>
            <a:r>
              <a:rPr lang="tr-TR" sz="2400" dirty="0" smtClean="0"/>
              <a:t>olarak görmeyip </a:t>
            </a:r>
            <a:r>
              <a:rPr lang="tr-TR" sz="2400" dirty="0"/>
              <a:t>bire bir ilişkileri başlatmaya, bu ilişkiler esnasında yine izinli olarak </a:t>
            </a:r>
            <a:r>
              <a:rPr lang="tr-TR" sz="2400" dirty="0" smtClean="0"/>
              <a:t>elde edilen </a:t>
            </a:r>
            <a:r>
              <a:rPr lang="tr-TR" sz="2400" dirty="0"/>
              <a:t>bilgileri pazarlama amaçlı olarak kullanmaya dayanan bir müşteri </a:t>
            </a:r>
            <a:r>
              <a:rPr lang="tr-TR" sz="2400" dirty="0" smtClean="0"/>
              <a:t>ilişkileri yönetimi </a:t>
            </a:r>
            <a:r>
              <a:rPr lang="tr-TR" sz="2400" dirty="0"/>
              <a:t>ve pazarlama stratejisidir.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İzinli </a:t>
            </a:r>
            <a:r>
              <a:rPr lang="tr-TR" sz="2400" dirty="0"/>
              <a:t>pazarlamanın amacı pazarlama </a:t>
            </a:r>
            <a:r>
              <a:rPr lang="tr-TR" sz="2400" dirty="0" smtClean="0"/>
              <a:t>iletişimi faaliyetlerine </a:t>
            </a:r>
            <a:r>
              <a:rPr lang="tr-TR" sz="2400" dirty="0"/>
              <a:t>gönüllü olarak katılan bireyler oluşturmaktır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E-Bültenler ve E-posta İletişimi</a:t>
            </a:r>
          </a:p>
        </p:txBody>
      </p:sp>
    </p:spTree>
    <p:extLst>
      <p:ext uri="{BB962C8B-B14F-4D97-AF65-F5344CB8AC3E}">
        <p14:creationId xmlns:p14="http://schemas.microsoft.com/office/powerpoint/2010/main" val="19704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Güncel </a:t>
            </a:r>
            <a:r>
              <a:rPr lang="tr-TR" sz="2400" dirty="0" smtClean="0"/>
              <a:t>pazarlama, </a:t>
            </a:r>
            <a:r>
              <a:rPr lang="tr-TR" sz="2400" dirty="0" smtClean="0"/>
              <a:t>hedef pazarların ihtiyaçlarını karşılayan </a:t>
            </a:r>
            <a:r>
              <a:rPr lang="tr-TR" sz="2400" dirty="0"/>
              <a:t>ürün ve hizmetleri bu pazarlara sunan, </a:t>
            </a:r>
            <a:r>
              <a:rPr lang="tr-TR" sz="2400" dirty="0" smtClean="0"/>
              <a:t>müşteri </a:t>
            </a:r>
            <a:r>
              <a:rPr lang="tr-TR" sz="2400" dirty="0"/>
              <a:t>tatmini yaratan, yeni </a:t>
            </a:r>
            <a:r>
              <a:rPr lang="tr-TR" sz="2400" dirty="0" smtClean="0"/>
              <a:t>müşteriler kazanırken </a:t>
            </a:r>
            <a:r>
              <a:rPr lang="tr-TR" sz="2400" dirty="0"/>
              <a:t>mevcut </a:t>
            </a:r>
            <a:r>
              <a:rPr lang="tr-TR" sz="2400" dirty="0" smtClean="0"/>
              <a:t>müşterileriyle </a:t>
            </a:r>
            <a:r>
              <a:rPr lang="tr-TR" sz="2400" dirty="0"/>
              <a:t>de uzun </a:t>
            </a:r>
            <a:r>
              <a:rPr lang="tr-TR" sz="2400" dirty="0" smtClean="0"/>
              <a:t>dönemli ilişkiler </a:t>
            </a:r>
            <a:r>
              <a:rPr lang="tr-TR" sz="2400" dirty="0"/>
              <a:t>kurarak kâr </a:t>
            </a:r>
            <a:r>
              <a:rPr lang="tr-TR" sz="2400" dirty="0" smtClean="0"/>
              <a:t>sağlayan </a:t>
            </a:r>
            <a:r>
              <a:rPr lang="tr-TR" sz="2400" dirty="0"/>
              <a:t>bir </a:t>
            </a:r>
            <a:r>
              <a:rPr lang="tr-TR" sz="2400" dirty="0" smtClean="0"/>
              <a:t>işlev </a:t>
            </a:r>
            <a:r>
              <a:rPr lang="tr-TR" sz="2400" dirty="0"/>
              <a:t>ve </a:t>
            </a:r>
            <a:r>
              <a:rPr lang="tr-TR" sz="2400" dirty="0" smtClean="0"/>
              <a:t>anlayıştır</a:t>
            </a:r>
            <a:r>
              <a:rPr lang="tr-TR" sz="24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Güncel 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21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Bir </a:t>
            </a:r>
            <a:r>
              <a:rPr lang="tr-TR" sz="2400" dirty="0"/>
              <a:t>web sitesine trafik oluşturmanın ve tutundurmanın diğer bir yolu ise bir </a:t>
            </a:r>
            <a:r>
              <a:rPr lang="tr-TR" sz="2400" dirty="0" smtClean="0"/>
              <a:t>arama motorunda</a:t>
            </a:r>
            <a:r>
              <a:rPr lang="tr-TR" sz="2400" dirty="0"/>
              <a:t>, rehberde ya da portalde anahtar sözcükler kullanarak, arama </a:t>
            </a:r>
            <a:r>
              <a:rPr lang="tr-TR" sz="2400" dirty="0" smtClean="0"/>
              <a:t>yaparken </a:t>
            </a:r>
            <a:r>
              <a:rPr lang="tr-TR" sz="2400" dirty="0"/>
              <a:t>web sitesini bulan kullanıcıların sayısını artırmaktır.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tutundurma tekniği</a:t>
            </a:r>
            <a:r>
              <a:rPr lang="tr-TR" sz="2400" dirty="0" smtClean="0"/>
              <a:t>, özellikle </a:t>
            </a:r>
            <a:r>
              <a:rPr lang="tr-TR" sz="2400" dirty="0"/>
              <a:t>bilgi aramak için bu tür arama motoru hizmetlerini kullanan web </a:t>
            </a:r>
            <a:r>
              <a:rPr lang="tr-TR" sz="2400" dirty="0" smtClean="0"/>
              <a:t>kullanıcılarının </a:t>
            </a:r>
            <a:r>
              <a:rPr lang="tr-TR" sz="2400" dirty="0"/>
              <a:t>sayısı düşünüldüğünde çok </a:t>
            </a:r>
            <a:r>
              <a:rPr lang="tr-TR" sz="2400" dirty="0" smtClean="0"/>
              <a:t>önemlidir.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sz="2800" dirty="0"/>
              <a:t>Arama Motorları ve Diğer Rehber </a:t>
            </a:r>
            <a:r>
              <a:rPr lang="tr-TR" sz="2800" dirty="0" smtClean="0"/>
              <a:t>Sayfalar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21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Arama motorlarında </a:t>
            </a:r>
            <a:r>
              <a:rPr lang="tr-TR" sz="2400" dirty="0"/>
              <a:t>listelenen çok fazla </a:t>
            </a:r>
            <a:r>
              <a:rPr lang="tr-TR" sz="2400" dirty="0" smtClean="0"/>
              <a:t>sayıda </a:t>
            </a:r>
            <a:r>
              <a:rPr lang="tr-TR" sz="2400" dirty="0"/>
              <a:t>web sitesi </a:t>
            </a:r>
            <a:r>
              <a:rPr lang="tr-TR" sz="2400" dirty="0" smtClean="0"/>
              <a:t>olması </a:t>
            </a:r>
            <a:r>
              <a:rPr lang="tr-TR" sz="2400" dirty="0"/>
              <a:t>nedeniyle </a:t>
            </a:r>
            <a:r>
              <a:rPr lang="tr-TR" sz="2400" dirty="0" smtClean="0"/>
              <a:t>işletmelerin </a:t>
            </a:r>
            <a:r>
              <a:rPr lang="tr-TR" sz="2400" dirty="0" err="1"/>
              <a:t>görünebilirlik</a:t>
            </a:r>
            <a:r>
              <a:rPr lang="tr-TR" sz="2400" dirty="0"/>
              <a:t> </a:t>
            </a:r>
            <a:r>
              <a:rPr lang="tr-TR" sz="2400" dirty="0" smtClean="0"/>
              <a:t>yaratmaları </a:t>
            </a:r>
            <a:r>
              <a:rPr lang="tr-TR" sz="2400" dirty="0"/>
              <a:t>zor </a:t>
            </a:r>
            <a:r>
              <a:rPr lang="tr-TR" sz="2400" dirty="0" smtClean="0"/>
              <a:t>olmaktadır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Ortak markalama</a:t>
            </a:r>
            <a:r>
              <a:rPr lang="tr-TR" sz="2400" dirty="0"/>
              <a:t>, iki ya da daha fazla </a:t>
            </a:r>
            <a:r>
              <a:rPr lang="tr-TR" sz="2400" dirty="0" smtClean="0"/>
              <a:t>şirket arasında ortaklaşa </a:t>
            </a:r>
            <a:r>
              <a:rPr lang="tr-TR" sz="2400" dirty="0"/>
              <a:t>içerik </a:t>
            </a:r>
            <a:r>
              <a:rPr lang="tr-TR" sz="2400" dirty="0" smtClean="0"/>
              <a:t>sunacakları </a:t>
            </a:r>
            <a:r>
              <a:rPr lang="tr-TR" sz="2400" dirty="0"/>
              <a:t>ve </a:t>
            </a:r>
            <a:r>
              <a:rPr lang="tr-TR" sz="2400" dirty="0" smtClean="0"/>
              <a:t>marka logolarını </a:t>
            </a:r>
            <a:r>
              <a:rPr lang="tr-TR" sz="2400" dirty="0"/>
              <a:t>ya da banner </a:t>
            </a:r>
            <a:r>
              <a:rPr lang="tr-TR" sz="2400" dirty="0" smtClean="0"/>
              <a:t>reklamlarını </a:t>
            </a:r>
            <a:r>
              <a:rPr lang="tr-TR" sz="2400" dirty="0"/>
              <a:t>kullanarak ortak promosyon </a:t>
            </a:r>
            <a:r>
              <a:rPr lang="tr-TR" sz="2400" dirty="0" smtClean="0"/>
              <a:t>yapacakları bir anlaşmadır.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Diğer </a:t>
            </a:r>
            <a:r>
              <a:rPr lang="tr-TR" dirty="0"/>
              <a:t>Sitelerden </a:t>
            </a:r>
            <a:r>
              <a:rPr lang="tr-TR" dirty="0" smtClean="0"/>
              <a:t>Alınan Bağlantılar</a:t>
            </a:r>
            <a:r>
              <a:rPr lang="tr-TR" dirty="0"/>
              <a:t>: Ortak Markalama ve </a:t>
            </a:r>
            <a:r>
              <a:rPr lang="tr-TR" dirty="0" smtClean="0"/>
              <a:t>Sponsorluk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0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İnternet ortamında gerçekleşen ağızdan ağza yayılmaya </a:t>
            </a:r>
            <a:r>
              <a:rPr lang="tr-TR" sz="2400" dirty="0" err="1" smtClean="0"/>
              <a:t>viral</a:t>
            </a:r>
            <a:r>
              <a:rPr lang="tr-TR" sz="2400" dirty="0" smtClean="0"/>
              <a:t> </a:t>
            </a:r>
            <a:r>
              <a:rPr lang="tr-TR" sz="2400" dirty="0"/>
              <a:t>pazarlama </a:t>
            </a:r>
            <a:r>
              <a:rPr lang="tr-TR" sz="2400" dirty="0" smtClean="0"/>
              <a:t>adı </a:t>
            </a:r>
            <a:r>
              <a:rPr lang="tr-TR" sz="2400" dirty="0"/>
              <a:t>verilmektedir.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strateji içinde </a:t>
            </a:r>
            <a:r>
              <a:rPr lang="tr-TR" sz="2400" dirty="0" smtClean="0"/>
              <a:t>işletme</a:t>
            </a:r>
            <a:r>
              <a:rPr lang="tr-TR" sz="2400" dirty="0"/>
              <a:t>, kendi </a:t>
            </a:r>
            <a:r>
              <a:rPr lang="tr-TR" sz="2400" dirty="0" smtClean="0"/>
              <a:t>reklamını ya </a:t>
            </a:r>
            <a:r>
              <a:rPr lang="tr-TR" sz="2400" dirty="0"/>
              <a:t>da </a:t>
            </a:r>
            <a:r>
              <a:rPr lang="tr-TR" sz="2400" dirty="0" smtClean="0"/>
              <a:t>tanıtımını kullanıcıları aracılığıyla </a:t>
            </a:r>
            <a:r>
              <a:rPr lang="tr-TR" sz="2400" dirty="0"/>
              <a:t>yapmaya </a:t>
            </a:r>
            <a:r>
              <a:rPr lang="tr-TR" sz="2400" dirty="0" smtClean="0"/>
              <a:t>çalışır</a:t>
            </a:r>
            <a:r>
              <a:rPr lang="tr-TR" sz="2400" dirty="0"/>
              <a:t>. </a:t>
            </a:r>
            <a:endParaRPr lang="tr-TR" sz="24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err="1" smtClean="0"/>
              <a:t>Viral</a:t>
            </a:r>
            <a:r>
              <a:rPr lang="tr-TR" dirty="0" smtClean="0"/>
              <a:t> 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80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tr-TR" sz="2400" dirty="0"/>
              <a:t>Sosyal medyanın işletmeler açısından kampanyalarını daha geniş kitlelere duyurmak, daha hızlı yayılmasını sağlamak gibi avantajlarının yanı sıra bir takım dezavantajları da mevcuttur.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İşletmelerin sosyal </a:t>
            </a:r>
            <a:r>
              <a:rPr lang="tr-TR" sz="2400" dirty="0"/>
              <a:t>medya içinde </a:t>
            </a:r>
            <a:r>
              <a:rPr lang="tr-TR" sz="2400" dirty="0"/>
              <a:t>kurumları </a:t>
            </a:r>
            <a:r>
              <a:rPr lang="tr-TR" sz="2400" dirty="0"/>
              <a:t>ile ilgili yer alan </a:t>
            </a:r>
            <a:r>
              <a:rPr lang="tr-TR" sz="2400" dirty="0"/>
              <a:t>olumlu </a:t>
            </a:r>
            <a:r>
              <a:rPr lang="tr-TR" sz="2400" dirty="0"/>
              <a:t>ve olumsuz tüm </a:t>
            </a:r>
            <a:r>
              <a:rPr lang="tr-TR" sz="2400" dirty="0"/>
              <a:t>içeriği </a:t>
            </a:r>
            <a:r>
              <a:rPr lang="tr-TR" sz="2400" dirty="0"/>
              <a:t>takip </a:t>
            </a:r>
            <a:r>
              <a:rPr lang="tr-TR" sz="2400" dirty="0"/>
              <a:t>etmesi </a:t>
            </a:r>
            <a:r>
              <a:rPr lang="tr-TR" sz="2400" dirty="0"/>
              <a:t>ve olumsuz mesajlar ile </a:t>
            </a:r>
            <a:r>
              <a:rPr lang="tr-TR" sz="2400" dirty="0"/>
              <a:t>karşılaşıldığında zamanında </a:t>
            </a:r>
            <a:r>
              <a:rPr lang="tr-TR" sz="2400" dirty="0"/>
              <a:t>harekete </a:t>
            </a:r>
            <a:r>
              <a:rPr lang="tr-TR" sz="2400" dirty="0"/>
              <a:t>geçmesi gerekmektedir.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Aksi </a:t>
            </a:r>
            <a:r>
              <a:rPr lang="tr-TR" sz="2400" dirty="0"/>
              <a:t>taktirde, bu olumsuz </a:t>
            </a:r>
            <a:r>
              <a:rPr lang="tr-TR" sz="2400" dirty="0"/>
              <a:t>içeriğin hızla yayılmasını </a:t>
            </a:r>
            <a:r>
              <a:rPr lang="tr-TR" sz="2400" dirty="0"/>
              <a:t>önlemek kolay </a:t>
            </a:r>
            <a:r>
              <a:rPr lang="tr-TR" sz="2400" dirty="0"/>
              <a:t>olmamaktadır.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Sosyal Medya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8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Çevrim </a:t>
            </a:r>
            <a:r>
              <a:rPr lang="tr-TR" sz="2400" dirty="0" smtClean="0"/>
              <a:t>dışı </a:t>
            </a:r>
            <a:r>
              <a:rPr lang="tr-TR" sz="2400" dirty="0"/>
              <a:t>yöntemler, bir web sitesinin </a:t>
            </a:r>
            <a:r>
              <a:rPr lang="tr-TR" sz="2400" dirty="0" smtClean="0"/>
              <a:t>varlığının altını </a:t>
            </a:r>
            <a:r>
              <a:rPr lang="tr-TR" sz="2400" dirty="0"/>
              <a:t>çizmek ve tüketicileri </a:t>
            </a:r>
            <a:r>
              <a:rPr lang="tr-TR" sz="2400" dirty="0" smtClean="0"/>
              <a:t>ziyaret </a:t>
            </a:r>
            <a:r>
              <a:rPr lang="tr-TR" sz="2400" dirty="0"/>
              <a:t>etmek için </a:t>
            </a:r>
            <a:r>
              <a:rPr lang="tr-TR" sz="2400" dirty="0" smtClean="0"/>
              <a:t>teşvik </a:t>
            </a:r>
            <a:r>
              <a:rPr lang="tr-TR" sz="2400" dirty="0"/>
              <a:t>etmek </a:t>
            </a:r>
            <a:r>
              <a:rPr lang="tr-TR" sz="2400" dirty="0" smtClean="0"/>
              <a:t>amacıyla </a:t>
            </a:r>
            <a:r>
              <a:rPr lang="tr-TR" sz="2400" dirty="0"/>
              <a:t>geleneksel medyadaki mevcut reklam </a:t>
            </a:r>
            <a:r>
              <a:rPr lang="tr-TR" sz="2400" dirty="0" smtClean="0"/>
              <a:t>araçlarını kullanmaktır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Çevrim </a:t>
            </a:r>
            <a:r>
              <a:rPr lang="tr-TR" sz="2400" dirty="0" smtClean="0"/>
              <a:t>dışı </a:t>
            </a:r>
            <a:r>
              <a:rPr lang="tr-TR" sz="2400" dirty="0"/>
              <a:t>tutundurmada </a:t>
            </a:r>
            <a:r>
              <a:rPr lang="tr-TR" sz="2400" dirty="0" smtClean="0"/>
              <a:t>müşterilerin </a:t>
            </a:r>
            <a:r>
              <a:rPr lang="tr-TR" sz="2400" dirty="0"/>
              <a:t>web </a:t>
            </a:r>
            <a:r>
              <a:rPr lang="tr-TR" sz="2400" dirty="0" smtClean="0"/>
              <a:t>sayfasında aradığı </a:t>
            </a:r>
            <a:r>
              <a:rPr lang="tr-TR" sz="2400" dirty="0"/>
              <a:t>bilgiyi bulabilmelerine </a:t>
            </a:r>
            <a:r>
              <a:rPr lang="tr-TR" sz="2400" dirty="0" smtClean="0"/>
              <a:t>yardımcı </a:t>
            </a:r>
            <a:r>
              <a:rPr lang="tr-TR" sz="2400" dirty="0"/>
              <a:t>olacak </a:t>
            </a:r>
            <a:r>
              <a:rPr lang="tr-TR" sz="2400" dirty="0" smtClean="0"/>
              <a:t>şekilde </a:t>
            </a:r>
            <a:r>
              <a:rPr lang="tr-TR" sz="2400" dirty="0"/>
              <a:t>adres bildirmek önemlidir</a:t>
            </a:r>
            <a:r>
              <a:rPr lang="tr-TR" sz="2400" dirty="0" smtClean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Çevrim </a:t>
            </a:r>
            <a:r>
              <a:rPr lang="tr-TR" dirty="0" smtClean="0"/>
              <a:t>Dışı </a:t>
            </a:r>
            <a:r>
              <a:rPr lang="tr-TR" dirty="0"/>
              <a:t>Tutundurma </a:t>
            </a:r>
            <a:r>
              <a:rPr lang="tr-TR" dirty="0" smtClean="0"/>
              <a:t>Teknikleri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10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6015904" y="6189662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Teşekkürler…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Pazarlar ve müşteriler sürekli değişmektedir.</a:t>
            </a:r>
          </a:p>
          <a:p>
            <a:pPr algn="just"/>
            <a:r>
              <a:rPr lang="tr-TR" sz="2000" dirty="0"/>
              <a:t>Dünya tek bir pazar oluşturmaya doğru </a:t>
            </a:r>
            <a:r>
              <a:rPr lang="tr-TR" sz="2000" dirty="0" smtClean="0"/>
              <a:t>ilerlemektedir. Fakat </a:t>
            </a:r>
            <a:r>
              <a:rPr lang="tr-TR" sz="2000" dirty="0"/>
              <a:t>bu pazarın </a:t>
            </a:r>
            <a:r>
              <a:rPr lang="tr-TR" sz="2000" dirty="0" smtClean="0"/>
              <a:t>bireyleri arasındaki coğrafya</a:t>
            </a:r>
            <a:r>
              <a:rPr lang="tr-TR" sz="2000" dirty="0"/>
              <a:t>, kültür ve ekonomilerine göre </a:t>
            </a:r>
            <a:r>
              <a:rPr lang="tr-TR" sz="2000" dirty="0" smtClean="0"/>
              <a:t>oluşan ciddi farklılıkları da iyi </a:t>
            </a:r>
            <a:r>
              <a:rPr lang="tr-TR" sz="2000" dirty="0"/>
              <a:t>anlamak </a:t>
            </a:r>
            <a:r>
              <a:rPr lang="tr-TR" sz="2000" dirty="0" smtClean="0"/>
              <a:t>gerekmektedir.</a:t>
            </a:r>
            <a:endParaRPr lang="tr-TR" sz="2000" dirty="0"/>
          </a:p>
          <a:p>
            <a:pPr algn="just"/>
            <a:r>
              <a:rPr lang="tr-TR" sz="2000" dirty="0"/>
              <a:t>Müşteri odaklı olmak </a:t>
            </a:r>
            <a:r>
              <a:rPr lang="tr-TR" sz="2000" dirty="0" smtClean="0"/>
              <a:t>gerekmektedir.</a:t>
            </a:r>
            <a:endParaRPr lang="tr-TR" sz="2000" dirty="0"/>
          </a:p>
          <a:p>
            <a:pPr algn="just"/>
            <a:r>
              <a:rPr lang="tr-TR" sz="2000" dirty="0"/>
              <a:t>Optimum pazar arayışına yönelmek önemlidir.</a:t>
            </a:r>
          </a:p>
          <a:p>
            <a:pPr algn="just"/>
            <a:r>
              <a:rPr lang="tr-TR" sz="2000" dirty="0"/>
              <a:t>Pazarlar </a:t>
            </a:r>
            <a:r>
              <a:rPr lang="tr-TR" sz="2000" dirty="0" smtClean="0"/>
              <a:t>çeşitlidir, bölümlere </a:t>
            </a:r>
            <a:r>
              <a:rPr lang="tr-TR" sz="2000" dirty="0"/>
              <a:t>ayrılır.</a:t>
            </a:r>
          </a:p>
          <a:p>
            <a:pPr algn="just"/>
            <a:r>
              <a:rPr lang="tr-TR" sz="2000" dirty="0" smtClean="0"/>
              <a:t>İyi </a:t>
            </a:r>
            <a:r>
              <a:rPr lang="tr-TR" sz="2000" dirty="0"/>
              <a:t>pazar bölümlendirmesi ve ürün konumlandırma her firmanın etkili kullanması gereken modern yönetim araçlarıdır.</a:t>
            </a:r>
          </a:p>
          <a:p>
            <a:pPr algn="just"/>
            <a:r>
              <a:rPr lang="tr-TR" sz="2000" dirty="0"/>
              <a:t>Müşteri ürünü değil, çözüm ve faydayı satın almaktadır.</a:t>
            </a:r>
          </a:p>
          <a:p>
            <a:pPr algn="just"/>
            <a:r>
              <a:rPr lang="tr-TR" sz="2000" dirty="0"/>
              <a:t>Pazarlama tüm firma çalışanlarının görevidir.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Güncel 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2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İnternete </a:t>
            </a:r>
            <a:r>
              <a:rPr lang="tr-TR" sz="2400" dirty="0"/>
              <a:t>dayalı pazarlama, internetin ve ilgili </a:t>
            </a:r>
            <a:r>
              <a:rPr lang="tr-TR" sz="2400" dirty="0" smtClean="0"/>
              <a:t>dijital </a:t>
            </a:r>
            <a:r>
              <a:rPr lang="tr-TR" sz="2400" dirty="0"/>
              <a:t>teknolojilerin pazarlama amaçlarına ulaşmak </a:t>
            </a:r>
            <a:r>
              <a:rPr lang="tr-TR" sz="2400" dirty="0" smtClean="0"/>
              <a:t>ya </a:t>
            </a:r>
            <a:r>
              <a:rPr lang="tr-TR" sz="2400" dirty="0"/>
              <a:t>da </a:t>
            </a:r>
            <a:r>
              <a:rPr lang="tr-TR" sz="2400" dirty="0" smtClean="0"/>
              <a:t>güncel pazarlama anlayışını </a:t>
            </a:r>
            <a:r>
              <a:rPr lang="tr-TR" sz="2400" dirty="0"/>
              <a:t>desteklemek için </a:t>
            </a:r>
            <a:r>
              <a:rPr lang="tr-TR" sz="2400" dirty="0" smtClean="0"/>
              <a:t>kullanılmasıdır.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İnternete Dayalı Pazarlama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8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/>
              <a:t>İnternet </a:t>
            </a:r>
            <a:r>
              <a:rPr lang="tr-TR" sz="2000" dirty="0" smtClean="0"/>
              <a:t>dünyanın </a:t>
            </a:r>
            <a:r>
              <a:rPr lang="tr-TR" sz="2000" dirty="0"/>
              <a:t>her </a:t>
            </a:r>
            <a:r>
              <a:rPr lang="tr-TR" sz="2000" dirty="0" smtClean="0"/>
              <a:t>yerinden </a:t>
            </a:r>
            <a:r>
              <a:rPr lang="tr-TR" sz="2000" dirty="0"/>
              <a:t>ağa bağlanabilen herkese açıktır. </a:t>
            </a:r>
          </a:p>
          <a:p>
            <a:pPr algn="just"/>
            <a:r>
              <a:rPr lang="tr-TR" sz="2000" dirty="0" smtClean="0"/>
              <a:t>İnternet sayesinde küresel </a:t>
            </a:r>
            <a:r>
              <a:rPr lang="tr-TR" sz="2000" dirty="0"/>
              <a:t>pazarlama </a:t>
            </a:r>
            <a:r>
              <a:rPr lang="tr-TR" sz="2000" dirty="0" smtClean="0"/>
              <a:t>gerçekleştirilebilir.</a:t>
            </a:r>
            <a:endParaRPr lang="tr-TR" sz="2000" dirty="0"/>
          </a:p>
          <a:p>
            <a:pPr algn="just"/>
            <a:r>
              <a:rPr lang="tr-TR" sz="2000" dirty="0"/>
              <a:t>Firmalar arası ticarette (B2B) kullanımı </a:t>
            </a:r>
            <a:r>
              <a:rPr lang="tr-TR" sz="2000" dirty="0" smtClean="0"/>
              <a:t>hızla artmaktadır.</a:t>
            </a:r>
          </a:p>
          <a:p>
            <a:pPr algn="just"/>
            <a:r>
              <a:rPr lang="tr-TR" sz="2000" dirty="0" smtClean="0"/>
              <a:t>Bölümlendirme </a:t>
            </a:r>
            <a:r>
              <a:rPr lang="tr-TR" sz="2000" dirty="0"/>
              <a:t>ve </a:t>
            </a:r>
            <a:r>
              <a:rPr lang="tr-TR" sz="2000" dirty="0" smtClean="0"/>
              <a:t>hedefler </a:t>
            </a:r>
            <a:r>
              <a:rPr lang="tr-TR" sz="2000" dirty="0"/>
              <a:t>için büyük fırsatlar sunmaktadır. </a:t>
            </a:r>
          </a:p>
          <a:p>
            <a:pPr algn="just"/>
            <a:r>
              <a:rPr lang="tr-TR" sz="2000" dirty="0" smtClean="0"/>
              <a:t>Firmalara daha rahat rekabet edebilme </a:t>
            </a:r>
            <a:r>
              <a:rPr lang="tr-TR" sz="2000" dirty="0"/>
              <a:t>kolaylığı sağlar, </a:t>
            </a:r>
            <a:r>
              <a:rPr lang="tr-TR" sz="2000" dirty="0" smtClean="0"/>
              <a:t>rekabetçi </a:t>
            </a:r>
            <a:r>
              <a:rPr lang="tr-TR" sz="2000" dirty="0"/>
              <a:t>araştırma ve iş bilgisi edinmek </a:t>
            </a:r>
            <a:r>
              <a:rPr lang="tr-TR" sz="2000" dirty="0" smtClean="0"/>
              <a:t>mümkün hale gelir.</a:t>
            </a:r>
          </a:p>
          <a:p>
            <a:pPr algn="just"/>
            <a:r>
              <a:rPr lang="tr-TR" sz="2000" dirty="0"/>
              <a:t>Kişiselleştirilmiş teklif yaratma, işlem ve ilişki sürdürme imkanları geniştir. 	</a:t>
            </a:r>
          </a:p>
          <a:p>
            <a:pPr algn="just"/>
            <a:r>
              <a:rPr lang="tr-TR" sz="2000" dirty="0"/>
              <a:t>Yönetim için video konferans, sanal ofis gibi uygulamalarla iletişimi kolaylaştırır.</a:t>
            </a:r>
          </a:p>
          <a:p>
            <a:pPr algn="just"/>
            <a:r>
              <a:rPr lang="tr-TR" sz="2000" dirty="0"/>
              <a:t>Daha ucuz ve etkili pazarlama bütçeleri oluşturulabilir. </a:t>
            </a:r>
          </a:p>
          <a:p>
            <a:pPr algn="just"/>
            <a:r>
              <a:rPr lang="tr-TR" sz="2000" dirty="0"/>
              <a:t>Yeni bir satış ve dağıtım kanalı ortaya çıkarmıştır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İnternetin Pazarlamaya Etkileri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154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000" dirty="0" smtClean="0"/>
              <a:t>İnternet pazarlama sürecinde </a:t>
            </a:r>
            <a:r>
              <a:rPr lang="tr-TR" sz="2000" dirty="0"/>
              <a:t>diğer pazarlama araçlarıyla birlikte kullanıldığında </a:t>
            </a:r>
            <a:r>
              <a:rPr lang="tr-TR" sz="2000" dirty="0" smtClean="0"/>
              <a:t>başarı sağlar.</a:t>
            </a:r>
            <a:endParaRPr lang="tr-TR" sz="2000" dirty="0"/>
          </a:p>
          <a:p>
            <a:pPr algn="just"/>
            <a:r>
              <a:rPr lang="tr-TR" sz="2000" dirty="0" smtClean="0"/>
              <a:t>Daha düşük maliyetle ve daha kısa sürede kampanya oluşturulur, değiştirilir.</a:t>
            </a:r>
            <a:endParaRPr lang="tr-TR" sz="2000" dirty="0"/>
          </a:p>
          <a:p>
            <a:pPr algn="just"/>
            <a:r>
              <a:rPr lang="tr-TR" sz="2000" dirty="0"/>
              <a:t>Ürünler için sınırsız yer, raf sunar. </a:t>
            </a:r>
          </a:p>
          <a:p>
            <a:pPr algn="just"/>
            <a:r>
              <a:rPr lang="tr-TR" sz="2000" dirty="0" smtClean="0"/>
              <a:t>Firmanın </a:t>
            </a:r>
            <a:r>
              <a:rPr lang="tr-TR" sz="2000" dirty="0"/>
              <a:t>tüm dünyaya erişmesini sağlar. Küresel pazarlama ortaklıkları oluşturur. Uluslararası iş kültürüne uyum </a:t>
            </a:r>
            <a:r>
              <a:rPr lang="tr-TR" sz="2000" dirty="0" smtClean="0"/>
              <a:t>imkanı sağlar.</a:t>
            </a:r>
            <a:endParaRPr lang="tr-TR" sz="2000" dirty="0"/>
          </a:p>
          <a:p>
            <a:pPr algn="just"/>
            <a:r>
              <a:rPr lang="tr-TR" sz="2000" dirty="0" smtClean="0"/>
              <a:t>Doğru </a:t>
            </a:r>
            <a:r>
              <a:rPr lang="tr-TR" sz="2000" dirty="0"/>
              <a:t>yönetilirse bire-bir </a:t>
            </a:r>
            <a:r>
              <a:rPr lang="tr-TR" sz="2000" dirty="0" smtClean="0"/>
              <a:t>pazarlama gerçekleştirilebilir. </a:t>
            </a:r>
            <a:r>
              <a:rPr lang="tr-TR" sz="2000" dirty="0"/>
              <a:t>	</a:t>
            </a:r>
          </a:p>
          <a:p>
            <a:pPr algn="just"/>
            <a:r>
              <a:rPr lang="tr-TR" sz="2000" dirty="0"/>
              <a:t>Dünya çapında 7 gün/24 saat müşteri hizmeti sağlanır.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İnternetin </a:t>
            </a:r>
            <a:r>
              <a:rPr lang="tr-TR" dirty="0" smtClean="0"/>
              <a:t>Firmalara Etkileri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4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İ</a:t>
            </a:r>
            <a:r>
              <a:rPr lang="tr-TR" sz="2400" dirty="0" smtClean="0"/>
              <a:t>letişim </a:t>
            </a:r>
            <a:r>
              <a:rPr lang="tr-TR" sz="2400" dirty="0"/>
              <a:t>düzeyi (Basit düzeyde kullanım</a:t>
            </a:r>
            <a:r>
              <a:rPr lang="tr-TR" sz="2400" dirty="0" smtClean="0"/>
              <a:t>)</a:t>
            </a:r>
          </a:p>
          <a:p>
            <a:pPr algn="just"/>
            <a:endParaRPr lang="tr-TR" sz="2400" dirty="0"/>
          </a:p>
          <a:p>
            <a:pPr lvl="1" algn="just"/>
            <a:r>
              <a:rPr lang="tr-TR" sz="2000" dirty="0" smtClean="0"/>
              <a:t>İnternetin </a:t>
            </a:r>
            <a:r>
              <a:rPr lang="tr-TR" sz="2000" dirty="0"/>
              <a:t>bu şekilde kullanımında pazarlama iletişim departmanının basitçe </a:t>
            </a:r>
            <a:r>
              <a:rPr lang="tr-TR" sz="2000" dirty="0" smtClean="0"/>
              <a:t>genişletilmesi</a:t>
            </a:r>
            <a:r>
              <a:rPr lang="tr-TR" sz="2000" dirty="0"/>
              <a:t>, ürünler ve şirket hakkında bilgi </a:t>
            </a:r>
            <a:r>
              <a:rPr lang="tr-TR" sz="2000" dirty="0" smtClean="0"/>
              <a:t>sağlamak </a:t>
            </a:r>
            <a:r>
              <a:rPr lang="tr-TR" sz="2000" dirty="0"/>
              <a:t>için ya da online formlar </a:t>
            </a:r>
            <a:r>
              <a:rPr lang="tr-TR" sz="2000" dirty="0" smtClean="0"/>
              <a:t>aracılığıyla </a:t>
            </a:r>
            <a:r>
              <a:rPr lang="tr-TR" sz="2000" dirty="0"/>
              <a:t>başvurular almak için statik bir web sitesi kurulması söz konusudur. </a:t>
            </a:r>
            <a:endParaRPr lang="tr-TR" sz="2000" dirty="0" smtClean="0"/>
          </a:p>
          <a:p>
            <a:pPr lvl="1" algn="just"/>
            <a:endParaRPr lang="tr-TR" sz="2000" dirty="0" smtClean="0"/>
          </a:p>
          <a:p>
            <a:pPr lvl="1" algn="just"/>
            <a:r>
              <a:rPr lang="tr-TR" sz="2000" dirty="0" smtClean="0"/>
              <a:t>Bu düzeyde </a:t>
            </a:r>
            <a:r>
              <a:rPr lang="tr-TR" sz="2000" dirty="0"/>
              <a:t>etkileşim oldukça sınırlıdır, bir e-pazarlama stratejisi yoktur ve </a:t>
            </a:r>
            <a:r>
              <a:rPr lang="tr-TR" sz="2000" dirty="0" smtClean="0"/>
              <a:t>e-pazarlama </a:t>
            </a:r>
            <a:r>
              <a:rPr lang="tr-TR" sz="2000" dirty="0"/>
              <a:t>faaliyetlerine ayrılan kaynak ya çok azdır ya da yoktur. Halen pek çok </a:t>
            </a:r>
            <a:r>
              <a:rPr lang="tr-TR" sz="2000" dirty="0" smtClean="0"/>
              <a:t>işletme interneti </a:t>
            </a:r>
            <a:r>
              <a:rPr lang="tr-TR" sz="2000" dirty="0"/>
              <a:t>sadece bu şekilde kullanmaktadır.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E-Pazarlama Kullanım Düzeyleri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4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TS101875468</Template>
  <TotalTime>3766</TotalTime>
  <Words>2308</Words>
  <Application>Microsoft Office PowerPoint</Application>
  <PresentationFormat>Ekran Gösterisi (4:3)</PresentationFormat>
  <Paragraphs>265</Paragraphs>
  <Slides>45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45</vt:i4>
      </vt:variant>
    </vt:vector>
  </HeadingPairs>
  <TitlesOfParts>
    <vt:vector size="51" baseType="lpstr">
      <vt:lpstr>ＭＳ Ｐゴシック</vt:lpstr>
      <vt:lpstr>Arial</vt:lpstr>
      <vt:lpstr>Arial Narrow</vt:lpstr>
      <vt:lpstr>Calibri</vt:lpstr>
      <vt:lpstr>Kontortema</vt:lpstr>
      <vt:lpstr>1_Kontortema</vt:lpstr>
      <vt:lpstr>PowerPoint Sunusu</vt:lpstr>
      <vt:lpstr>İçerik</vt:lpstr>
      <vt:lpstr>Pazarlama</vt:lpstr>
      <vt:lpstr>Güncel Pazarlama</vt:lpstr>
      <vt:lpstr>Güncel Pazarlama</vt:lpstr>
      <vt:lpstr>İnternete Dayalı Pazarlama</vt:lpstr>
      <vt:lpstr>İnternetin Pazarlamaya Etkileri</vt:lpstr>
      <vt:lpstr>İnternetin Firmalara Etkileri</vt:lpstr>
      <vt:lpstr>E-Pazarlama Kullanım Düzeyleri</vt:lpstr>
      <vt:lpstr>E-Pazarlama Kullanım Düzeyleri</vt:lpstr>
      <vt:lpstr>E-Pazarlama Kullanım Düzeyleri</vt:lpstr>
      <vt:lpstr>İnternetin Sağlayacağı Pazarlama Fırsatları</vt:lpstr>
      <vt:lpstr>İnternetin Sağlayacağı Pazarlama Fırsatları</vt:lpstr>
      <vt:lpstr>İnternetin Sağlayacağı Pazarlama Fırsatları</vt:lpstr>
      <vt:lpstr>İnternetin Sağlayacağı Pazarlama Fırsatları</vt:lpstr>
      <vt:lpstr>İnternetin Sağlayacağı Pazarlama Fırsatları</vt:lpstr>
      <vt:lpstr>İnternetin Sağlayacağı Pazarlama Fırsatları</vt:lpstr>
      <vt:lpstr>Web Üzerinde Reklam ve Pazarlama</vt:lpstr>
      <vt:lpstr>E-Pazarlama</vt:lpstr>
      <vt:lpstr>E-Pazarlama</vt:lpstr>
      <vt:lpstr>E-Pazarlama</vt:lpstr>
      <vt:lpstr>E-Pazarlama</vt:lpstr>
      <vt:lpstr>E-Pazarlama</vt:lpstr>
      <vt:lpstr>E-Pazarlama</vt:lpstr>
      <vt:lpstr>E-Pazarlama</vt:lpstr>
      <vt:lpstr>Online Reklamlar</vt:lpstr>
      <vt:lpstr>Online Reklamlar</vt:lpstr>
      <vt:lpstr>Online Reklamlar</vt:lpstr>
      <vt:lpstr>Gösterim Bazlı Reklamlar</vt:lpstr>
      <vt:lpstr>Gösterim Bazlı Reklamlar</vt:lpstr>
      <vt:lpstr>Gösterim Bazlı Reklamlar</vt:lpstr>
      <vt:lpstr>Gösterim Bazlı Reklamlar</vt:lpstr>
      <vt:lpstr>Gösterim Bazlı Reklamlar</vt:lpstr>
      <vt:lpstr>Gösterim Bazlı Reklamlar</vt:lpstr>
      <vt:lpstr>Tıklama Bazlı Reklamlar</vt:lpstr>
      <vt:lpstr>E-Bültenler ve E-posta İletişimi</vt:lpstr>
      <vt:lpstr>E-Bültenler ve E-posta İletişimi</vt:lpstr>
      <vt:lpstr>E-Bültenler ve E-posta İletişimi</vt:lpstr>
      <vt:lpstr>E-Bültenler ve E-posta İletişimi</vt:lpstr>
      <vt:lpstr>Arama Motorları ve Diğer Rehber Sayfalar</vt:lpstr>
      <vt:lpstr>Diğer Sitelerden Alınan Bağlantılar: Ortak Markalama ve Sponsorluk</vt:lpstr>
      <vt:lpstr>Viral Pazarlama</vt:lpstr>
      <vt:lpstr>Sosyal Medya</vt:lpstr>
      <vt:lpstr>Çevrim Dışı Tutundurma Teknikleri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</dc:creator>
  <cp:keywords/>
  <cp:lastModifiedBy>Gültekin Altuntaş</cp:lastModifiedBy>
  <cp:revision>206</cp:revision>
  <dcterms:created xsi:type="dcterms:W3CDTF">2014-03-06T11:59:46Z</dcterms:created>
  <dcterms:modified xsi:type="dcterms:W3CDTF">2014-05-15T11:37:11Z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