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828" r:id="rId3"/>
  </p:sldMasterIdLst>
  <p:notesMasterIdLst>
    <p:notesMasterId r:id="rId37"/>
  </p:notesMasterIdLst>
  <p:sldIdLst>
    <p:sldId id="299" r:id="rId4"/>
    <p:sldId id="401" r:id="rId5"/>
    <p:sldId id="403" r:id="rId6"/>
    <p:sldId id="535" r:id="rId7"/>
    <p:sldId id="509" r:id="rId8"/>
    <p:sldId id="536" r:id="rId9"/>
    <p:sldId id="537" r:id="rId10"/>
    <p:sldId id="538" r:id="rId11"/>
    <p:sldId id="510" r:id="rId12"/>
    <p:sldId id="539" r:id="rId13"/>
    <p:sldId id="553" r:id="rId14"/>
    <p:sldId id="554" r:id="rId15"/>
    <p:sldId id="540" r:id="rId16"/>
    <p:sldId id="511" r:id="rId17"/>
    <p:sldId id="541" r:id="rId18"/>
    <p:sldId id="512" r:id="rId19"/>
    <p:sldId id="513" r:id="rId20"/>
    <p:sldId id="514" r:id="rId21"/>
    <p:sldId id="542" r:id="rId22"/>
    <p:sldId id="515" r:id="rId23"/>
    <p:sldId id="547" r:id="rId24"/>
    <p:sldId id="543" r:id="rId25"/>
    <p:sldId id="516" r:id="rId26"/>
    <p:sldId id="548" r:id="rId27"/>
    <p:sldId id="549" r:id="rId28"/>
    <p:sldId id="517" r:id="rId29"/>
    <p:sldId id="544" r:id="rId30"/>
    <p:sldId id="550" r:id="rId31"/>
    <p:sldId id="551" r:id="rId32"/>
    <p:sldId id="552" r:id="rId33"/>
    <p:sldId id="518" r:id="rId34"/>
    <p:sldId id="545" r:id="rId35"/>
    <p:sldId id="456" r:id="rId36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>
          <p15:clr>
            <a:srgbClr val="A4A3A4"/>
          </p15:clr>
        </p15:guide>
        <p15:guide id="2" pos="5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33" autoAdjust="0"/>
  </p:normalViewPr>
  <p:slideViewPr>
    <p:cSldViewPr snapToGrid="0">
      <p:cViewPr varScale="1">
        <p:scale>
          <a:sx n="65" d="100"/>
          <a:sy n="65" d="100"/>
        </p:scale>
        <p:origin x="756" y="48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86CFA-E511-423E-A39E-56B6BD0A8B1C}" type="datetimeFigureOut">
              <a:rPr lang="tr-TR" smtClean="0"/>
              <a:t>15.5.2014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FB9CA-A575-402D-A86F-BA815DEF1E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66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601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31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44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BA166EC-68A0-46C1-B588-D765070EB3F3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DEEF509-08E2-4F04-B43F-1BB9E4B6630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11D129-8857-47B5-B5AD-CA158AB7D7D6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B99397C-9C4F-438B-9CFA-9957D0153AE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2"/>
          <p:cNvSpPr>
            <a:spLocks noChangeArrowheads="1"/>
          </p:cNvSpPr>
          <p:nvPr/>
        </p:nvSpPr>
        <p:spPr bwMode="auto">
          <a:xfrm>
            <a:off x="0" y="795338"/>
            <a:ext cx="9144000" cy="1230312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6" name="Billede 3" descr="dreamstime_www_worl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83488" y="793750"/>
            <a:ext cx="1560512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0"/>
            <a:ext cx="5369560" cy="4419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7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8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>
            <a:grpSpLocks/>
          </p:cNvGrpSpPr>
          <p:nvPr userDrawn="1"/>
        </p:nvGrpSpPr>
        <p:grpSpPr bwMode="auto">
          <a:xfrm>
            <a:off x="0" y="0"/>
            <a:ext cx="9144000" cy="1970088"/>
            <a:chOff x="0" y="0"/>
            <a:chExt cx="9144000" cy="1970099"/>
          </a:xfrm>
        </p:grpSpPr>
        <p:sp>
          <p:nvSpPr>
            <p:cNvPr id="6" name="Rektangel 2"/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1970099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>
                <a:buFont typeface="Calibri" pitchFamily="34" charset="0"/>
                <a:buAutoNum type="arabicPeriod"/>
                <a:defRPr/>
              </a:pPr>
              <a:endParaRPr lang="en-US" sz="16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 userDrawn="1"/>
          </p:nvSpPr>
          <p:spPr bwMode="auto">
            <a:xfrm>
              <a:off x="0" y="1703398"/>
              <a:ext cx="9144000" cy="266701"/>
            </a:xfrm>
            <a:prstGeom prst="rect">
              <a:avLst/>
            </a:prstGeom>
            <a:gradFill rotWithShape="1">
              <a:gsLst>
                <a:gs pos="0">
                  <a:srgbClr val="002060"/>
                </a:gs>
                <a:gs pos="100000">
                  <a:srgbClr val="1F88C8"/>
                </a:gs>
              </a:gsLst>
              <a:lin ang="16200000"/>
            </a:gradFill>
            <a:ln w="9525">
              <a:solidFill>
                <a:srgbClr val="227088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indent="-342900" algn="ctr" defTabSz="914400">
                <a:buFont typeface="Calibri" pitchFamily="34" charset="0"/>
                <a:buAutoNum type="arabicPeriod"/>
                <a:defRPr/>
              </a:pPr>
              <a:endParaRPr lang="en-US" sz="14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457EA11-EFDF-4DA3-B842-761A59241922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FB08011-03CC-44B8-B792-7FED9D078C5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1214C2A-8C27-4E40-8DA1-488D350203AD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91C4F11-C667-4DBB-9AEB-30944A877E1C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C0CA15C-7AC8-45FB-95A7-53A1895E1590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470AF8-ED16-43A4-8C07-2F99234B8D6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D97D85A-57EA-4997-BC98-5DEE90311358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2EB0010-9142-4656-9026-5E3F937809F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164FA15-2FEB-44DB-99FE-4D1610CA0471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5484986-DC53-4F95-90D3-4ED83E76E83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/>
          <p:nvPr userDrawn="1"/>
        </p:nvGrpSpPr>
        <p:grpSpPr>
          <a:xfrm>
            <a:off x="0" y="793659"/>
            <a:ext cx="9144000" cy="1178016"/>
            <a:chOff x="0" y="793659"/>
            <a:chExt cx="9144000" cy="11780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1699"/>
              <a:ext cx="9144000" cy="1168400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pic>
          <p:nvPicPr>
            <p:cNvPr id="7" name="Billede 3" descr="dreamstime_www_wor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4000" y="793659"/>
              <a:ext cx="1560000" cy="1178016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A035BE-EB24-4F69-8971-876CA831348F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5C199B9-8DFB-4DF6-8891-4E2F409AB5E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1A84D93-4EA4-4835-B902-846D4C7EFCBD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91785C5-A3AF-4053-A350-AD41AFC4A81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0D4E843-3A2B-44B0-AE40-616A0A7C3839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78FEC7B-3AA6-46D5-A3F4-BB9C6352F0C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mbinationstegning 1"/>
          <p:cNvSpPr/>
          <p:nvPr userDrawn="1"/>
        </p:nvSpPr>
        <p:spPr>
          <a:xfrm rot="10800000" flipH="1">
            <a:off x="-101600" y="-12700"/>
            <a:ext cx="9321800" cy="23749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17145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26543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2654300"/>
              <a:gd name="connsiteX1" fmla="*/ 5702300 w 9182100"/>
              <a:gd name="connsiteY1" fmla="*/ 1016000 h 2654300"/>
              <a:gd name="connsiteX2" fmla="*/ 9182100 w 9182100"/>
              <a:gd name="connsiteY2" fmla="*/ 609600 h 2654300"/>
              <a:gd name="connsiteX3" fmla="*/ 9182100 w 9182100"/>
              <a:gd name="connsiteY3" fmla="*/ 2654300 h 2654300"/>
              <a:gd name="connsiteX4" fmla="*/ 0 w 9182100"/>
              <a:gd name="connsiteY4" fmla="*/ 1828800 h 2654300"/>
              <a:gd name="connsiteX5" fmla="*/ 12700 w 9182100"/>
              <a:gd name="connsiteY5" fmla="*/ 0 h 2654300"/>
              <a:gd name="connsiteX0" fmla="*/ 12700 w 9182100"/>
              <a:gd name="connsiteY0" fmla="*/ 0 h 2667000"/>
              <a:gd name="connsiteX1" fmla="*/ 5702300 w 9182100"/>
              <a:gd name="connsiteY1" fmla="*/ 1016000 h 2667000"/>
              <a:gd name="connsiteX2" fmla="*/ 9182100 w 9182100"/>
              <a:gd name="connsiteY2" fmla="*/ 609600 h 2667000"/>
              <a:gd name="connsiteX3" fmla="*/ 9182100 w 9182100"/>
              <a:gd name="connsiteY3" fmla="*/ 2654300 h 2667000"/>
              <a:gd name="connsiteX4" fmla="*/ 0 w 9182100"/>
              <a:gd name="connsiteY4" fmla="*/ 2667000 h 2667000"/>
              <a:gd name="connsiteX5" fmla="*/ 12700 w 9182100"/>
              <a:gd name="connsiteY5" fmla="*/ 0 h 2667000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2667000 h 3369791"/>
              <a:gd name="connsiteX6" fmla="*/ 12700 w 9182100"/>
              <a:gd name="connsiteY6" fmla="*/ 0 h 3369791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3351771 h 3369791"/>
              <a:gd name="connsiteX6" fmla="*/ 12700 w 9182100"/>
              <a:gd name="connsiteY6" fmla="*/ 0 h 3369791"/>
              <a:gd name="connsiteX0" fmla="*/ 12700 w 9182100"/>
              <a:gd name="connsiteY0" fmla="*/ 0 h 3531973"/>
              <a:gd name="connsiteX1" fmla="*/ 5702300 w 9182100"/>
              <a:gd name="connsiteY1" fmla="*/ 1016000 h 3531973"/>
              <a:gd name="connsiteX2" fmla="*/ 9182100 w 9182100"/>
              <a:gd name="connsiteY2" fmla="*/ 609600 h 3531973"/>
              <a:gd name="connsiteX3" fmla="*/ 9182100 w 9182100"/>
              <a:gd name="connsiteY3" fmla="*/ 2654300 h 3531973"/>
              <a:gd name="connsiteX4" fmla="*/ 9169573 w 9182100"/>
              <a:gd name="connsiteY4" fmla="*/ 3369791 h 3531973"/>
              <a:gd name="connsiteX5" fmla="*/ 0 w 9182100"/>
              <a:gd name="connsiteY5" fmla="*/ 3531973 h 3531973"/>
              <a:gd name="connsiteX6" fmla="*/ 12700 w 9182100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69573 w 9783383"/>
              <a:gd name="connsiteY4" fmla="*/ 3369791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946231"/>
              <a:gd name="connsiteY0" fmla="*/ 0 h 4451008"/>
              <a:gd name="connsiteX1" fmla="*/ 5702300 w 9946231"/>
              <a:gd name="connsiteY1" fmla="*/ 1016000 h 4451008"/>
              <a:gd name="connsiteX2" fmla="*/ 9182100 w 9946231"/>
              <a:gd name="connsiteY2" fmla="*/ 609600 h 4451008"/>
              <a:gd name="connsiteX3" fmla="*/ 9783383 w 9946231"/>
              <a:gd name="connsiteY3" fmla="*/ 2708362 h 4451008"/>
              <a:gd name="connsiteX4" fmla="*/ 9946231 w 9946231"/>
              <a:gd name="connsiteY4" fmla="*/ 4451008 h 4451008"/>
              <a:gd name="connsiteX5" fmla="*/ 0 w 9946231"/>
              <a:gd name="connsiteY5" fmla="*/ 3531973 h 4451008"/>
              <a:gd name="connsiteX6" fmla="*/ 12700 w 9946231"/>
              <a:gd name="connsiteY6" fmla="*/ 0 h 4451008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8668504 w 9783383"/>
              <a:gd name="connsiteY4" fmla="*/ 2937305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94626 w 9783383"/>
              <a:gd name="connsiteY4" fmla="*/ 3369792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8192486 w 9194626"/>
              <a:gd name="connsiteY3" fmla="*/ 2672321 h 3531973"/>
              <a:gd name="connsiteX4" fmla="*/ 9194626 w 9194626"/>
              <a:gd name="connsiteY4" fmla="*/ 3369792 h 3531973"/>
              <a:gd name="connsiteX5" fmla="*/ 0 w 9194626"/>
              <a:gd name="connsiteY5" fmla="*/ 3531973 h 3531973"/>
              <a:gd name="connsiteX6" fmla="*/ 12700 w 9194626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9194626 w 9194626"/>
              <a:gd name="connsiteY3" fmla="*/ 3369792 h 3531973"/>
              <a:gd name="connsiteX4" fmla="*/ 0 w 9194626"/>
              <a:gd name="connsiteY4" fmla="*/ 3531973 h 3531973"/>
              <a:gd name="connsiteX5" fmla="*/ 12700 w 9194626"/>
              <a:gd name="connsiteY5" fmla="*/ 0 h 3531973"/>
              <a:gd name="connsiteX0" fmla="*/ 4233 w 9186159"/>
              <a:gd name="connsiteY0" fmla="*/ 0 h 3369792"/>
              <a:gd name="connsiteX1" fmla="*/ 5693833 w 9186159"/>
              <a:gd name="connsiteY1" fmla="*/ 1016000 h 3369792"/>
              <a:gd name="connsiteX2" fmla="*/ 9173633 w 9186159"/>
              <a:gd name="connsiteY2" fmla="*/ 609600 h 3369792"/>
              <a:gd name="connsiteX3" fmla="*/ 9186159 w 9186159"/>
              <a:gd name="connsiteY3" fmla="*/ 3369792 h 3369792"/>
              <a:gd name="connsiteX4" fmla="*/ 455022 w 9186159"/>
              <a:gd name="connsiteY4" fmla="*/ 3333750 h 3369792"/>
              <a:gd name="connsiteX5" fmla="*/ 4233 w 9186159"/>
              <a:gd name="connsiteY5" fmla="*/ 0 h 3369792"/>
              <a:gd name="connsiteX0" fmla="*/ 12700 w 9194626"/>
              <a:gd name="connsiteY0" fmla="*/ 0 h 3369792"/>
              <a:gd name="connsiteX1" fmla="*/ 5702300 w 9194626"/>
              <a:gd name="connsiteY1" fmla="*/ 1016000 h 3369792"/>
              <a:gd name="connsiteX2" fmla="*/ 9182100 w 9194626"/>
              <a:gd name="connsiteY2" fmla="*/ 609600 h 3369792"/>
              <a:gd name="connsiteX3" fmla="*/ 9194626 w 9194626"/>
              <a:gd name="connsiteY3" fmla="*/ 3369792 h 3369792"/>
              <a:gd name="connsiteX4" fmla="*/ 0 w 9194626"/>
              <a:gd name="connsiteY4" fmla="*/ 3351770 h 3369792"/>
              <a:gd name="connsiteX5" fmla="*/ 12700 w 9194626"/>
              <a:gd name="connsiteY5" fmla="*/ 0 h 336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4626" h="3369792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cubicBezTo>
                  <a:pt x="9186275" y="1529664"/>
                  <a:pt x="9190451" y="2449728"/>
                  <a:pt x="9194626" y="3369792"/>
                </a:cubicBezTo>
                <a:lnTo>
                  <a:pt x="0" y="3351770"/>
                </a:lnTo>
                <a:cubicBezTo>
                  <a:pt x="4233" y="230613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A1995B2-2054-4552-B9D8-F9A523233DD4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9D6CB09-FE74-489B-8F95-A71BFDFC294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DCF07B0-78E5-4F95-8EA8-7289F126EBA7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F4A9B8F-3AC1-455B-9EE3-3FEF1B60DBE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1158264-7C21-4C71-A444-464158B6EAA3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66C02B6-5F01-4A93-9D71-1A41D83F406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EC4D59E-D79C-4F87-9229-2102570150DF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C05B8B7-8FEE-4042-A036-DF028CEC9A6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407888B-3C26-497B-AD2B-C3EAE1342FE8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50982392-096A-4A4B-8B76-6CD611A3B48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BFB78533-4D4F-4295-947C-8ED241200F34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D05A01-DB0F-425C-ABDB-A7E8E27B12E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gray">
          <a:xfrm>
            <a:off x="4943064" y="6043612"/>
            <a:ext cx="3824287" cy="49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tr-TR" sz="2000" dirty="0" smtClean="0">
                <a:solidFill>
                  <a:schemeClr val="tx2"/>
                </a:solidFill>
              </a:rPr>
              <a:t>Yrd. Doç. Dr. Gültekin ALTUNTAŞ</a:t>
            </a:r>
            <a:endParaRPr lang="en-US" sz="2000" dirty="0" smtClean="0">
              <a:solidFill>
                <a:schemeClr val="tx2"/>
              </a:solidFill>
            </a:endParaRPr>
          </a:p>
          <a:p>
            <a:pPr defTabSz="801688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5240943" y="5443537"/>
            <a:ext cx="326317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tr-TR" sz="3000" b="1" dirty="0" smtClean="0">
                <a:solidFill>
                  <a:schemeClr val="tx2"/>
                </a:solidFill>
              </a:rPr>
              <a:t>Elektronik Ticaret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EFT ve Havale, kredi kartı ödemesi gibi anında gerçekleşen, eş zamanlı bir işlem olmadığı için asenkron bir yapıya </a:t>
            </a:r>
            <a:r>
              <a:rPr lang="tr-TR" sz="2200" dirty="0" smtClean="0"/>
              <a:t>sahiptir.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EFT ve Havale ödemesi kabul edebilmeniz için satmış olduğunuz ürünü veya ürünleri, ödenen meblağ  hesabınıza geçene kadar </a:t>
            </a:r>
            <a:r>
              <a:rPr lang="tr-TR" sz="2200" dirty="0" smtClean="0"/>
              <a:t>stoktan </a:t>
            </a:r>
            <a:r>
              <a:rPr lang="tr-TR" sz="2200" dirty="0"/>
              <a:t>düşürmeniz veya ara bir statüye çekmeniz gerekecektir. Bu da, siparişin kabulü ile kullanıcı ödemesi arasındaki geçen </a:t>
            </a:r>
            <a:r>
              <a:rPr lang="tr-TR" sz="2200" dirty="0" smtClean="0"/>
              <a:t>sürenin yönetilmesi anlamına gelmektedir.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Havale/EFT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07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E-çek, </a:t>
            </a:r>
            <a:r>
              <a:rPr lang="tr-TR" sz="2400" dirty="0" smtClean="0"/>
              <a:t>çevrimiçi </a:t>
            </a:r>
            <a:r>
              <a:rPr lang="tr-TR" sz="2400" dirty="0" smtClean="0"/>
              <a:t>işlemler </a:t>
            </a:r>
            <a:r>
              <a:rPr lang="tr-TR" sz="2400" dirty="0"/>
              <a:t>için </a:t>
            </a:r>
            <a:r>
              <a:rPr lang="tr-TR" sz="2400" dirty="0" smtClean="0"/>
              <a:t>işlem verimliliği</a:t>
            </a:r>
            <a:r>
              <a:rPr lang="tr-TR" sz="2400" dirty="0"/>
              <a:t>, </a:t>
            </a:r>
            <a:r>
              <a:rPr lang="tr-TR" sz="2400" dirty="0" smtClean="0"/>
              <a:t>hızlı, </a:t>
            </a:r>
            <a:r>
              <a:rPr lang="tr-TR" sz="2400" dirty="0"/>
              <a:t>üst düzeyde güvenlik ve </a:t>
            </a:r>
            <a:r>
              <a:rPr lang="tr-TR" sz="2400" dirty="0" smtClean="0"/>
              <a:t>kolaylığı </a:t>
            </a:r>
            <a:r>
              <a:rPr lang="tr-TR" sz="2400" dirty="0"/>
              <a:t>gibi </a:t>
            </a:r>
            <a:r>
              <a:rPr lang="tr-TR" sz="2400" dirty="0" smtClean="0"/>
              <a:t>bileşenlerini </a:t>
            </a:r>
            <a:r>
              <a:rPr lang="tr-TR" sz="2400" dirty="0"/>
              <a:t>üzerinde </a:t>
            </a:r>
            <a:r>
              <a:rPr lang="tr-TR" sz="2400" dirty="0" smtClean="0"/>
              <a:t>taşıyan bir ödeme aracıdır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E-çek</a:t>
            </a:r>
            <a:r>
              <a:rPr lang="tr-TR" sz="2400" dirty="0"/>
              <a:t>, </a:t>
            </a:r>
            <a:r>
              <a:rPr lang="tr-TR" sz="2400" dirty="0" err="1" smtClean="0"/>
              <a:t>koçanlı</a:t>
            </a:r>
            <a:r>
              <a:rPr lang="tr-TR" sz="2400" dirty="0" smtClean="0"/>
              <a:t> </a:t>
            </a:r>
            <a:r>
              <a:rPr lang="tr-TR" sz="2400" dirty="0"/>
              <a:t>(</a:t>
            </a:r>
            <a:r>
              <a:rPr lang="tr-TR" sz="2400" dirty="0" smtClean="0"/>
              <a:t>kağıt</a:t>
            </a:r>
            <a:r>
              <a:rPr lang="tr-TR" sz="2400" dirty="0"/>
              <a:t>) çekin elektronik </a:t>
            </a:r>
            <a:r>
              <a:rPr lang="tr-TR" sz="2400" dirty="0" smtClean="0"/>
              <a:t>şeklidir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Geleneksel kağıt </a:t>
            </a:r>
            <a:r>
              <a:rPr lang="tr-TR" sz="2400" dirty="0"/>
              <a:t>çek ile </a:t>
            </a:r>
            <a:r>
              <a:rPr lang="tr-TR" sz="2400" dirty="0" smtClean="0"/>
              <a:t>aynı </a:t>
            </a:r>
            <a:r>
              <a:rPr lang="tr-TR" sz="2400" dirty="0" smtClean="0"/>
              <a:t>işleyiş koşullarına </a:t>
            </a:r>
            <a:r>
              <a:rPr lang="tr-TR" sz="2400" dirty="0" smtClean="0"/>
              <a:t>ve </a:t>
            </a:r>
            <a:r>
              <a:rPr lang="tr-TR" sz="2400" dirty="0"/>
              <a:t>yasal </a:t>
            </a:r>
            <a:r>
              <a:rPr lang="tr-TR" sz="2400" dirty="0" smtClean="0"/>
              <a:t>koşullara sahiptir.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799" y="833437"/>
            <a:ext cx="7220527" cy="1078489"/>
          </a:xfrm>
        </p:spPr>
        <p:txBody>
          <a:bodyPr anchor="ctr"/>
          <a:lstStyle/>
          <a:p>
            <a:r>
              <a:rPr lang="tr-TR" dirty="0" smtClean="0"/>
              <a:t>Elektronik Çek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27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4393045"/>
          </a:xfrm>
        </p:spPr>
        <p:txBody>
          <a:bodyPr anchor="ctr"/>
          <a:lstStyle/>
          <a:p>
            <a:pPr algn="just"/>
            <a:r>
              <a:rPr lang="tr-TR" sz="2400" dirty="0"/>
              <a:t>Elektronik çek sisteminde, ödemeler kredi kartı olmadan banka hesabı bilgilerinin gerekli olanlarının e-ticaret sitesine girilmesi yoluyla yapılır.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Teknik açıdan sayısal imza ile imzalanmış bir belge olarak düşünülebilen elektronik çeklerin kullanımının gerçek çeklerin kullanımları da banka onayı gerektirdiği için çok farklı değildir. Üstelik gerçek çeklerle zaman zaman yaşanan </a:t>
            </a:r>
            <a:r>
              <a:rPr lang="tr-TR" sz="2400" dirty="0" smtClean="0"/>
              <a:t>karşılıksız çıkma </a:t>
            </a:r>
            <a:r>
              <a:rPr lang="tr-TR" sz="2400" dirty="0"/>
              <a:t>sorunu, elektronik çekler anında denetlenebileceğinden oluşmamaktadır.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799" y="833437"/>
            <a:ext cx="7220527" cy="1078489"/>
          </a:xfrm>
        </p:spPr>
        <p:txBody>
          <a:bodyPr anchor="ctr"/>
          <a:lstStyle/>
          <a:p>
            <a:r>
              <a:rPr lang="tr-TR" dirty="0" smtClean="0"/>
              <a:t>Elektronik Çek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2129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EFT ve havalenin getirdiği süre </a:t>
            </a:r>
            <a:r>
              <a:rPr lang="tr-TR" sz="2400" dirty="0" smtClean="0"/>
              <a:t>kısıtları </a:t>
            </a:r>
            <a:r>
              <a:rPr lang="tr-TR" sz="2400" dirty="0"/>
              <a:t>olumsuz gibi görünse de, stok tutmayan ve aldığı siparişler çerçevesinde ürün tedarik eden iş modelleri için olumlu görülebilir.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Sanal POS kurulum, bakım ve kredi kartı komisyon masrafı gibi giderler olmadığı için, düşük maliyetli bir kanal olarak değerlendirilebilir. Bu </a:t>
            </a:r>
            <a:r>
              <a:rPr lang="tr-TR" sz="2400" dirty="0"/>
              <a:t>nedenle </a:t>
            </a:r>
            <a:r>
              <a:rPr lang="tr-TR" sz="2400" dirty="0"/>
              <a:t>EFT ve Havale ile </a:t>
            </a:r>
            <a:r>
              <a:rPr lang="tr-TR" sz="2400" dirty="0"/>
              <a:t>satın alımlarda </a:t>
            </a:r>
            <a:r>
              <a:rPr lang="tr-TR" sz="2400" dirty="0"/>
              <a:t>belli miktarlarda indirim sunan iş modellerine de </a:t>
            </a:r>
            <a:r>
              <a:rPr lang="tr-TR" sz="2400" dirty="0"/>
              <a:t>rastlanılabilir.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Havale/EFT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92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E-ticaret </a:t>
            </a:r>
            <a:r>
              <a:rPr lang="tr-TR" sz="2400" dirty="0"/>
              <a:t>siteleri için kartlı ödeme sistemleri varsayılan ödeme şeklidir. </a:t>
            </a:r>
            <a:endParaRPr lang="tr-TR" sz="2400" dirty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Türkiye’de ödeme sistemleri </a:t>
            </a:r>
            <a:r>
              <a:rPr lang="tr-TR" sz="2400" dirty="0"/>
              <a:t>denilince akla </a:t>
            </a:r>
            <a:r>
              <a:rPr lang="tr-TR" sz="2400" dirty="0"/>
              <a:t>genel olarak kartlı ödeme sistemleri </a:t>
            </a:r>
            <a:r>
              <a:rPr lang="tr-TR" sz="2400" dirty="0"/>
              <a:t>gelmektedir.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Kartlı Ödeme Sistemleri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004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Visa</a:t>
            </a:r>
            <a:r>
              <a:rPr lang="tr-TR" sz="2400" dirty="0"/>
              <a:t>, </a:t>
            </a:r>
            <a:r>
              <a:rPr lang="tr-TR" sz="2400" dirty="0" err="1"/>
              <a:t>MasterCard</a:t>
            </a:r>
            <a:r>
              <a:rPr lang="tr-TR" sz="2400" dirty="0"/>
              <a:t>, </a:t>
            </a:r>
            <a:r>
              <a:rPr lang="tr-TR" sz="2400" dirty="0" err="1"/>
              <a:t>American</a:t>
            </a:r>
            <a:r>
              <a:rPr lang="tr-TR" sz="2400" dirty="0"/>
              <a:t> Express, </a:t>
            </a:r>
            <a:r>
              <a:rPr lang="tr-TR" sz="2400" dirty="0" err="1"/>
              <a:t>Discover</a:t>
            </a:r>
            <a:r>
              <a:rPr lang="tr-TR" sz="2400" dirty="0"/>
              <a:t>, </a:t>
            </a:r>
            <a:r>
              <a:rPr lang="tr-TR" sz="2400" dirty="0" err="1"/>
              <a:t>Diner’s</a:t>
            </a:r>
            <a:r>
              <a:rPr lang="tr-TR" sz="2400" dirty="0"/>
              <a:t> Club ve </a:t>
            </a:r>
            <a:r>
              <a:rPr lang="tr-TR" sz="2400" dirty="0" smtClean="0"/>
              <a:t>JCB:</a:t>
            </a:r>
          </a:p>
          <a:p>
            <a:pPr lvl="1" algn="just"/>
            <a:endParaRPr lang="tr-TR" sz="1400" dirty="0" smtClean="0"/>
          </a:p>
          <a:p>
            <a:pPr lvl="1" algn="just"/>
            <a:r>
              <a:rPr lang="tr-TR" sz="2200" dirty="0" smtClean="0"/>
              <a:t>Kartı </a:t>
            </a:r>
            <a:r>
              <a:rPr lang="tr-TR" sz="2200" dirty="0"/>
              <a:t>düzenleyen ve ödeme işlemini gerçekleştiren bankaların oluşturduğu </a:t>
            </a:r>
            <a:r>
              <a:rPr lang="tr-TR" sz="2200" dirty="0" smtClean="0"/>
              <a:t>ağlardır. </a:t>
            </a:r>
            <a:endParaRPr lang="tr-TR" sz="2200" dirty="0" smtClean="0"/>
          </a:p>
          <a:p>
            <a:pPr lvl="1" algn="just"/>
            <a:r>
              <a:rPr lang="tr-TR" sz="2200" dirty="0" smtClean="0"/>
              <a:t>Türkiye’de </a:t>
            </a:r>
            <a:r>
              <a:rPr lang="tr-TR" sz="2200" dirty="0"/>
              <a:t>daha çok Visa, </a:t>
            </a:r>
            <a:r>
              <a:rPr lang="tr-TR" sz="2200" dirty="0" err="1"/>
              <a:t>MasterCard</a:t>
            </a:r>
            <a:r>
              <a:rPr lang="tr-TR" sz="2200" dirty="0"/>
              <a:t> ve </a:t>
            </a:r>
            <a:r>
              <a:rPr lang="tr-TR" sz="2200" dirty="0" err="1"/>
              <a:t>American</a:t>
            </a:r>
            <a:r>
              <a:rPr lang="tr-TR" sz="2200" dirty="0"/>
              <a:t> Express kartlarını </a:t>
            </a:r>
            <a:r>
              <a:rPr lang="tr-TR" sz="2200" dirty="0" smtClean="0"/>
              <a:t>kullanılmaktadır.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Kart Kuruluşları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10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 smtClean="0"/>
              <a:t>Kredi Kartı (</a:t>
            </a:r>
            <a:r>
              <a:rPr lang="tr-TR" sz="2200" dirty="0" err="1"/>
              <a:t>Credit</a:t>
            </a:r>
            <a:r>
              <a:rPr lang="tr-TR" sz="2200" dirty="0"/>
              <a:t> </a:t>
            </a:r>
            <a:r>
              <a:rPr lang="tr-TR" sz="2200" dirty="0" err="1"/>
              <a:t>Card</a:t>
            </a:r>
            <a:r>
              <a:rPr lang="tr-TR" sz="2200" dirty="0" smtClean="0"/>
              <a:t>)</a:t>
            </a:r>
          </a:p>
          <a:p>
            <a:pPr lvl="1" algn="just"/>
            <a:r>
              <a:rPr lang="tr-TR" sz="1800" dirty="0" smtClean="0"/>
              <a:t>Taksit </a:t>
            </a:r>
            <a:r>
              <a:rPr lang="tr-TR" sz="1800" dirty="0"/>
              <a:t>ve puan kazandırma özelliği olan, </a:t>
            </a:r>
            <a:r>
              <a:rPr lang="tr-TR" sz="1800" dirty="0" smtClean="0"/>
              <a:t>ödemelerin </a:t>
            </a:r>
            <a:r>
              <a:rPr lang="tr-TR" sz="1800" dirty="0"/>
              <a:t>aylık taksitlerle </a:t>
            </a:r>
            <a:r>
              <a:rPr lang="tr-TR" sz="1800" dirty="0" smtClean="0"/>
              <a:t>yapılabildiği, </a:t>
            </a:r>
            <a:r>
              <a:rPr lang="tr-TR" sz="1800" dirty="0"/>
              <a:t>belirli limitler çerçevesinde kredi sağlayan kartlardır.</a:t>
            </a:r>
          </a:p>
          <a:p>
            <a:pPr algn="just"/>
            <a:r>
              <a:rPr lang="tr-TR" sz="2200" dirty="0" smtClean="0"/>
              <a:t>Banka Kartı (</a:t>
            </a:r>
            <a:r>
              <a:rPr lang="tr-TR" sz="2200" dirty="0" err="1"/>
              <a:t>Debit</a:t>
            </a:r>
            <a:r>
              <a:rPr lang="tr-TR" sz="2200" dirty="0"/>
              <a:t> </a:t>
            </a:r>
            <a:r>
              <a:rPr lang="tr-TR" sz="2200" dirty="0" err="1"/>
              <a:t>Card</a:t>
            </a:r>
            <a:r>
              <a:rPr lang="tr-TR" sz="2200" dirty="0" smtClean="0"/>
              <a:t>)</a:t>
            </a:r>
          </a:p>
          <a:p>
            <a:pPr lvl="1" algn="just"/>
            <a:r>
              <a:rPr lang="tr-TR" sz="1800" dirty="0" smtClean="0"/>
              <a:t>ATM </a:t>
            </a:r>
            <a:r>
              <a:rPr lang="tr-TR" sz="1800" dirty="0"/>
              <a:t>kartı olarak da </a:t>
            </a:r>
            <a:r>
              <a:rPr lang="tr-TR" sz="1800" dirty="0" smtClean="0"/>
              <a:t>bilinen, </a:t>
            </a:r>
            <a:r>
              <a:rPr lang="tr-TR" sz="1800" dirty="0"/>
              <a:t>bankadaki </a:t>
            </a:r>
            <a:r>
              <a:rPr lang="tr-TR" sz="1800" dirty="0" smtClean="0"/>
              <a:t>hesaplara </a:t>
            </a:r>
            <a:r>
              <a:rPr lang="tr-TR" sz="1800" dirty="0"/>
              <a:t>ait kartlardır</a:t>
            </a:r>
            <a:r>
              <a:rPr lang="tr-TR" sz="1800" dirty="0" smtClean="0"/>
              <a:t>. Hesapta </a:t>
            </a:r>
            <a:r>
              <a:rPr lang="tr-TR" sz="1800" dirty="0"/>
              <a:t>para bulunduğu müddetçe offline ve </a:t>
            </a:r>
            <a:r>
              <a:rPr lang="tr-TR" sz="1800" dirty="0" smtClean="0"/>
              <a:t>online alışveriş yapılabilir. </a:t>
            </a:r>
            <a:r>
              <a:rPr lang="tr-TR" sz="1800" dirty="0"/>
              <a:t>Bu kartlar ile taksitli işlem yapılamaz, peşin ve 3D </a:t>
            </a:r>
            <a:r>
              <a:rPr lang="tr-TR" sz="1800" dirty="0" err="1"/>
              <a:t>Secure</a:t>
            </a:r>
            <a:r>
              <a:rPr lang="tr-TR" sz="1800" dirty="0"/>
              <a:t> ödeme </a:t>
            </a:r>
            <a:r>
              <a:rPr lang="tr-TR" sz="1800" dirty="0" smtClean="0"/>
              <a:t>(çevrimiçinde) </a:t>
            </a:r>
            <a:r>
              <a:rPr lang="tr-TR" sz="1800" dirty="0"/>
              <a:t>yapılmak zorundadır.</a:t>
            </a:r>
          </a:p>
          <a:p>
            <a:pPr algn="just"/>
            <a:r>
              <a:rPr lang="tr-TR" sz="2200" dirty="0" smtClean="0"/>
              <a:t>Ön-Ödemeli </a:t>
            </a:r>
            <a:r>
              <a:rPr lang="tr-TR" sz="2200" dirty="0" smtClean="0"/>
              <a:t>Kart (</a:t>
            </a:r>
            <a:r>
              <a:rPr lang="tr-TR" sz="2200" dirty="0" err="1"/>
              <a:t>Prepaid</a:t>
            </a:r>
            <a:r>
              <a:rPr lang="tr-TR" sz="2200" dirty="0"/>
              <a:t> </a:t>
            </a:r>
            <a:r>
              <a:rPr lang="tr-TR" sz="2200" dirty="0" err="1"/>
              <a:t>Card</a:t>
            </a:r>
            <a:r>
              <a:rPr lang="tr-TR" sz="2200" dirty="0" smtClean="0"/>
              <a:t>)</a:t>
            </a:r>
          </a:p>
          <a:p>
            <a:pPr lvl="1" algn="just"/>
            <a:r>
              <a:rPr lang="tr-TR" sz="1800" dirty="0" smtClean="0"/>
              <a:t>Genel </a:t>
            </a:r>
            <a:r>
              <a:rPr lang="tr-TR" sz="1800" dirty="0"/>
              <a:t>olarak arkasında banka hesabı </a:t>
            </a:r>
            <a:r>
              <a:rPr lang="tr-TR" sz="1800" dirty="0" smtClean="0"/>
              <a:t>bulunmayan, </a:t>
            </a:r>
            <a:r>
              <a:rPr lang="tr-TR" sz="1800" dirty="0"/>
              <a:t>para yükledikçe, </a:t>
            </a:r>
            <a:r>
              <a:rPr lang="tr-TR" sz="1800" dirty="0" smtClean="0"/>
              <a:t>yüklenen meblağ </a:t>
            </a:r>
            <a:r>
              <a:rPr lang="tr-TR" sz="1800" dirty="0"/>
              <a:t>kadar offline ve </a:t>
            </a:r>
            <a:r>
              <a:rPr lang="tr-TR" sz="1800" dirty="0" smtClean="0"/>
              <a:t>online </a:t>
            </a:r>
            <a:r>
              <a:rPr lang="tr-TR" sz="1800" dirty="0"/>
              <a:t>alışveriş </a:t>
            </a:r>
            <a:r>
              <a:rPr lang="tr-TR" sz="1800" dirty="0" smtClean="0"/>
              <a:t>yapılabilen kartlardır. </a:t>
            </a:r>
            <a:r>
              <a:rPr lang="tr-TR" sz="1800" dirty="0"/>
              <a:t>Bu kartlar da banka kartları gibi taksit imkanı sunamaz ve bu kartlarla 3D </a:t>
            </a:r>
            <a:r>
              <a:rPr lang="tr-TR" sz="1800" dirty="0" err="1"/>
              <a:t>Secure</a:t>
            </a:r>
            <a:r>
              <a:rPr lang="tr-TR" sz="1800" dirty="0"/>
              <a:t> ödeme </a:t>
            </a:r>
            <a:r>
              <a:rPr lang="tr-TR" sz="1800" dirty="0" smtClean="0"/>
              <a:t>(çevrimiçinde) </a:t>
            </a:r>
            <a:r>
              <a:rPr lang="tr-TR" sz="1800" dirty="0"/>
              <a:t>yapılmak </a:t>
            </a:r>
            <a:r>
              <a:rPr lang="tr-TR" sz="1800" dirty="0" smtClean="0"/>
              <a:t>zorundadır</a:t>
            </a:r>
            <a:r>
              <a:rPr lang="tr-TR" sz="1800" dirty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Kart Grubu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124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Bonus</a:t>
            </a:r>
            <a:r>
              <a:rPr lang="tr-TR" sz="2400" dirty="0"/>
              <a:t>, </a:t>
            </a:r>
            <a:r>
              <a:rPr lang="tr-TR" sz="2400" dirty="0" err="1"/>
              <a:t>Axess</a:t>
            </a:r>
            <a:r>
              <a:rPr lang="tr-TR" sz="2400" dirty="0"/>
              <a:t>, World, Maximum, Advantage, </a:t>
            </a:r>
            <a:r>
              <a:rPr lang="tr-TR" sz="2400" dirty="0" err="1"/>
              <a:t>CardFinans</a:t>
            </a:r>
            <a:r>
              <a:rPr lang="tr-TR" sz="2400" dirty="0"/>
              <a:t>, Paraf, </a:t>
            </a:r>
            <a:r>
              <a:rPr lang="tr-TR" sz="2400" dirty="0" err="1"/>
              <a:t>vs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/>
          </a:p>
          <a:p>
            <a:pPr lvl="1" algn="just"/>
            <a:r>
              <a:rPr lang="tr-TR" sz="2200" dirty="0" smtClean="0"/>
              <a:t>Bankaların </a:t>
            </a:r>
            <a:r>
              <a:rPr lang="tr-TR" sz="2200" dirty="0"/>
              <a:t>Visa, </a:t>
            </a:r>
            <a:r>
              <a:rPr lang="tr-TR" sz="2200" dirty="0" err="1"/>
              <a:t>MasterCard</a:t>
            </a:r>
            <a:r>
              <a:rPr lang="tr-TR" sz="2200" dirty="0"/>
              <a:t>, </a:t>
            </a:r>
            <a:r>
              <a:rPr lang="tr-TR" sz="2200" dirty="0" err="1"/>
              <a:t>American</a:t>
            </a:r>
            <a:r>
              <a:rPr lang="tr-TR" sz="2200" dirty="0"/>
              <a:t> Express gibi kart kuruluşlarıyla anlaşmalı olarak çıkardıkları ve çeşitli özellikler sunan kartlara verdikleri grup </a:t>
            </a:r>
            <a:r>
              <a:rPr lang="tr-TR" sz="2200" dirty="0" smtClean="0"/>
              <a:t>isimleridir. </a:t>
            </a:r>
          </a:p>
          <a:p>
            <a:pPr lvl="1" algn="just"/>
            <a:endParaRPr lang="tr-TR" sz="2200" dirty="0" smtClean="0"/>
          </a:p>
          <a:p>
            <a:pPr lvl="1" algn="just"/>
            <a:r>
              <a:rPr lang="tr-TR" sz="2200" dirty="0" smtClean="0"/>
              <a:t>Örneğin </a:t>
            </a:r>
            <a:r>
              <a:rPr lang="tr-TR" sz="2200" dirty="0"/>
              <a:t>Garanti Bankasının sunduğu kredi ve banka kartları ailesinden bir tanesi Bonus iken; Akbank </a:t>
            </a:r>
            <a:r>
              <a:rPr lang="tr-TR" sz="2200" dirty="0" err="1" smtClean="0"/>
              <a:t>Axess</a:t>
            </a:r>
            <a:r>
              <a:rPr lang="tr-TR" sz="2200" dirty="0"/>
              <a:t>, </a:t>
            </a:r>
            <a:r>
              <a:rPr lang="tr-TR" sz="2200" dirty="0" err="1"/>
              <a:t>Wings</a:t>
            </a:r>
            <a:r>
              <a:rPr lang="tr-TR" sz="2200" dirty="0"/>
              <a:t> gibi kart aileleriyle hizmet vermektedir.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Kart Ailesi</a:t>
            </a:r>
          </a:p>
        </p:txBody>
      </p:sp>
    </p:spTree>
    <p:extLst>
      <p:ext uri="{BB962C8B-B14F-4D97-AF65-F5344CB8AC3E}">
        <p14:creationId xmlns:p14="http://schemas.microsoft.com/office/powerpoint/2010/main" val="258689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tr-TR" sz="2400" dirty="0" smtClean="0"/>
              <a:t>Kredi kartı ile ödeme kredi </a:t>
            </a:r>
            <a:r>
              <a:rPr lang="tr-TR" sz="2400" dirty="0"/>
              <a:t>kartı hesabından ödeme tutarının </a:t>
            </a:r>
            <a:r>
              <a:rPr lang="tr-TR" sz="2400" dirty="0" smtClean="0"/>
              <a:t>çevrimiçi </a:t>
            </a:r>
            <a:r>
              <a:rPr lang="tr-TR" sz="2400" dirty="0"/>
              <a:t>POS ile çekilmesi yoluyla </a:t>
            </a:r>
            <a:r>
              <a:rPr lang="tr-TR" sz="2400" dirty="0" smtClean="0"/>
              <a:t>gerçekleştirilir.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Debit</a:t>
            </a:r>
            <a:r>
              <a:rPr lang="tr-TR" sz="2400" dirty="0" smtClean="0"/>
              <a:t> </a:t>
            </a:r>
            <a:r>
              <a:rPr lang="tr-TR" sz="2400" dirty="0"/>
              <a:t>kart ile </a:t>
            </a:r>
            <a:r>
              <a:rPr lang="tr-TR" sz="2400" dirty="0" smtClean="0"/>
              <a:t>ödeme </a:t>
            </a:r>
            <a:r>
              <a:rPr lang="tr-TR" sz="2400" dirty="0" smtClean="0"/>
              <a:t>de, </a:t>
            </a:r>
            <a:r>
              <a:rPr lang="tr-TR" sz="2400" dirty="0"/>
              <a:t>vadesiz hesaplardan ödeme tutarı çekilerek ödeme </a:t>
            </a:r>
            <a:r>
              <a:rPr lang="tr-TR" sz="2400" dirty="0" smtClean="0"/>
              <a:t>yapılmasıdır.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Ayrıca</a:t>
            </a:r>
            <a:r>
              <a:rPr lang="tr-TR" sz="2400" dirty="0"/>
              <a:t>, sadece </a:t>
            </a:r>
            <a:r>
              <a:rPr lang="tr-TR" sz="2400" dirty="0" smtClean="0"/>
              <a:t>çevrimiçi </a:t>
            </a:r>
            <a:r>
              <a:rPr lang="tr-TR" sz="2400" dirty="0"/>
              <a:t>alışverişlerde kullanılmak üzere üretilen sanal kredi kartları ile de ödeme yapılabilmektedir. Tercih edilmesinin nedeni, hem pratik hem de güvenilir bir üçüncü taraf, yani bankanın alışverişe ait kaydı tutabiliyor olmasıdır.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65710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Kartlı Ödeme Sistemleri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501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Yasal bir kredi kartı işleminin gerçekleşebilmesi için VISA, </a:t>
            </a:r>
            <a:r>
              <a:rPr lang="tr-TR" sz="2400" dirty="0" smtClean="0"/>
              <a:t>AMEX, </a:t>
            </a:r>
            <a:r>
              <a:rPr lang="tr-TR" sz="2400" dirty="0" err="1"/>
              <a:t>Discover</a:t>
            </a:r>
            <a:r>
              <a:rPr lang="tr-TR" sz="2400" dirty="0"/>
              <a:t> veya </a:t>
            </a:r>
            <a:r>
              <a:rPr lang="tr-TR" sz="2400" dirty="0" err="1"/>
              <a:t>Mastercard</a:t>
            </a:r>
            <a:r>
              <a:rPr lang="tr-TR" sz="2400" dirty="0"/>
              <a:t> tarafından izin verilmiş (sertifikasyonu yapılmış) bir finansal kuruluşunun aracı olması gereklidir.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Değişik </a:t>
            </a:r>
            <a:r>
              <a:rPr lang="tr-TR" sz="2400" dirty="0"/>
              <a:t>bankalara ait değişik kredi kartlarının yine değişik bankaların POS (Point of </a:t>
            </a:r>
            <a:r>
              <a:rPr lang="tr-TR" sz="2400" dirty="0" err="1" smtClean="0"/>
              <a:t>Sale</a:t>
            </a:r>
            <a:r>
              <a:rPr lang="tr-TR" sz="2400" dirty="0" smtClean="0"/>
              <a:t> – Satış Noktası) </a:t>
            </a:r>
            <a:r>
              <a:rPr lang="tr-TR" sz="2400" dirty="0"/>
              <a:t>cihazlarında kullanılabilmesi için VISA, </a:t>
            </a:r>
            <a:r>
              <a:rPr lang="tr-TR" sz="2400" dirty="0" err="1"/>
              <a:t>Amex</a:t>
            </a:r>
            <a:r>
              <a:rPr lang="tr-TR" sz="2400" dirty="0"/>
              <a:t>, </a:t>
            </a:r>
            <a:r>
              <a:rPr lang="tr-TR" sz="2400" dirty="0" err="1"/>
              <a:t>Discover</a:t>
            </a:r>
            <a:r>
              <a:rPr lang="tr-TR" sz="2400" dirty="0"/>
              <a:t> ve </a:t>
            </a:r>
            <a:r>
              <a:rPr lang="tr-TR" sz="2400" dirty="0" err="1"/>
              <a:t>Mastercard'ın</a:t>
            </a:r>
            <a:r>
              <a:rPr lang="tr-TR" sz="2400" dirty="0"/>
              <a:t> ağlarından yararlanmak gerekmektedir. Bu ağlara giriş kapıları ise yine bankalardır 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65710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Kartlı Ödeme Sistemleri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01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273" y="1089322"/>
            <a:ext cx="4584700" cy="563562"/>
          </a:xfrm>
        </p:spPr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49313" y="2520950"/>
            <a:ext cx="4432300" cy="2495550"/>
            <a:chOff x="876300" y="2500313"/>
            <a:chExt cx="4432300" cy="2495550"/>
          </a:xfrm>
        </p:grpSpPr>
        <p:sp>
          <p:nvSpPr>
            <p:cNvPr id="6" name="Rektangel 30"/>
            <p:cNvSpPr>
              <a:spLocks noChangeArrowheads="1"/>
            </p:cNvSpPr>
            <p:nvPr/>
          </p:nvSpPr>
          <p:spPr bwMode="auto">
            <a:xfrm>
              <a:off x="1260475" y="2500313"/>
              <a:ext cx="4000500" cy="354012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8" name="Rektangel 33"/>
            <p:cNvSpPr>
              <a:spLocks noChangeArrowheads="1"/>
            </p:cNvSpPr>
            <p:nvPr/>
          </p:nvSpPr>
          <p:spPr bwMode="auto">
            <a:xfrm>
              <a:off x="1260475" y="378618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9" name="Rektangel 34"/>
            <p:cNvSpPr>
              <a:spLocks noChangeArrowheads="1"/>
            </p:cNvSpPr>
            <p:nvPr/>
          </p:nvSpPr>
          <p:spPr bwMode="auto">
            <a:xfrm>
              <a:off x="1260475" y="29289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0" name="Rektangel 35"/>
            <p:cNvSpPr>
              <a:spLocks noChangeArrowheads="1"/>
            </p:cNvSpPr>
            <p:nvPr/>
          </p:nvSpPr>
          <p:spPr bwMode="auto">
            <a:xfrm>
              <a:off x="1260475" y="4214813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1" name="Rektangel 36"/>
            <p:cNvSpPr>
              <a:spLocks noChangeArrowheads="1"/>
            </p:cNvSpPr>
            <p:nvPr/>
          </p:nvSpPr>
          <p:spPr bwMode="auto">
            <a:xfrm>
              <a:off x="1260475" y="46434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2" name="Tekstboks 44"/>
            <p:cNvSpPr txBox="1">
              <a:spLocks noChangeArrowheads="1"/>
            </p:cNvSpPr>
            <p:nvPr/>
          </p:nvSpPr>
          <p:spPr bwMode="auto">
            <a:xfrm>
              <a:off x="1308100" y="2517749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E-Ticarette Ödeme Sistemleri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4" name="Tekstboks 47"/>
            <p:cNvSpPr txBox="1">
              <a:spLocks noChangeArrowheads="1"/>
            </p:cNvSpPr>
            <p:nvPr/>
          </p:nvSpPr>
          <p:spPr bwMode="auto">
            <a:xfrm>
              <a:off x="1295400" y="4677923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Sonuç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5" name="Tekstboks 48"/>
            <p:cNvSpPr txBox="1">
              <a:spLocks noChangeArrowheads="1"/>
            </p:cNvSpPr>
            <p:nvPr/>
          </p:nvSpPr>
          <p:spPr bwMode="auto">
            <a:xfrm>
              <a:off x="1295400" y="2970213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6" name="Tekstboks 49"/>
            <p:cNvSpPr txBox="1">
              <a:spLocks noChangeArrowheads="1"/>
            </p:cNvSpPr>
            <p:nvPr/>
          </p:nvSpPr>
          <p:spPr bwMode="auto">
            <a:xfrm>
              <a:off x="1270794" y="4274364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3D </a:t>
              </a:r>
              <a:r>
                <a:rPr lang="tr-TR" sz="1200" dirty="0" err="1" smtClean="0">
                  <a:solidFill>
                    <a:schemeClr val="accent1">
                      <a:lumMod val="10000"/>
                    </a:schemeClr>
                  </a:solidFill>
                </a:rPr>
                <a:t>Secure</a:t>
              </a:r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/SSL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grpSp>
          <p:nvGrpSpPr>
            <p:cNvPr id="19" name="Gruppe 75"/>
            <p:cNvGrpSpPr>
              <a:grpSpLocks/>
            </p:cNvGrpSpPr>
            <p:nvPr/>
          </p:nvGrpSpPr>
          <p:grpSpPr bwMode="auto">
            <a:xfrm>
              <a:off x="876300" y="4646613"/>
              <a:ext cx="344488" cy="344487"/>
              <a:chOff x="876300" y="4646613"/>
              <a:chExt cx="344488" cy="344487"/>
            </a:xfrm>
          </p:grpSpPr>
          <p:sp>
            <p:nvSpPr>
              <p:cNvPr id="35" name="Rektangel 23"/>
              <p:cNvSpPr>
                <a:spLocks noChangeArrowheads="1"/>
              </p:cNvSpPr>
              <p:nvPr/>
            </p:nvSpPr>
            <p:spPr bwMode="auto">
              <a:xfrm>
                <a:off x="876300" y="46466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6" name="Tekstboks 74"/>
              <p:cNvSpPr txBox="1">
                <a:spLocks noChangeArrowheads="1"/>
              </p:cNvSpPr>
              <p:nvPr/>
            </p:nvSpPr>
            <p:spPr bwMode="auto">
              <a:xfrm>
                <a:off x="890588" y="46831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6</a:t>
                </a:r>
              </a:p>
            </p:txBody>
          </p:sp>
        </p:grpSp>
        <p:grpSp>
          <p:nvGrpSpPr>
            <p:cNvPr id="20" name="Gruppe 77"/>
            <p:cNvGrpSpPr>
              <a:grpSpLocks/>
            </p:cNvGrpSpPr>
            <p:nvPr/>
          </p:nvGrpSpPr>
          <p:grpSpPr bwMode="auto">
            <a:xfrm>
              <a:off x="876300" y="4208463"/>
              <a:ext cx="344488" cy="342900"/>
              <a:chOff x="876300" y="4208463"/>
              <a:chExt cx="344488" cy="342900"/>
            </a:xfrm>
          </p:grpSpPr>
          <p:sp>
            <p:nvSpPr>
              <p:cNvPr id="33" name="Rektangel 20"/>
              <p:cNvSpPr>
                <a:spLocks noChangeArrowheads="1"/>
              </p:cNvSpPr>
              <p:nvPr/>
            </p:nvSpPr>
            <p:spPr bwMode="auto">
              <a:xfrm>
                <a:off x="876300" y="4208463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4" name="Tekstboks 76"/>
              <p:cNvSpPr txBox="1">
                <a:spLocks noChangeArrowheads="1"/>
              </p:cNvSpPr>
              <p:nvPr/>
            </p:nvSpPr>
            <p:spPr bwMode="auto">
              <a:xfrm>
                <a:off x="890588" y="4238625"/>
                <a:ext cx="322262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5</a:t>
                </a:r>
              </a:p>
            </p:txBody>
          </p:sp>
        </p:grpSp>
        <p:grpSp>
          <p:nvGrpSpPr>
            <p:cNvPr id="21" name="Gruppe 79"/>
            <p:cNvGrpSpPr>
              <a:grpSpLocks/>
            </p:cNvGrpSpPr>
            <p:nvPr/>
          </p:nvGrpSpPr>
          <p:grpSpPr bwMode="auto">
            <a:xfrm>
              <a:off x="876300" y="3790950"/>
              <a:ext cx="344488" cy="347663"/>
              <a:chOff x="876300" y="3790950"/>
              <a:chExt cx="344488" cy="347663"/>
            </a:xfrm>
          </p:grpSpPr>
          <p:sp>
            <p:nvSpPr>
              <p:cNvPr id="31" name="Rektangel 13"/>
              <p:cNvSpPr>
                <a:spLocks noChangeArrowheads="1"/>
              </p:cNvSpPr>
              <p:nvPr/>
            </p:nvSpPr>
            <p:spPr bwMode="auto">
              <a:xfrm>
                <a:off x="876300" y="3790950"/>
                <a:ext cx="344488" cy="347663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2" name="Tekstboks 78"/>
              <p:cNvSpPr txBox="1">
                <a:spLocks noChangeArrowheads="1"/>
              </p:cNvSpPr>
              <p:nvPr/>
            </p:nvSpPr>
            <p:spPr bwMode="auto">
              <a:xfrm>
                <a:off x="890588" y="3822700"/>
                <a:ext cx="322262" cy="279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4</a:t>
                </a:r>
              </a:p>
            </p:txBody>
          </p:sp>
        </p:grpSp>
        <p:grpSp>
          <p:nvGrpSpPr>
            <p:cNvPr id="22" name="Gruppe 81"/>
            <p:cNvGrpSpPr>
              <a:grpSpLocks/>
            </p:cNvGrpSpPr>
            <p:nvPr/>
          </p:nvGrpSpPr>
          <p:grpSpPr bwMode="auto">
            <a:xfrm>
              <a:off x="876300" y="3363913"/>
              <a:ext cx="344488" cy="344487"/>
              <a:chOff x="876300" y="3363913"/>
              <a:chExt cx="344488" cy="344487"/>
            </a:xfrm>
          </p:grpSpPr>
          <p:sp>
            <p:nvSpPr>
              <p:cNvPr id="29" name="Rektangel 11"/>
              <p:cNvSpPr>
                <a:spLocks noChangeArrowheads="1"/>
              </p:cNvSpPr>
              <p:nvPr/>
            </p:nvSpPr>
            <p:spPr bwMode="auto">
              <a:xfrm>
                <a:off x="876300" y="33639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0" name="Tekstboks 80"/>
              <p:cNvSpPr txBox="1">
                <a:spLocks noChangeArrowheads="1"/>
              </p:cNvSpPr>
              <p:nvPr/>
            </p:nvSpPr>
            <p:spPr bwMode="auto">
              <a:xfrm>
                <a:off x="890588" y="34004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3</a:t>
                </a:r>
              </a:p>
            </p:txBody>
          </p:sp>
        </p:grpSp>
        <p:grpSp>
          <p:nvGrpSpPr>
            <p:cNvPr id="23" name="Gruppe 83"/>
            <p:cNvGrpSpPr>
              <a:grpSpLocks/>
            </p:cNvGrpSpPr>
            <p:nvPr/>
          </p:nvGrpSpPr>
          <p:grpSpPr bwMode="auto">
            <a:xfrm>
              <a:off x="876300" y="2936875"/>
              <a:ext cx="344488" cy="344488"/>
              <a:chOff x="876300" y="2936875"/>
              <a:chExt cx="344488" cy="344488"/>
            </a:xfrm>
          </p:grpSpPr>
          <p:sp>
            <p:nvSpPr>
              <p:cNvPr id="27" name="Rektangel 9"/>
              <p:cNvSpPr>
                <a:spLocks noChangeArrowheads="1"/>
              </p:cNvSpPr>
              <p:nvPr/>
            </p:nvSpPr>
            <p:spPr bwMode="auto">
              <a:xfrm>
                <a:off x="876300" y="2936875"/>
                <a:ext cx="344488" cy="344488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28" name="Tekstboks 82"/>
              <p:cNvSpPr txBox="1">
                <a:spLocks noChangeArrowheads="1"/>
              </p:cNvSpPr>
              <p:nvPr/>
            </p:nvSpPr>
            <p:spPr bwMode="auto">
              <a:xfrm>
                <a:off x="890588" y="2986088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2</a:t>
                </a:r>
              </a:p>
            </p:txBody>
          </p:sp>
        </p:grpSp>
        <p:grpSp>
          <p:nvGrpSpPr>
            <p:cNvPr id="24" name="Gruppe 85"/>
            <p:cNvGrpSpPr>
              <a:grpSpLocks/>
            </p:cNvGrpSpPr>
            <p:nvPr/>
          </p:nvGrpSpPr>
          <p:grpSpPr bwMode="auto">
            <a:xfrm>
              <a:off x="876300" y="2511425"/>
              <a:ext cx="344488" cy="342900"/>
              <a:chOff x="876300" y="2511425"/>
              <a:chExt cx="344488" cy="342900"/>
            </a:xfrm>
          </p:grpSpPr>
          <p:sp>
            <p:nvSpPr>
              <p:cNvPr id="25" name="Rektangel 7"/>
              <p:cNvSpPr>
                <a:spLocks noChangeArrowheads="1"/>
              </p:cNvSpPr>
              <p:nvPr/>
            </p:nvSpPr>
            <p:spPr bwMode="auto">
              <a:xfrm>
                <a:off x="876300" y="2511425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26" name="Tekstboks 84"/>
              <p:cNvSpPr txBox="1">
                <a:spLocks noChangeArrowheads="1"/>
              </p:cNvSpPr>
              <p:nvPr/>
            </p:nvSpPr>
            <p:spPr bwMode="auto">
              <a:xfrm>
                <a:off x="890588" y="2547938"/>
                <a:ext cx="322262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1</a:t>
                </a:r>
              </a:p>
            </p:txBody>
          </p:sp>
        </p:grpSp>
      </p:grpSp>
      <p:sp>
        <p:nvSpPr>
          <p:cNvPr id="39" name="Rektangel 40"/>
          <p:cNvSpPr>
            <a:spLocks noChangeArrowheads="1"/>
          </p:cNvSpPr>
          <p:nvPr/>
        </p:nvSpPr>
        <p:spPr bwMode="auto">
          <a:xfrm>
            <a:off x="5434012" y="2295525"/>
            <a:ext cx="2946400" cy="2946400"/>
          </a:xfrm>
          <a:prstGeom prst="rect">
            <a:avLst/>
          </a:prstGeom>
          <a:gradFill flip="none" rotWithShape="1">
            <a:gsLst>
              <a:gs pos="0">
                <a:srgbClr val="CFCFCF"/>
              </a:gs>
              <a:gs pos="50000">
                <a:srgbClr val="D5D5D5"/>
              </a:gs>
              <a:gs pos="100000">
                <a:srgbClr val="C4C4C4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40" name="Billede 43" descr="dreamstime_go to www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6725" y="2429668"/>
            <a:ext cx="27209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ktangel 31"/>
          <p:cNvSpPr>
            <a:spLocks noChangeArrowheads="1"/>
          </p:cNvSpPr>
          <p:nvPr/>
        </p:nvSpPr>
        <p:spPr bwMode="auto">
          <a:xfrm>
            <a:off x="1243807" y="3768725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Kartlı Ödeme Sistemleri/Cüzdanlar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1" name="Rektangel 31"/>
          <p:cNvSpPr>
            <a:spLocks noChangeArrowheads="1"/>
          </p:cNvSpPr>
          <p:nvPr/>
        </p:nvSpPr>
        <p:spPr bwMode="auto">
          <a:xfrm>
            <a:off x="1243807" y="2915398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Kapıda Ödeme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3" name="Rektangel 31"/>
          <p:cNvSpPr>
            <a:spLocks noChangeArrowheads="1"/>
          </p:cNvSpPr>
          <p:nvPr/>
        </p:nvSpPr>
        <p:spPr bwMode="auto">
          <a:xfrm>
            <a:off x="1233488" y="3339306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Havale/EFT/Elektronik Çek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Sanal Kredi Kartı ile Ödeme: 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lvl="1" algn="just"/>
            <a:r>
              <a:rPr lang="tr-TR" sz="2200" dirty="0" smtClean="0"/>
              <a:t>Sanal </a:t>
            </a:r>
            <a:r>
              <a:rPr lang="tr-TR" sz="2200" dirty="0"/>
              <a:t>kredi kartları, fiziksel olarak var olmayan kredi kartlarıdır. </a:t>
            </a:r>
            <a:endParaRPr lang="tr-TR" sz="2200" dirty="0" smtClean="0"/>
          </a:p>
          <a:p>
            <a:pPr lvl="1" algn="just"/>
            <a:r>
              <a:rPr lang="tr-TR" sz="2200" dirty="0" smtClean="0"/>
              <a:t>Kişinin </a:t>
            </a:r>
            <a:r>
              <a:rPr lang="tr-TR" sz="2200" dirty="0"/>
              <a:t>kredi kartı hesabına bağlı olarak alışveriş sırasında belli bir limit ile belirlenen ve alışveriş sonrasında limiti sıfırlanan kredi kartlarıdır 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Kartlı Ödeme Sistemleri</a:t>
            </a:r>
          </a:p>
        </p:txBody>
      </p:sp>
    </p:spTree>
    <p:extLst>
      <p:ext uri="{BB962C8B-B14F-4D97-AF65-F5344CB8AC3E}">
        <p14:creationId xmlns:p14="http://schemas.microsoft.com/office/powerpoint/2010/main" val="4111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/>
            <a:r>
              <a:rPr lang="tr-TR" sz="2000" dirty="0"/>
              <a:t>BKM </a:t>
            </a:r>
            <a:r>
              <a:rPr lang="tr-TR" sz="2000" dirty="0" smtClean="0"/>
              <a:t>Express</a:t>
            </a:r>
          </a:p>
          <a:p>
            <a:pPr marL="742950" lvl="2" indent="-342900" algn="just"/>
            <a:r>
              <a:rPr lang="tr-TR" sz="2000" dirty="0"/>
              <a:t>21 Haziran 2012 tarihinde </a:t>
            </a:r>
            <a:r>
              <a:rPr lang="tr-TR" sz="2000" dirty="0" smtClean="0"/>
              <a:t>tanıtımı </a:t>
            </a:r>
            <a:r>
              <a:rPr lang="tr-TR" sz="2000" dirty="0"/>
              <a:t>yapılan BKM Express, kartların tanımlanabildiği </a:t>
            </a:r>
            <a:r>
              <a:rPr lang="tr-TR" sz="2000" dirty="0" smtClean="0"/>
              <a:t>çevrimiçi</a:t>
            </a:r>
            <a:r>
              <a:rPr lang="tr-TR" sz="2000" dirty="0" smtClean="0"/>
              <a:t> </a:t>
            </a:r>
            <a:r>
              <a:rPr lang="tr-TR" sz="2000" dirty="0"/>
              <a:t>bir cüzdan olmakla birlikte, internet üzerinden alışverişlerde; kart bilgilerini girmeden, işyerleri ile paylaşmadan, kartınızı yanınızda taşımanıza gerek kalmadan ödeme yapılabilmesini sağlayan bir ödeme sistemidir.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err="1" smtClean="0"/>
              <a:t>iPara</a:t>
            </a:r>
            <a:endParaRPr lang="tr-TR" sz="2000" dirty="0" smtClean="0"/>
          </a:p>
          <a:p>
            <a:pPr lvl="1" algn="just"/>
            <a:r>
              <a:rPr lang="tr-TR" sz="2000" dirty="0"/>
              <a:t>14 Kasım 2011 tarihinde yayına </a:t>
            </a:r>
            <a:r>
              <a:rPr lang="tr-TR" sz="2000" dirty="0"/>
              <a:t>giren </a:t>
            </a:r>
            <a:r>
              <a:rPr lang="tr-TR" sz="2000" dirty="0" err="1"/>
              <a:t>iPara</a:t>
            </a:r>
            <a:r>
              <a:rPr lang="tr-TR" sz="2000" dirty="0"/>
              <a:t>, son kullanıcıya kartlarını kaydetme imkanı sunduğu gibi, sanal POS almakta zorlanan küçük ve orta ölçekli işletmeler için de taksitli ödeme ve sanal POS sağlayıcı konumundadır</a:t>
            </a:r>
            <a:r>
              <a:rPr lang="tr-TR" sz="2000" dirty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230918" cy="1140835"/>
          </a:xfrm>
        </p:spPr>
        <p:txBody>
          <a:bodyPr anchor="ctr"/>
          <a:lstStyle/>
          <a:p>
            <a:r>
              <a:rPr lang="tr-TR" dirty="0" smtClean="0"/>
              <a:t>Online </a:t>
            </a:r>
            <a:r>
              <a:rPr lang="tr-TR" dirty="0" smtClean="0"/>
              <a:t>(Çevrimiçi) Cüzdanlar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9996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tr-TR" sz="2400" dirty="0" err="1" smtClean="0"/>
              <a:t>Paypal</a:t>
            </a:r>
            <a:r>
              <a:rPr lang="tr-TR" sz="2400" dirty="0" smtClean="0"/>
              <a:t>, </a:t>
            </a:r>
            <a:r>
              <a:rPr lang="tr-TR" sz="2400" dirty="0" smtClean="0"/>
              <a:t>İnternet </a:t>
            </a:r>
            <a:r>
              <a:rPr lang="tr-TR" sz="2400" dirty="0"/>
              <a:t>üzerinde açılan sanal hesap cüzdanları arasında tek bir otoritenin denetimi altında para aktarımını sağlayan bir hizmetin markasıdır.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Kredi kartı ya da banka hesap bilgileri bir kez girilerek </a:t>
            </a:r>
            <a:r>
              <a:rPr lang="tr-TR" sz="2400" dirty="0" err="1"/>
              <a:t>PayPal</a:t>
            </a:r>
            <a:r>
              <a:rPr lang="tr-TR" sz="2400" dirty="0"/>
              <a:t> hesabı açılır. Böylece, hesap bilgilerini alıcı veya satıcılarla paylaşılmadan </a:t>
            </a:r>
            <a:r>
              <a:rPr lang="tr-TR" sz="2400" dirty="0" smtClean="0"/>
              <a:t>çevrimiçi </a:t>
            </a:r>
            <a:r>
              <a:rPr lang="tr-TR" sz="2400" dirty="0"/>
              <a:t>ödeme yapılmasını sağlar.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PayPal</a:t>
            </a:r>
            <a:r>
              <a:rPr lang="tr-TR" sz="2400" dirty="0" smtClean="0"/>
              <a:t> </a:t>
            </a:r>
            <a:r>
              <a:rPr lang="tr-TR" sz="2400" dirty="0"/>
              <a:t>ile alışveriş yapılırken, alıcılar nasıl ödeme yapmak istediklerini seçer (kredi kartı, nakit), </a:t>
            </a:r>
            <a:r>
              <a:rPr lang="tr-TR" sz="2400" dirty="0" err="1"/>
              <a:t>PayPal</a:t>
            </a:r>
            <a:r>
              <a:rPr lang="tr-TR" sz="2400" dirty="0"/>
              <a:t> parayı transfer eder, daha sonra satıcılar paralarını bankalarına aktarırlar.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Online </a:t>
            </a:r>
            <a:r>
              <a:rPr lang="tr-TR" dirty="0" smtClean="0"/>
              <a:t>(Çevrimiçi) Cüzdanlar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20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 smtClean="0"/>
              <a:t>GSM </a:t>
            </a:r>
            <a:r>
              <a:rPr lang="tr-TR" sz="2200" dirty="0"/>
              <a:t>operatörlerinin sanal cüzdanları tutan otorite olarak kullanıldığı ödeme şeklidir. </a:t>
            </a:r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r>
              <a:rPr lang="tr-TR" sz="2200" dirty="0" smtClean="0"/>
              <a:t>Ödeme </a:t>
            </a:r>
            <a:r>
              <a:rPr lang="tr-TR" sz="2200" dirty="0"/>
              <a:t>tutarı, cep telefonu faturasına yansıtılır. Düşük miktardaki ödemelerin cep telefonu üzerinden yapılması ve ödeme tutarının cep telefonu faturasına yansıtılması ile gerçekleştirilir. Böylece kredi kartı ya da banka hesap bilgisi kullanılmadan </a:t>
            </a:r>
            <a:r>
              <a:rPr lang="tr-TR" sz="2200" dirty="0" smtClean="0"/>
              <a:t>çevrimiçi </a:t>
            </a:r>
            <a:r>
              <a:rPr lang="tr-TR" sz="2200" dirty="0"/>
              <a:t>alışveriş yapılabilir.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Mobil alışveriş yapılırken, web üzerinden telefon numarası girilerek (ödeme SMS ile onaylanır) ya da SMS gönderilerek ödeme </a:t>
            </a:r>
            <a:r>
              <a:rPr lang="tr-TR" sz="2200" dirty="0" smtClean="0"/>
              <a:t>yapılabilir. 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Mobil Ödeme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28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2119" y="2254827"/>
            <a:ext cx="8229600" cy="4333009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tr-TR" sz="1600" b="1" dirty="0" smtClean="0"/>
              <a:t>İş </a:t>
            </a:r>
            <a:r>
              <a:rPr lang="tr-TR" sz="1600" b="1" dirty="0"/>
              <a:t>Bankası </a:t>
            </a:r>
            <a:r>
              <a:rPr lang="tr-TR" sz="1600" b="1" dirty="0" err="1" smtClean="0"/>
              <a:t>Parakod</a:t>
            </a:r>
            <a:endParaRPr lang="tr-TR" sz="1600" b="1" dirty="0" smtClean="0"/>
          </a:p>
          <a:p>
            <a:pPr lvl="1" algn="just"/>
            <a:r>
              <a:rPr lang="tr-TR" sz="1600" dirty="0" smtClean="0"/>
              <a:t>2012 </a:t>
            </a:r>
            <a:r>
              <a:rPr lang="tr-TR" sz="1600" dirty="0"/>
              <a:t>yılı Ekim ayında </a:t>
            </a:r>
            <a:r>
              <a:rPr lang="tr-TR" sz="1600" dirty="0" smtClean="0"/>
              <a:t>tanıtımı </a:t>
            </a:r>
            <a:r>
              <a:rPr lang="tr-TR" sz="1600" dirty="0"/>
              <a:t>yapılan İş Bankası </a:t>
            </a:r>
            <a:r>
              <a:rPr lang="tr-TR" sz="1600" dirty="0" err="1"/>
              <a:t>Parakod</a:t>
            </a:r>
            <a:r>
              <a:rPr lang="tr-TR" sz="1600" dirty="0"/>
              <a:t>, QR Kod teknolojisini kullanan bir mobil cüzdan ödeme sistemidir</a:t>
            </a:r>
            <a:r>
              <a:rPr lang="tr-TR" sz="1600" dirty="0" smtClean="0"/>
              <a:t>.</a:t>
            </a:r>
          </a:p>
          <a:p>
            <a:pPr algn="just"/>
            <a:r>
              <a:rPr lang="tr-TR" sz="1600" b="1" dirty="0" err="1" smtClean="0"/>
              <a:t>Mobilexpress</a:t>
            </a:r>
            <a:endParaRPr lang="tr-TR" sz="1600" b="1" dirty="0" smtClean="0"/>
          </a:p>
          <a:p>
            <a:pPr lvl="1" algn="just"/>
            <a:r>
              <a:rPr lang="tr-TR" sz="1600" dirty="0" smtClean="0"/>
              <a:t>2011 </a:t>
            </a:r>
            <a:r>
              <a:rPr lang="tr-TR" sz="1600" dirty="0"/>
              <a:t>yılının başlarında faaliyete başlayan </a:t>
            </a:r>
            <a:r>
              <a:rPr lang="tr-TR" sz="1600" dirty="0" err="1" smtClean="0"/>
              <a:t>Mobilexpress</a:t>
            </a:r>
            <a:r>
              <a:rPr lang="tr-TR" sz="1600" dirty="0" smtClean="0"/>
              <a:t>, </a:t>
            </a:r>
            <a:r>
              <a:rPr lang="tr-TR" sz="1600" dirty="0"/>
              <a:t>hem </a:t>
            </a:r>
            <a:r>
              <a:rPr lang="tr-TR" sz="1600" dirty="0" smtClean="0"/>
              <a:t>çevrimiçi </a:t>
            </a:r>
            <a:r>
              <a:rPr lang="tr-TR" sz="1600" dirty="0"/>
              <a:t>cüzdan, hem mobil cüzdan, hem SMS bazlı ödeme altyapısı hem de </a:t>
            </a:r>
            <a:r>
              <a:rPr lang="tr-TR" sz="1600" dirty="0" smtClean="0"/>
              <a:t>çevrimiçi </a:t>
            </a:r>
            <a:r>
              <a:rPr lang="tr-TR" sz="1600" dirty="0"/>
              <a:t>alışveriş </a:t>
            </a:r>
            <a:r>
              <a:rPr lang="tr-TR" sz="1600" dirty="0" smtClean="0"/>
              <a:t>yapılabilen </a:t>
            </a:r>
            <a:r>
              <a:rPr lang="tr-TR" sz="1600" dirty="0"/>
              <a:t>bir web sitesi sunmasından dolayı bir mobil alışveriş ve ödeme platformudur. </a:t>
            </a:r>
            <a:endParaRPr lang="tr-TR" sz="1600" dirty="0" smtClean="0"/>
          </a:p>
          <a:p>
            <a:pPr algn="just"/>
            <a:r>
              <a:rPr lang="tr-TR" sz="1600" b="1" dirty="0" err="1"/>
              <a:t>Turkcell</a:t>
            </a:r>
            <a:r>
              <a:rPr lang="tr-TR" sz="1600" b="1" dirty="0"/>
              <a:t> </a:t>
            </a:r>
            <a:r>
              <a:rPr lang="tr-TR" sz="1600" b="1" dirty="0" smtClean="0"/>
              <a:t>Cüzdan</a:t>
            </a:r>
          </a:p>
          <a:p>
            <a:pPr lvl="1" algn="just"/>
            <a:r>
              <a:rPr lang="tr-TR" sz="1600" dirty="0" smtClean="0"/>
              <a:t>04 </a:t>
            </a:r>
            <a:r>
              <a:rPr lang="tr-TR" sz="1600" dirty="0"/>
              <a:t>Ekim 2012 tarihindeki basın toplantısıyla duyurulan </a:t>
            </a:r>
            <a:r>
              <a:rPr lang="tr-TR" sz="1600" dirty="0" err="1"/>
              <a:t>Turkcell</a:t>
            </a:r>
            <a:r>
              <a:rPr lang="tr-TR" sz="1600" dirty="0"/>
              <a:t> Cüzdan, </a:t>
            </a:r>
            <a:r>
              <a:rPr lang="tr-TR" sz="1600" dirty="0" err="1" smtClean="0"/>
              <a:t>Turkcell’in</a:t>
            </a:r>
            <a:r>
              <a:rPr lang="tr-TR" sz="1600" dirty="0" smtClean="0"/>
              <a:t> </a:t>
            </a:r>
            <a:r>
              <a:rPr lang="tr-TR" sz="1600" dirty="0"/>
              <a:t>geliştirdiği bir mobil cüzdan uygulamasıdır. Kart bilgileri SIM üzerinde tutulduğu için akıllı telefon olmayan herhangi bir telefonda da service </a:t>
            </a:r>
            <a:r>
              <a:rPr lang="tr-TR" sz="1600" dirty="0" err="1"/>
              <a:t>booster</a:t>
            </a:r>
            <a:r>
              <a:rPr lang="tr-TR" sz="1600" dirty="0"/>
              <a:t> vasıtasıyla çalışabilmektedir.</a:t>
            </a:r>
            <a:endParaRPr lang="tr-TR" sz="1600" dirty="0" smtClean="0"/>
          </a:p>
          <a:p>
            <a:pPr algn="just"/>
            <a:r>
              <a:rPr lang="tr-TR" sz="1600" b="1" dirty="0" err="1" smtClean="0"/>
              <a:t>iGaranti</a:t>
            </a:r>
            <a:endParaRPr lang="tr-TR" sz="1600" b="1" dirty="0" smtClean="0"/>
          </a:p>
          <a:p>
            <a:pPr lvl="1" algn="just"/>
            <a:r>
              <a:rPr lang="tr-TR" sz="1600" dirty="0" smtClean="0"/>
              <a:t>09 </a:t>
            </a:r>
            <a:r>
              <a:rPr lang="tr-TR" sz="1600" dirty="0"/>
              <a:t>Mayıs 2013 tarihinde </a:t>
            </a:r>
            <a:r>
              <a:rPr lang="tr-TR" sz="1600" dirty="0" smtClean="0"/>
              <a:t>tanıtımı </a:t>
            </a:r>
            <a:r>
              <a:rPr lang="tr-TR" sz="1600" dirty="0" smtClean="0"/>
              <a:t>yapılan </a:t>
            </a:r>
            <a:r>
              <a:rPr lang="tr-TR" sz="1600" dirty="0" err="1"/>
              <a:t>iGaranti</a:t>
            </a:r>
            <a:r>
              <a:rPr lang="tr-TR" sz="1600" dirty="0"/>
              <a:t> uygulaması içinde yer alan QR ile Ödeme uygulaması sayesinde  </a:t>
            </a:r>
            <a:r>
              <a:rPr lang="tr-TR" sz="1600" dirty="0" err="1"/>
              <a:t>iCüzdan</a:t>
            </a:r>
            <a:r>
              <a:rPr lang="tr-TR" sz="1600" dirty="0"/>
              <a:t> uygulamasına tanımlı kredi veya banka </a:t>
            </a:r>
            <a:r>
              <a:rPr lang="tr-TR" sz="1600" dirty="0" smtClean="0"/>
              <a:t>kartıyla alışveriş yapılabilmesini sağlamaktadır.</a:t>
            </a:r>
            <a:endParaRPr lang="tr-TR" sz="16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Mobil </a:t>
            </a:r>
            <a:r>
              <a:rPr lang="tr-TR" dirty="0"/>
              <a:t>Cüzdanlar</a:t>
            </a:r>
          </a:p>
        </p:txBody>
      </p:sp>
    </p:spTree>
    <p:extLst>
      <p:ext uri="{BB962C8B-B14F-4D97-AF65-F5344CB8AC3E}">
        <p14:creationId xmlns:p14="http://schemas.microsoft.com/office/powerpoint/2010/main" val="15001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Mikro </a:t>
            </a:r>
            <a:r>
              <a:rPr lang="tr-TR" sz="2200" dirty="0" smtClean="0"/>
              <a:t>Ödeme</a:t>
            </a:r>
          </a:p>
          <a:p>
            <a:pPr lvl="1" algn="just"/>
            <a:r>
              <a:rPr lang="tr-TR" sz="1800" dirty="0" smtClean="0"/>
              <a:t>Türkiye’de </a:t>
            </a:r>
            <a:r>
              <a:rPr lang="tr-TR" sz="1800" dirty="0"/>
              <a:t>her üç mobil operatörle de çalışan ilk ödeme servisleri sağlayıcısı olan Mikro Ödeme, SMS ile faturalı </a:t>
            </a:r>
            <a:r>
              <a:rPr lang="tr-TR" sz="1800" dirty="0" smtClean="0"/>
              <a:t>hatta </a:t>
            </a:r>
            <a:r>
              <a:rPr lang="tr-TR" sz="1800" dirty="0"/>
              <a:t>veya ön ödemeli </a:t>
            </a:r>
            <a:r>
              <a:rPr lang="tr-TR" sz="1800" dirty="0" smtClean="0"/>
              <a:t>hatta </a:t>
            </a:r>
            <a:r>
              <a:rPr lang="tr-TR" sz="1800" dirty="0"/>
              <a:t>işlem tutarını yansıtarak mobil ödeme seçeneği sunduğu gibi, kredi kartı ve ön ödemeli kart ile de ödeme seçeneği sunmaktadır.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 err="1" smtClean="0"/>
              <a:t>PaytoGo</a:t>
            </a:r>
            <a:endParaRPr lang="tr-TR" sz="2200" dirty="0" smtClean="0"/>
          </a:p>
          <a:p>
            <a:pPr lvl="1" algn="just"/>
            <a:r>
              <a:rPr lang="tr-TR" sz="1800" dirty="0" smtClean="0"/>
              <a:t>2011 </a:t>
            </a:r>
            <a:r>
              <a:rPr lang="tr-TR" sz="1800" dirty="0"/>
              <a:t>yılında kurulan ve bir diğer SMS bazlı mobil ödeme sistemi olan </a:t>
            </a:r>
            <a:r>
              <a:rPr lang="tr-TR" sz="1800" dirty="0" err="1"/>
              <a:t>PaytoGo</a:t>
            </a:r>
            <a:r>
              <a:rPr lang="tr-TR" sz="1800" dirty="0"/>
              <a:t>, </a:t>
            </a:r>
            <a:r>
              <a:rPr lang="tr-TR" sz="1800" dirty="0" err="1"/>
              <a:t>Turkcell</a:t>
            </a:r>
            <a:r>
              <a:rPr lang="tr-TR" sz="1800" dirty="0"/>
              <a:t> ve Avea operatörleriyle çalışan mobil ödeme servisi hizmeti </a:t>
            </a:r>
            <a:r>
              <a:rPr lang="tr-TR" sz="1800" dirty="0" smtClean="0"/>
              <a:t>sunmaktadır.</a:t>
            </a:r>
            <a:endParaRPr lang="tr-TR" sz="18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err="1" smtClean="0"/>
              <a:t>Sms</a:t>
            </a:r>
            <a:r>
              <a:rPr lang="tr-TR" dirty="0" smtClean="0"/>
              <a:t> Ödeme Sistemleri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425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 smtClean="0"/>
              <a:t>Sanal </a:t>
            </a:r>
            <a:r>
              <a:rPr lang="tr-TR" sz="2200" dirty="0"/>
              <a:t>platformlarda ödeme sistemlerinde güvenliği artırma amacıyla çeşitli uygulamalar geliştirilmektedir. </a:t>
            </a:r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Visa tarafından </a:t>
            </a:r>
            <a:r>
              <a:rPr lang="tr-TR" sz="2200" dirty="0" smtClean="0"/>
              <a:t>"</a:t>
            </a:r>
            <a:r>
              <a:rPr lang="tr-TR" sz="2200" dirty="0" err="1" smtClean="0"/>
              <a:t>Verified</a:t>
            </a:r>
            <a:r>
              <a:rPr lang="tr-TR" sz="2200" dirty="0" smtClean="0"/>
              <a:t> </a:t>
            </a:r>
            <a:r>
              <a:rPr lang="tr-TR" sz="2200" dirty="0" err="1"/>
              <a:t>by</a:t>
            </a:r>
            <a:r>
              <a:rPr lang="tr-TR" sz="2200" dirty="0"/>
              <a:t> </a:t>
            </a:r>
            <a:r>
              <a:rPr lang="tr-TR" sz="2200" dirty="0" smtClean="0"/>
              <a:t>Visa" </a:t>
            </a:r>
            <a:r>
              <a:rPr lang="tr-TR" sz="2200" dirty="0"/>
              <a:t>ismiyle geliştirilen, daha sonra </a:t>
            </a:r>
            <a:r>
              <a:rPr lang="tr-TR" sz="2200" dirty="0" err="1"/>
              <a:t>MasterCard’ın</a:t>
            </a:r>
            <a:r>
              <a:rPr lang="tr-TR" sz="2200" dirty="0"/>
              <a:t> da </a:t>
            </a:r>
            <a:r>
              <a:rPr lang="tr-TR" sz="2200" dirty="0" smtClean="0"/>
              <a:t>"</a:t>
            </a:r>
            <a:r>
              <a:rPr lang="tr-TR" sz="2200" dirty="0" err="1" smtClean="0"/>
              <a:t>SecureCode</a:t>
            </a:r>
            <a:r>
              <a:rPr lang="tr-TR" sz="2200" dirty="0" smtClean="0"/>
              <a:t>"  </a:t>
            </a:r>
            <a:r>
              <a:rPr lang="tr-TR" sz="2200" dirty="0"/>
              <a:t>ile dahil olduğu sisteme ortak olarak 3D </a:t>
            </a:r>
            <a:r>
              <a:rPr lang="tr-TR" sz="2200" dirty="0" err="1" smtClean="0"/>
              <a:t>Secure</a:t>
            </a:r>
            <a:r>
              <a:rPr lang="tr-TR" sz="2200" dirty="0" smtClean="0"/>
              <a:t> (3DS) </a:t>
            </a:r>
            <a:r>
              <a:rPr lang="tr-TR" sz="2200" dirty="0"/>
              <a:t>ismi verilmiştir. </a:t>
            </a:r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r>
              <a:rPr lang="tr-TR" sz="2200" dirty="0" smtClean="0"/>
              <a:t>Türkiye’de </a:t>
            </a:r>
            <a:r>
              <a:rPr lang="tr-TR" sz="2200" dirty="0"/>
              <a:t>3D </a:t>
            </a:r>
            <a:r>
              <a:rPr lang="tr-TR" sz="2200" dirty="0" err="1"/>
              <a:t>Secure</a:t>
            </a:r>
            <a:r>
              <a:rPr lang="tr-TR" sz="2200" dirty="0"/>
              <a:t> isminin </a:t>
            </a:r>
            <a:r>
              <a:rPr lang="tr-TR" sz="2200" dirty="0" smtClean="0"/>
              <a:t>yanı sıra </a:t>
            </a:r>
            <a:r>
              <a:rPr lang="tr-TR" sz="2200" dirty="0"/>
              <a:t>bankaların bu sisteme verdiği Uluslararası Güvenlik Platformu, </a:t>
            </a:r>
            <a:r>
              <a:rPr lang="tr-TR" sz="2200" dirty="0" err="1"/>
              <a:t>Maxinet</a:t>
            </a:r>
            <a:r>
              <a:rPr lang="tr-TR" sz="2200" dirty="0"/>
              <a:t>, 3 Boyutlu Güvenlik Sistemi gibi isimler olsa da özünde hepsi aynı protokolü ifade </a:t>
            </a:r>
            <a:r>
              <a:rPr lang="tr-TR" sz="2200" dirty="0" smtClean="0"/>
              <a:t>etmektedir.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3D </a:t>
            </a:r>
            <a:r>
              <a:rPr lang="tr-TR" dirty="0" err="1" smtClean="0"/>
              <a:t>Secure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71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tr-TR" sz="2200" dirty="0"/>
              <a:t>3D </a:t>
            </a:r>
            <a:r>
              <a:rPr lang="tr-TR" sz="2200" dirty="0" err="1"/>
              <a:t>Secure</a:t>
            </a:r>
            <a:r>
              <a:rPr lang="tr-TR" sz="2200" dirty="0"/>
              <a:t>; internet üzerinden yapılan ödemelerde güvenliği bir boyut daha ileriye taşıyan; üye işyeri, banka ve kart sahibi arasındaki sorumlulukları düzenleyen bir platformdur. </a:t>
            </a:r>
            <a:endParaRPr lang="tr-TR" sz="2200" dirty="0"/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Siteden </a:t>
            </a:r>
            <a:r>
              <a:rPr lang="tr-TR" sz="2200" dirty="0"/>
              <a:t>alışveriş yaparken kartı kullanan kişinin gerçekten kartın sahibi olup olmadığını anlamak amacıyla kullanılmaktadır. 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Sitede ödeme işlemi sırasında sadece kişinin kendisinin bildiği dört haneli şifre (</a:t>
            </a:r>
            <a:r>
              <a:rPr lang="tr-TR" sz="2200" dirty="0" err="1"/>
              <a:t>pin</a:t>
            </a:r>
            <a:r>
              <a:rPr lang="tr-TR" sz="2200" dirty="0"/>
              <a:t> numarasını) ve yine kendisinin belirlediği güvenlik sorusunun yer aldığı pop-</a:t>
            </a:r>
            <a:r>
              <a:rPr lang="tr-TR" sz="2200" dirty="0" err="1"/>
              <a:t>up</a:t>
            </a:r>
            <a:r>
              <a:rPr lang="tr-TR" sz="2200" dirty="0"/>
              <a:t> ekran alışveriş sitesi tarafından değil doğrudan bankanın kendi sisteminden kullanıcıya sunduğu bir hizmettir.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3D </a:t>
            </a:r>
            <a:r>
              <a:rPr lang="tr-TR" dirty="0" err="1" smtClean="0"/>
              <a:t>Secure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74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6562" y="2618509"/>
            <a:ext cx="8437273" cy="3834246"/>
          </a:xfrm>
          <a:prstGeom prst="rect">
            <a:avLst/>
          </a:prstGeom>
        </p:spPr>
      </p:pic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3D </a:t>
            </a:r>
            <a:r>
              <a:rPr lang="tr-TR" dirty="0" err="1" smtClean="0"/>
              <a:t>Secure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83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tr-TR" sz="2200" dirty="0"/>
              <a:t>3D </a:t>
            </a:r>
            <a:r>
              <a:rPr lang="tr-TR" sz="2200" dirty="0" err="1"/>
              <a:t>Secure</a:t>
            </a:r>
            <a:r>
              <a:rPr lang="tr-TR" sz="2200" dirty="0"/>
              <a:t> son kullanıcı açısından ek güvenlik önlemleri getirse de sanılanın aksine son kullanıcıdan ziyade üye işyerini korur. 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Son kullanıcılar hiç duymadığı veya güvenemediği sitelerde 3D </a:t>
            </a:r>
            <a:r>
              <a:rPr lang="tr-TR" sz="2200" dirty="0" err="1"/>
              <a:t>Secure</a:t>
            </a:r>
            <a:r>
              <a:rPr lang="tr-TR" sz="2200" dirty="0"/>
              <a:t> ile alışveriş yaptıklarında bankanın 3DS ekranlarında gördükleri, SMS şifresini ve/veya CVC2 kodunu girdikleri için kendilerini güvende hissederler. 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Üye işyeri açısından ise çalıntı kartların internet üzerinden kullanımını engellediği için ve işlemi yapan kişinin kart sahibinin kendisi olduğunu garanti altına aldıkları için üye işyerleri olası ters ibraz (</a:t>
            </a:r>
            <a:r>
              <a:rPr lang="tr-TR" sz="2200" dirty="0" err="1"/>
              <a:t>chargeback</a:t>
            </a:r>
            <a:r>
              <a:rPr lang="tr-TR" sz="2200" dirty="0"/>
              <a:t>) bildiriminden muaf olurlar.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3D </a:t>
            </a:r>
            <a:r>
              <a:rPr lang="tr-TR" dirty="0" err="1" smtClean="0"/>
              <a:t>Secure</a:t>
            </a:r>
            <a:r>
              <a:rPr lang="tr-TR" dirty="0" smtClean="0"/>
              <a:t> Avantajları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639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E-Ticaret, teknolojinin sağladığı elektronik iletişim olanakları ile yapılan bir ticaret yapma biçimidir.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E-Ticaret yapılırken en önemli nokta, para ve mal arasındaki yer değişimi döngüsünün kontrol edilmesidir.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E-ticarette ürün ve hizmetlerin elektronik ortama taşınmasının yanı sıra </a:t>
            </a:r>
            <a:r>
              <a:rPr lang="tr-TR" sz="2400" dirty="0" smtClean="0"/>
              <a:t>paranın </a:t>
            </a:r>
            <a:r>
              <a:rPr lang="tr-TR" sz="2400" dirty="0"/>
              <a:t>da elektronik ortama </a:t>
            </a:r>
            <a:r>
              <a:rPr lang="tr-TR" sz="2400" dirty="0" smtClean="0"/>
              <a:t>aktarılmasıyla paranın </a:t>
            </a:r>
            <a:r>
              <a:rPr lang="tr-TR" sz="2400" dirty="0"/>
              <a:t>elektronik ortamdaki akışını sağlayacak ödeme sistemlerine gereksinim bulunmaktadır.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E-Ticarette Ödeme Sistemleri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18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İşlem süresinin ve adımlarının uzamasından ötürü, 3DS’a kayıtlı banka/kullanıcı olmaması, kullanıcının 3DS şifresini, CVC2 kodunu yanlış girmesi, SMS şifresinin geç gelmesi, kullanıcının ekranı terk etmesi, browser </a:t>
            </a:r>
            <a:r>
              <a:rPr lang="tr-TR" sz="2200" dirty="0" err="1"/>
              <a:t>redirection</a:t>
            </a:r>
            <a:r>
              <a:rPr lang="tr-TR" sz="2200" dirty="0"/>
              <a:t> problemleri gibi nedenler de ötürü üye işyeri ciro kaybeder. 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Genel olarak normal ödemelerin başarı oranı (başarılı ödeme sayısı/gelen toplam ödeme sayısı) %70-80 bandında gezerken, 3DS işlemler için bu oran %60-70 seviyelerindedir.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3D </a:t>
            </a:r>
            <a:r>
              <a:rPr lang="tr-TR" dirty="0" err="1" smtClean="0"/>
              <a:t>Secure</a:t>
            </a:r>
            <a:r>
              <a:rPr lang="tr-TR" dirty="0" smtClean="0"/>
              <a:t> Dezavantajları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936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SSL, ağ üzerinde hassas ve gizli kalması gereken bilgilerin geçtiği her yerde gizliliği sağlamak üzere geliştirilmiş bir şifreleme sistemidir.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Bilgisayar </a:t>
            </a:r>
            <a:r>
              <a:rPr lang="tr-TR" sz="2400" dirty="0"/>
              <a:t>teknolojisinde zaten hassas bilgilerin ağ trafiği içinde başkaları tarafından görülmemesi adına kullanılan bir yöntem olan SSL ile şifreleme, kredi kartı bilgilerinin geçtiği bilişim sistemlerinde bir standart ve disiplin olarak kullanılmaktadır. 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SSL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933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SSL ile şifrelemenin gerçekleştiriliyor olması, kredi kartı bilgilerinin şifreleme yönteminin kırılarak başkaları tarafından görülemeyeceği anlamını taşımamaktadır</a:t>
            </a:r>
            <a:r>
              <a:rPr lang="tr-TR" sz="2400" dirty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SSL </a:t>
            </a:r>
            <a:r>
              <a:rPr lang="tr-TR" sz="2400" dirty="0"/>
              <a:t>ile şifreleme yapılırken dikkat edilmesi gereken teknik güvenlik unsurları mevcuttur. Eğer bu teknik güvenlik unsurları dikkatle yönetilmez ise, kredi kartı bilgilerinin gizliliğinin bozulması söz konusu olabilir.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SSL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52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6015904" y="6189662"/>
            <a:ext cx="326317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tr-TR" sz="3000" b="1" dirty="0" smtClean="0">
                <a:solidFill>
                  <a:schemeClr val="tx2"/>
                </a:solidFill>
              </a:rPr>
              <a:t>Teşekkürler…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 smtClean="0"/>
              <a:t>Kapıda </a:t>
            </a:r>
            <a:r>
              <a:rPr lang="tr-TR" sz="2000" dirty="0"/>
              <a:t>nakit ödeme</a:t>
            </a:r>
          </a:p>
          <a:p>
            <a:pPr algn="just"/>
            <a:r>
              <a:rPr lang="tr-TR" sz="2000" dirty="0" smtClean="0"/>
              <a:t>Kapıda </a:t>
            </a:r>
            <a:r>
              <a:rPr lang="tr-TR" sz="2000" dirty="0" err="1"/>
              <a:t>debit</a:t>
            </a:r>
            <a:r>
              <a:rPr lang="tr-TR" sz="2000" dirty="0"/>
              <a:t> kart (vadesiz hesap kartı) / kredi kartı ile ödeme</a:t>
            </a:r>
          </a:p>
          <a:p>
            <a:pPr algn="just"/>
            <a:r>
              <a:rPr lang="tr-TR" sz="2000" dirty="0" smtClean="0"/>
              <a:t>Havale </a:t>
            </a:r>
            <a:r>
              <a:rPr lang="tr-TR" sz="2000" dirty="0"/>
              <a:t>/ EFT ile ödeme</a:t>
            </a:r>
          </a:p>
          <a:p>
            <a:pPr algn="just"/>
            <a:r>
              <a:rPr lang="tr-TR" sz="2000" dirty="0" err="1" smtClean="0"/>
              <a:t>Debit</a:t>
            </a:r>
            <a:r>
              <a:rPr lang="tr-TR" sz="2000" dirty="0" smtClean="0"/>
              <a:t> </a:t>
            </a:r>
            <a:r>
              <a:rPr lang="tr-TR" sz="2000" dirty="0"/>
              <a:t>kart ile online ödeme</a:t>
            </a:r>
          </a:p>
          <a:p>
            <a:pPr algn="just"/>
            <a:r>
              <a:rPr lang="tr-TR" sz="2000" dirty="0" smtClean="0"/>
              <a:t>Kredi </a:t>
            </a:r>
            <a:r>
              <a:rPr lang="tr-TR" sz="2000" dirty="0"/>
              <a:t>kartı ile online ödeme</a:t>
            </a:r>
          </a:p>
          <a:p>
            <a:pPr algn="just"/>
            <a:r>
              <a:rPr lang="tr-TR" sz="2000" dirty="0" smtClean="0"/>
              <a:t>Sanal </a:t>
            </a:r>
            <a:r>
              <a:rPr lang="tr-TR" sz="2000" dirty="0"/>
              <a:t>kredi kartı ile online ödeme</a:t>
            </a:r>
          </a:p>
          <a:p>
            <a:pPr algn="just"/>
            <a:r>
              <a:rPr lang="tr-TR" sz="2000" dirty="0" smtClean="0"/>
              <a:t>Kredi </a:t>
            </a:r>
            <a:r>
              <a:rPr lang="tr-TR" sz="2000" dirty="0"/>
              <a:t>kartı ile 3D </a:t>
            </a:r>
            <a:r>
              <a:rPr lang="tr-TR" sz="2000" dirty="0" err="1"/>
              <a:t>Secure</a:t>
            </a:r>
            <a:r>
              <a:rPr lang="tr-TR" sz="2000" dirty="0"/>
              <a:t> online ödeme</a:t>
            </a:r>
          </a:p>
          <a:p>
            <a:pPr algn="just"/>
            <a:r>
              <a:rPr lang="tr-TR" sz="2000" dirty="0" smtClean="0"/>
              <a:t>Mail </a:t>
            </a:r>
            <a:r>
              <a:rPr lang="tr-TR" sz="2000" dirty="0" err="1" smtClean="0"/>
              <a:t>order</a:t>
            </a:r>
            <a:r>
              <a:rPr lang="tr-TR" sz="2000" dirty="0" smtClean="0"/>
              <a:t> </a:t>
            </a:r>
            <a:r>
              <a:rPr lang="tr-TR" sz="2000" dirty="0"/>
              <a:t>(ödeme talimatı için kart bilgilerinin satıcıya doğrudan verilmesi) ile online ödeme</a:t>
            </a:r>
          </a:p>
          <a:p>
            <a:pPr algn="just"/>
            <a:r>
              <a:rPr lang="tr-TR" sz="2000" dirty="0" smtClean="0"/>
              <a:t>Aracı </a:t>
            </a:r>
            <a:r>
              <a:rPr lang="tr-TR" sz="2000" dirty="0"/>
              <a:t>kurumlar (</a:t>
            </a:r>
            <a:r>
              <a:rPr lang="tr-TR" sz="2000" dirty="0" err="1"/>
              <a:t>PayPal</a:t>
            </a:r>
            <a:r>
              <a:rPr lang="tr-TR" sz="2000" dirty="0"/>
              <a:t> vb.) ile online ödeme</a:t>
            </a:r>
          </a:p>
          <a:p>
            <a:pPr algn="just"/>
            <a:r>
              <a:rPr lang="tr-TR" sz="2000" dirty="0" smtClean="0"/>
              <a:t>Mobil </a:t>
            </a:r>
            <a:r>
              <a:rPr lang="tr-TR" sz="2000" dirty="0"/>
              <a:t>Ödeme (cep telefonu ile ödeme)</a:t>
            </a:r>
            <a:endParaRPr lang="tr-TR" sz="20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E-Ticarette Ödeme Sistemleri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63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Kapıda Ödeme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algn="just"/>
            <a:r>
              <a:rPr lang="tr-TR" sz="2400" dirty="0"/>
              <a:t>E-ticaret sitesinden yapılan satışa istinaden </a:t>
            </a:r>
            <a:r>
              <a:rPr lang="tr-TR" sz="2400" dirty="0" smtClean="0"/>
              <a:t>ödeme </a:t>
            </a:r>
            <a:r>
              <a:rPr lang="tr-TR" sz="2400" dirty="0"/>
              <a:t>tahsilatının kapıda yapılmasına kapıda ödeme adı verilmektedir</a:t>
            </a:r>
            <a:r>
              <a:rPr lang="tr-TR" sz="2400" dirty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Kapıda ödeme ile tüketicinin ayıplı ürün iadesi veya alışverişten vazgeçmesi </a:t>
            </a:r>
            <a:r>
              <a:rPr lang="tr-TR" sz="2400" dirty="0"/>
              <a:t>diğer ödeme </a:t>
            </a:r>
            <a:r>
              <a:rPr lang="tr-TR" sz="2400" dirty="0"/>
              <a:t>sistemlerine nazaran çok daha kolaydır.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Kapıda ödeme ile kredi kartı bilgilerini paylaşmak istemeyen, bankadan havale yöntemini de </a:t>
            </a:r>
            <a:r>
              <a:rPr lang="tr-TR" sz="2400" dirty="0" smtClean="0"/>
              <a:t>uğraştırıcı </a:t>
            </a:r>
            <a:r>
              <a:rPr lang="tr-TR" sz="2400" dirty="0"/>
              <a:t>bulan </a:t>
            </a:r>
            <a:r>
              <a:rPr lang="tr-TR" sz="2400" dirty="0" smtClean="0"/>
              <a:t>çevrimiçi </a:t>
            </a:r>
            <a:r>
              <a:rPr lang="tr-TR" sz="2400" dirty="0"/>
              <a:t>tüketicilere yeni nesil alışveriş ile geleneksel ödeme şekli birleştirilmiş hale gelmektedir.</a:t>
            </a:r>
          </a:p>
        </p:txBody>
      </p:sp>
    </p:spTree>
    <p:extLst>
      <p:ext uri="{BB962C8B-B14F-4D97-AF65-F5344CB8AC3E}">
        <p14:creationId xmlns:p14="http://schemas.microsoft.com/office/powerpoint/2010/main" val="8796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Kapıda Ödeme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lnSpc>
                <a:spcPct val="80000"/>
              </a:lnSpc>
            </a:pPr>
            <a:r>
              <a:rPr lang="tr-TR" sz="2200" dirty="0"/>
              <a:t>Kapıda ödeme sisteminde en fazla sorumluluk alan taraf kargo </a:t>
            </a:r>
            <a:r>
              <a:rPr lang="tr-TR" sz="2200" dirty="0" smtClean="0"/>
              <a:t>işletmeleridir. </a:t>
            </a:r>
            <a:endParaRPr lang="tr-TR" sz="2200" dirty="0"/>
          </a:p>
          <a:p>
            <a:pPr algn="just">
              <a:lnSpc>
                <a:spcPct val="80000"/>
              </a:lnSpc>
            </a:pPr>
            <a:endParaRPr lang="tr-TR" sz="2200" dirty="0"/>
          </a:p>
          <a:p>
            <a:pPr algn="just">
              <a:lnSpc>
                <a:spcPct val="80000"/>
              </a:lnSpc>
            </a:pPr>
            <a:r>
              <a:rPr lang="tr-TR" sz="2200" dirty="0"/>
              <a:t>Kargo </a:t>
            </a:r>
            <a:r>
              <a:rPr lang="tr-TR" sz="2200" dirty="0" smtClean="0"/>
              <a:t>işletmelerinin </a:t>
            </a:r>
            <a:r>
              <a:rPr lang="tr-TR" sz="2200" dirty="0"/>
              <a:t>ürünü teslim ve iade etme görevleriyle birlikte, satıcı adına ödemeyi alma gibi yükümlülüğü de vardır. </a:t>
            </a:r>
            <a:endParaRPr lang="tr-TR" sz="2200" dirty="0"/>
          </a:p>
          <a:p>
            <a:pPr algn="just">
              <a:lnSpc>
                <a:spcPct val="80000"/>
              </a:lnSpc>
            </a:pPr>
            <a:endParaRPr lang="tr-TR" sz="2200" dirty="0"/>
          </a:p>
          <a:p>
            <a:pPr algn="just">
              <a:lnSpc>
                <a:spcPct val="80000"/>
              </a:lnSpc>
            </a:pPr>
            <a:r>
              <a:rPr lang="tr-TR" sz="2200" dirty="0"/>
              <a:t>E-ticaret </a:t>
            </a:r>
            <a:r>
              <a:rPr lang="tr-TR" sz="2200" dirty="0"/>
              <a:t>siteleri genel olarak birden fazla kargo </a:t>
            </a:r>
            <a:r>
              <a:rPr lang="tr-TR" sz="2200" dirty="0" smtClean="0"/>
              <a:t>işletmesiyle anlaşır, </a:t>
            </a:r>
            <a:r>
              <a:rPr lang="tr-TR" sz="2200" dirty="0"/>
              <a:t>tüketici de ödemeyi gerçekleştireceği kargo </a:t>
            </a:r>
            <a:r>
              <a:rPr lang="tr-TR" sz="2200" dirty="0" smtClean="0"/>
              <a:t>işletmesini </a:t>
            </a:r>
            <a:r>
              <a:rPr lang="tr-TR" sz="2200" dirty="0"/>
              <a:t>belirler.</a:t>
            </a:r>
          </a:p>
        </p:txBody>
      </p:sp>
    </p:spTree>
    <p:extLst>
      <p:ext uri="{BB962C8B-B14F-4D97-AF65-F5344CB8AC3E}">
        <p14:creationId xmlns:p14="http://schemas.microsoft.com/office/powerpoint/2010/main" val="236539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Kapıda Ödeme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lnSpc>
                <a:spcPct val="80000"/>
              </a:lnSpc>
            </a:pPr>
            <a:r>
              <a:rPr lang="tr-TR" sz="2200" dirty="0"/>
              <a:t>Bazı siteler kapıda ödeme imkanından faydalanmak için belirli bir rakam aralığı belirlerken bazıları da baremin altında kalan ürünlerin </a:t>
            </a:r>
            <a:r>
              <a:rPr lang="tr-TR" sz="2200" dirty="0" smtClean="0"/>
              <a:t>boyutları </a:t>
            </a:r>
            <a:r>
              <a:rPr lang="tr-TR" sz="2200" dirty="0"/>
              <a:t>doğru orantılı ücretlendirme alır.</a:t>
            </a:r>
          </a:p>
          <a:p>
            <a:pPr algn="just">
              <a:lnSpc>
                <a:spcPct val="80000"/>
              </a:lnSpc>
            </a:pPr>
            <a:endParaRPr lang="tr-TR" sz="2200" dirty="0"/>
          </a:p>
          <a:p>
            <a:pPr algn="just">
              <a:lnSpc>
                <a:spcPct val="80000"/>
              </a:lnSpc>
            </a:pPr>
            <a:r>
              <a:rPr lang="tr-TR" sz="2200" dirty="0"/>
              <a:t>Ürün teslim edilirken verilen adreste olunmadığı </a:t>
            </a:r>
            <a:r>
              <a:rPr lang="tr-TR" sz="2200" dirty="0" smtClean="0"/>
              <a:t>durumlarda, bir başka deyişle, siparişin getirildiği </a:t>
            </a:r>
            <a:r>
              <a:rPr lang="tr-TR" sz="2200" dirty="0"/>
              <a:t>zamanda </a:t>
            </a:r>
            <a:r>
              <a:rPr lang="tr-TR" sz="2200" dirty="0" smtClean="0"/>
              <a:t>tüketici, </a:t>
            </a:r>
            <a:r>
              <a:rPr lang="tr-TR" sz="2200" dirty="0"/>
              <a:t>verilen adreste </a:t>
            </a:r>
            <a:r>
              <a:rPr lang="tr-TR" sz="2200" dirty="0" smtClean="0"/>
              <a:t>bulunamazsa, kargo </a:t>
            </a:r>
            <a:r>
              <a:rPr lang="tr-TR" sz="2200" dirty="0"/>
              <a:t>en yakın </a:t>
            </a:r>
            <a:r>
              <a:rPr lang="tr-TR" sz="2200" dirty="0" smtClean="0"/>
              <a:t>kargo şubesine bırakılır</a:t>
            </a:r>
            <a:r>
              <a:rPr lang="tr-TR" sz="2200" dirty="0"/>
              <a:t>. </a:t>
            </a:r>
            <a:r>
              <a:rPr lang="tr-TR" sz="2200" dirty="0"/>
              <a:t>Tüketici ödemeyi bu kez şubeye gerçekleştirir. </a:t>
            </a:r>
          </a:p>
          <a:p>
            <a:pPr algn="just">
              <a:lnSpc>
                <a:spcPct val="80000"/>
              </a:lnSpc>
            </a:pPr>
            <a:endParaRPr lang="tr-TR" sz="2200" dirty="0"/>
          </a:p>
          <a:p>
            <a:pPr algn="just">
              <a:lnSpc>
                <a:spcPct val="80000"/>
              </a:lnSpc>
            </a:pPr>
            <a:r>
              <a:rPr lang="tr-TR" sz="2200" dirty="0"/>
              <a:t>Yurtdışı teslimatları konusunda </a:t>
            </a:r>
            <a:r>
              <a:rPr lang="tr-TR" sz="2200" dirty="0" smtClean="0"/>
              <a:t>çevrimiçi </a:t>
            </a:r>
            <a:r>
              <a:rPr lang="tr-TR" sz="2200" dirty="0"/>
              <a:t>mağaza ve kargo </a:t>
            </a:r>
            <a:r>
              <a:rPr lang="tr-TR" sz="2200" dirty="0" smtClean="0"/>
              <a:t>işletmesi </a:t>
            </a:r>
            <a:r>
              <a:rPr lang="tr-TR" sz="2200" dirty="0"/>
              <a:t>dışında ülkelerin gümrük kanunları da önemlidir</a:t>
            </a:r>
            <a:r>
              <a:rPr lang="tr-TR" sz="2200" dirty="0"/>
              <a:t>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04607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Kapıda Ödeme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tr-TR" sz="2200" dirty="0"/>
              <a:t>Kapıda </a:t>
            </a:r>
            <a:r>
              <a:rPr lang="tr-TR" sz="2200" dirty="0"/>
              <a:t>ödeme, asenkron bir çözüm </a:t>
            </a:r>
            <a:r>
              <a:rPr lang="tr-TR" sz="2200" dirty="0"/>
              <a:t>olduğundan dolayı açık arttırma siteleri için, kullanıcılarının taahhüdüne dayanarak ürünün </a:t>
            </a:r>
            <a:r>
              <a:rPr lang="tr-TR" sz="2200" dirty="0"/>
              <a:t>satıldı olarak </a:t>
            </a:r>
            <a:r>
              <a:rPr lang="tr-TR" sz="2200" dirty="0"/>
              <a:t>gösterilmesi </a:t>
            </a:r>
            <a:r>
              <a:rPr lang="tr-TR" sz="2200" dirty="0"/>
              <a:t>ve stoktan </a:t>
            </a:r>
            <a:r>
              <a:rPr lang="tr-TR" sz="2200" dirty="0"/>
              <a:t>düşülmesi bir dezavantaj olabilir.</a:t>
            </a:r>
          </a:p>
          <a:p>
            <a:pPr algn="just">
              <a:lnSpc>
                <a:spcPct val="80000"/>
              </a:lnSpc>
            </a:pPr>
            <a:endParaRPr lang="tr-TR" sz="2200" dirty="0"/>
          </a:p>
          <a:p>
            <a:pPr algn="just">
              <a:lnSpc>
                <a:spcPct val="80000"/>
              </a:lnSpc>
            </a:pPr>
            <a:r>
              <a:rPr lang="tr-TR" sz="2200" dirty="0"/>
              <a:t>İkinci </a:t>
            </a:r>
            <a:r>
              <a:rPr lang="tr-TR" sz="2200" dirty="0"/>
              <a:t>ve daha önemli problem ise, ürünün teslimatı esnasında alıcıya ulaşılamayabilir, alıcı ürünü </a:t>
            </a:r>
            <a:r>
              <a:rPr lang="tr-TR" sz="2200" dirty="0"/>
              <a:t>satın almaktan </a:t>
            </a:r>
            <a:r>
              <a:rPr lang="tr-TR" sz="2200" dirty="0"/>
              <a:t>vazgeçebilir. Bu durumda ürünü reel olarak satamadığınız gibi, belki o ürünü almak için yarışan/bekleyen diğer kullanıcıları da mağdur etmiş olursunuz.</a:t>
            </a:r>
          </a:p>
          <a:p>
            <a:pPr algn="just">
              <a:lnSpc>
                <a:spcPct val="80000"/>
              </a:lnSpc>
            </a:pPr>
            <a:endParaRPr lang="tr-TR" sz="2200" dirty="0"/>
          </a:p>
          <a:p>
            <a:pPr algn="just">
              <a:lnSpc>
                <a:spcPct val="80000"/>
              </a:lnSpc>
            </a:pPr>
            <a:r>
              <a:rPr lang="tr-TR" sz="2200" dirty="0"/>
              <a:t>Bu ödeme sistemi kullanıcının </a:t>
            </a:r>
            <a:r>
              <a:rPr lang="tr-TR" sz="2200" dirty="0"/>
              <a:t>sözünü tutacağının garantisi olmadığı için  sadece stoklu çalışan </a:t>
            </a:r>
            <a:r>
              <a:rPr lang="tr-TR" sz="2200" dirty="0" smtClean="0"/>
              <a:t>çevrimiçi </a:t>
            </a:r>
            <a:r>
              <a:rPr lang="tr-TR" sz="2200" dirty="0"/>
              <a:t>perakende siteleri için cazip olabilir.</a:t>
            </a:r>
          </a:p>
        </p:txBody>
      </p:sp>
    </p:spTree>
    <p:extLst>
      <p:ext uri="{BB962C8B-B14F-4D97-AF65-F5344CB8AC3E}">
        <p14:creationId xmlns:p14="http://schemas.microsoft.com/office/powerpoint/2010/main" val="8899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>
              <a:lnSpc>
                <a:spcPct val="80000"/>
              </a:lnSpc>
            </a:pPr>
            <a:r>
              <a:rPr lang="tr-TR" sz="2200" dirty="0"/>
              <a:t>“EFT Sistemi, bir bankadan diğerine Türk Lirası cinsinden ödeme gönderilmesini sağlayan elektronik ödeme sistemidir”.</a:t>
            </a:r>
          </a:p>
          <a:p>
            <a:pPr algn="just">
              <a:lnSpc>
                <a:spcPct val="80000"/>
              </a:lnSpc>
            </a:pPr>
            <a:endParaRPr lang="tr-TR" sz="2200" dirty="0"/>
          </a:p>
          <a:p>
            <a:pPr algn="just">
              <a:lnSpc>
                <a:spcPct val="80000"/>
              </a:lnSpc>
            </a:pPr>
            <a:r>
              <a:rPr lang="tr-TR" sz="2200" dirty="0"/>
              <a:t>Havale </a:t>
            </a:r>
            <a:r>
              <a:rPr lang="tr-TR" sz="2200" dirty="0"/>
              <a:t>ise, aynı bankanın farklı şubeleri arasındaki para </a:t>
            </a:r>
            <a:r>
              <a:rPr lang="tr-TR" sz="2200" dirty="0"/>
              <a:t>transferidir.</a:t>
            </a:r>
          </a:p>
          <a:p>
            <a:pPr algn="just">
              <a:lnSpc>
                <a:spcPct val="80000"/>
              </a:lnSpc>
            </a:pPr>
            <a:endParaRPr lang="tr-TR" sz="2200" dirty="0"/>
          </a:p>
          <a:p>
            <a:pPr algn="just">
              <a:lnSpc>
                <a:spcPct val="80000"/>
              </a:lnSpc>
            </a:pPr>
            <a:r>
              <a:rPr lang="tr-TR" sz="2200" dirty="0"/>
              <a:t>EFT/Havale </a:t>
            </a:r>
            <a:r>
              <a:rPr lang="tr-TR" sz="2200" dirty="0" smtClean="0"/>
              <a:t>kanalı, </a:t>
            </a:r>
            <a:r>
              <a:rPr lang="tr-TR" sz="2200" dirty="0"/>
              <a:t>basit, düşük maliyetli fakat asenkron ve </a:t>
            </a:r>
            <a:r>
              <a:rPr lang="tr-TR" sz="2200" dirty="0" smtClean="0"/>
              <a:t>el ile </a:t>
            </a:r>
            <a:r>
              <a:rPr lang="tr-TR" sz="2200" dirty="0"/>
              <a:t>yürütülmesi gereken bir ödeme kanalıdır</a:t>
            </a:r>
            <a:r>
              <a:rPr lang="tr-TR" sz="2200" dirty="0"/>
              <a:t>.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Havale/EFT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775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BBA6B9-B48C-44AD-AF18-A0802220E2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TS101875468</Template>
  <TotalTime>3436</TotalTime>
  <Words>1994</Words>
  <Application>Microsoft Office PowerPoint</Application>
  <PresentationFormat>Ekran Gösterisi (4:3)</PresentationFormat>
  <Paragraphs>185</Paragraphs>
  <Slides>33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33</vt:i4>
      </vt:variant>
    </vt:vector>
  </HeadingPairs>
  <TitlesOfParts>
    <vt:vector size="39" baseType="lpstr">
      <vt:lpstr>MS PGothic</vt:lpstr>
      <vt:lpstr>Arial</vt:lpstr>
      <vt:lpstr>Arial Narrow</vt:lpstr>
      <vt:lpstr>Calibri</vt:lpstr>
      <vt:lpstr>Kontortema</vt:lpstr>
      <vt:lpstr>1_Kontortema</vt:lpstr>
      <vt:lpstr>PowerPoint Sunusu</vt:lpstr>
      <vt:lpstr>İçerik</vt:lpstr>
      <vt:lpstr>E-Ticarette Ödeme Sistemleri</vt:lpstr>
      <vt:lpstr>E-Ticarette Ödeme Sistemleri</vt:lpstr>
      <vt:lpstr>Kapıda Ödeme</vt:lpstr>
      <vt:lpstr>Kapıda Ödeme</vt:lpstr>
      <vt:lpstr>Kapıda Ödeme</vt:lpstr>
      <vt:lpstr>Kapıda Ödeme</vt:lpstr>
      <vt:lpstr>Havale/EFT </vt:lpstr>
      <vt:lpstr>Havale/EFT </vt:lpstr>
      <vt:lpstr>Elektronik Çek</vt:lpstr>
      <vt:lpstr>Elektronik Çek</vt:lpstr>
      <vt:lpstr>Havale/EFT </vt:lpstr>
      <vt:lpstr>Kartlı Ödeme Sistemleri</vt:lpstr>
      <vt:lpstr>Kart Kuruluşları</vt:lpstr>
      <vt:lpstr>Kart Grubu</vt:lpstr>
      <vt:lpstr>Kart Ailesi</vt:lpstr>
      <vt:lpstr>Kartlı Ödeme Sistemleri</vt:lpstr>
      <vt:lpstr>Kartlı Ödeme Sistemleri</vt:lpstr>
      <vt:lpstr>Kartlı Ödeme Sistemleri</vt:lpstr>
      <vt:lpstr>Online (Çevrimiçi) Cüzdanlar</vt:lpstr>
      <vt:lpstr>Online (Çevrimiçi) Cüzdanlar</vt:lpstr>
      <vt:lpstr>Mobil Ödeme</vt:lpstr>
      <vt:lpstr>Mobil Cüzdanlar</vt:lpstr>
      <vt:lpstr>Sms Ödeme Sistemleri</vt:lpstr>
      <vt:lpstr>3D Secure</vt:lpstr>
      <vt:lpstr>3D Secure</vt:lpstr>
      <vt:lpstr>3D Secure</vt:lpstr>
      <vt:lpstr>3D Secure Avantajları</vt:lpstr>
      <vt:lpstr>3D Secure Dezavantajları</vt:lpstr>
      <vt:lpstr>SSL</vt:lpstr>
      <vt:lpstr>SSL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</dc:creator>
  <cp:keywords/>
  <cp:lastModifiedBy>Gültekin Altuntaş</cp:lastModifiedBy>
  <cp:revision>183</cp:revision>
  <dcterms:created xsi:type="dcterms:W3CDTF">2014-03-06T11:59:46Z</dcterms:created>
  <dcterms:modified xsi:type="dcterms:W3CDTF">2014-05-15T11:29:57Z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TC018754689991</vt:lpwstr>
  </property>
</Properties>
</file>