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  <p:sldMasterId id="2147483828" r:id="rId3"/>
  </p:sldMasterIdLst>
  <p:notesMasterIdLst>
    <p:notesMasterId r:id="rId57"/>
  </p:notesMasterIdLst>
  <p:sldIdLst>
    <p:sldId id="299" r:id="rId4"/>
    <p:sldId id="401" r:id="rId5"/>
    <p:sldId id="403" r:id="rId6"/>
    <p:sldId id="457" r:id="rId7"/>
    <p:sldId id="446" r:id="rId8"/>
    <p:sldId id="44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488" r:id="rId18"/>
    <p:sldId id="466" r:id="rId19"/>
    <p:sldId id="496" r:id="rId20"/>
    <p:sldId id="492" r:id="rId21"/>
    <p:sldId id="489" r:id="rId22"/>
    <p:sldId id="490" r:id="rId23"/>
    <p:sldId id="467" r:id="rId24"/>
    <p:sldId id="495" r:id="rId25"/>
    <p:sldId id="494" r:id="rId26"/>
    <p:sldId id="491" r:id="rId27"/>
    <p:sldId id="468" r:id="rId28"/>
    <p:sldId id="497" r:id="rId29"/>
    <p:sldId id="493" r:id="rId30"/>
    <p:sldId id="469" r:id="rId31"/>
    <p:sldId id="470" r:id="rId32"/>
    <p:sldId id="471" r:id="rId33"/>
    <p:sldId id="472" r:id="rId34"/>
    <p:sldId id="473" r:id="rId35"/>
    <p:sldId id="474" r:id="rId36"/>
    <p:sldId id="475" r:id="rId37"/>
    <p:sldId id="479" r:id="rId38"/>
    <p:sldId id="480" r:id="rId39"/>
    <p:sldId id="481" r:id="rId40"/>
    <p:sldId id="482" r:id="rId41"/>
    <p:sldId id="483" r:id="rId42"/>
    <p:sldId id="498" r:id="rId43"/>
    <p:sldId id="484" r:id="rId44"/>
    <p:sldId id="485" r:id="rId45"/>
    <p:sldId id="499" r:id="rId46"/>
    <p:sldId id="486" r:id="rId47"/>
    <p:sldId id="487" r:id="rId48"/>
    <p:sldId id="500" r:id="rId49"/>
    <p:sldId id="507" r:id="rId50"/>
    <p:sldId id="508" r:id="rId51"/>
    <p:sldId id="501" r:id="rId52"/>
    <p:sldId id="502" r:id="rId53"/>
    <p:sldId id="503" r:id="rId54"/>
    <p:sldId id="504" r:id="rId55"/>
    <p:sldId id="456" r:id="rId56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8">
          <p15:clr>
            <a:srgbClr val="A4A3A4"/>
          </p15:clr>
        </p15:guide>
        <p15:guide id="2" pos="5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33" autoAdjust="0"/>
  </p:normalViewPr>
  <p:slideViewPr>
    <p:cSldViewPr snapToGrid="0">
      <p:cViewPr varScale="1">
        <p:scale>
          <a:sx n="97" d="100"/>
          <a:sy n="97" d="100"/>
        </p:scale>
        <p:origin x="-336" y="-112"/>
      </p:cViewPr>
      <p:guideLst>
        <p:guide orient="horz" pos="3728"/>
        <p:guide pos="5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6CFA-E511-423E-A39E-56B6BD0A8B1C}" type="datetimeFigureOut">
              <a:rPr lang="tr-TR" smtClean="0"/>
              <a:t>21.03.2014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B9CA-A575-402D-A86F-BA815DEF1E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66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560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31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B9CA-A575-402D-A86F-BA815DEF1EF6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4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BA166EC-68A0-46C1-B588-D765070EB3F3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DEEF509-08E2-4F04-B43F-1BB9E4B6630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11D129-8857-47B5-B5AD-CA158AB7D7D6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B99397C-9C4F-438B-9CFA-9957D0153AE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9144000" cy="1230312"/>
          </a:xfrm>
          <a:prstGeom prst="rect">
            <a:avLst/>
          </a:pr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83488" y="793750"/>
            <a:ext cx="156051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0"/>
            <a:ext cx="5369560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>
                <a:buFont typeface="Calibri" pitchFamily="34" charset="0"/>
                <a:buAutoNum type="arabicPeriod"/>
                <a:defRPr/>
              </a:pPr>
              <a:endParaRPr lang="en-US" sz="16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457EA11-EFDF-4DA3-B842-761A59241922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B08011-03CC-44B8-B792-7FED9D078C58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214C2A-8C27-4E40-8DA1-488D350203AD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1C4F11-C667-4DBB-9AEB-30944A877E1C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C0CA15C-7AC8-45FB-95A7-53A1895E1590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470AF8-ED16-43A4-8C07-2F99234B8D6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97D85A-57EA-4997-BC98-5DEE90311358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EB0010-9142-4656-9026-5E3F937809F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64FA15-2FEB-44DB-99FE-4D1610CA0471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484986-DC53-4F95-90D3-4ED83E76E83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9144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327275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smtClean="0"/>
              <a:t>Klik for at redigere teksttypografierne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A035BE-EB24-4F69-8971-876CA831348F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C199B9-8DFB-4DF6-8891-4E2F409AB5E4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1A84D93-4EA4-4835-B902-846D4C7EFCBD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1785C5-A3AF-4053-A350-AD41AFC4A812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D4E843-3A2B-44B0-AE40-616A0A7C3839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8FEC7B-3AA6-46D5-A3F4-BB9C6352F0C3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01600" y="-12700"/>
            <a:ext cx="9321800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 smtClean="0"/>
              <a:t>Your footnote</a:t>
            </a: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A1995B2-2054-4552-B9D8-F9A523233DD4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79D6CB09-FE74-489B-8F95-A71BFDFC2947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DCF07B0-78E5-4F95-8EA8-7289F126EBA7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F4A9B8F-3AC1-455B-9EE3-3FEF1B60DBE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158264-7C21-4C71-A444-464158B6EAA3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F66C02B6-5F01-4A93-9D71-1A41D83F406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EC4D59E-D79C-4F87-9229-2102570150DF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05B8B7-8FEE-4042-A036-DF028CEC9A6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407888B-3C26-497B-AD2B-C3EAE1342FE8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0982392-096A-4A4B-8B76-6CD611A3B48D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tr-TR" smtClean="0"/>
              <a:t>Asıl başlık stili için tıklatın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FB78533-4D4F-4295-947C-8ED241200F34}" type="datetime1">
              <a:rPr lang="da-DK" smtClean="0"/>
              <a:pPr>
                <a:defRPr/>
              </a:pPr>
              <a:t>21.03.2014</a:t>
            </a:fld>
            <a:endParaRPr lang="da-DK" dirty="0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DD05A01-DB0F-425C-ABDB-A7E8E27B12EA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gray">
          <a:xfrm>
            <a:off x="5145456" y="6043612"/>
            <a:ext cx="3824287" cy="49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tr-TR" sz="2000" dirty="0" smtClean="0">
                <a:solidFill>
                  <a:schemeClr val="tx2"/>
                </a:solidFill>
              </a:rPr>
              <a:t>Yrd. Doç. Dr. Gültekin ALTUNTAŞ</a:t>
            </a:r>
            <a:endParaRPr lang="en-US" sz="2000" dirty="0" smtClean="0">
              <a:solidFill>
                <a:schemeClr val="tx2"/>
              </a:solidFill>
            </a:endParaRPr>
          </a:p>
          <a:p>
            <a:pPr defTabSz="801688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5456595" y="5443537"/>
            <a:ext cx="326317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tr-TR" sz="3000" b="1" dirty="0" smtClean="0">
                <a:solidFill>
                  <a:schemeClr val="tx2"/>
                </a:solidFill>
              </a:rPr>
              <a:t>Elektronik Ticaret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000" dirty="0"/>
              <a:t>Bankalar</a:t>
            </a:r>
          </a:p>
          <a:p>
            <a:pPr algn="just"/>
            <a:r>
              <a:rPr lang="tr-TR" sz="2000" dirty="0" smtClean="0"/>
              <a:t>Eğlence Sektörü</a:t>
            </a:r>
            <a:endParaRPr lang="tr-TR" sz="2000" dirty="0"/>
          </a:p>
          <a:p>
            <a:pPr algn="just"/>
            <a:r>
              <a:rPr lang="tr-TR" sz="2000" dirty="0" smtClean="0"/>
              <a:t>Hükümet</a:t>
            </a:r>
            <a:endParaRPr lang="tr-TR" sz="2000" dirty="0"/>
          </a:p>
          <a:p>
            <a:pPr algn="just"/>
            <a:r>
              <a:rPr lang="tr-TR" sz="2000" dirty="0" smtClean="0"/>
              <a:t>Sigorta</a:t>
            </a:r>
            <a:endParaRPr lang="tr-TR" sz="2000" dirty="0"/>
          </a:p>
          <a:p>
            <a:pPr algn="just"/>
            <a:r>
              <a:rPr lang="tr-TR" sz="2000" dirty="0" smtClean="0"/>
              <a:t>Pazarlama</a:t>
            </a:r>
            <a:endParaRPr lang="tr-TR" sz="2000" dirty="0"/>
          </a:p>
          <a:p>
            <a:pPr algn="just"/>
            <a:r>
              <a:rPr lang="tr-TR" sz="2000" dirty="0" smtClean="0"/>
              <a:t>Online Yayıncılık</a:t>
            </a:r>
            <a:endParaRPr lang="tr-TR" sz="2000" dirty="0"/>
          </a:p>
          <a:p>
            <a:pPr algn="just"/>
            <a:r>
              <a:rPr lang="tr-TR" sz="2000" dirty="0" smtClean="0"/>
              <a:t>Perakende</a:t>
            </a:r>
            <a:endParaRPr lang="tr-TR" sz="2000" dirty="0"/>
          </a:p>
          <a:p>
            <a:pPr algn="just"/>
            <a:r>
              <a:rPr lang="tr-TR" sz="2000" dirty="0" smtClean="0"/>
              <a:t>Eğitim</a:t>
            </a:r>
            <a:endParaRPr lang="tr-TR" sz="2000" dirty="0"/>
          </a:p>
          <a:p>
            <a:pPr algn="just"/>
            <a:r>
              <a:rPr lang="tr-TR" sz="2000" dirty="0" smtClean="0"/>
              <a:t>Seyahat Endüstrisi</a:t>
            </a:r>
            <a:endParaRPr lang="tr-TR" sz="2000" dirty="0"/>
          </a:p>
          <a:p>
            <a:pPr algn="just"/>
            <a:r>
              <a:rPr lang="tr-TR" sz="2000" dirty="0"/>
              <a:t>Üniversiteler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E-Ticaretin Temel Kullanıcıları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0499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Ürün ve hizmetlerin satın alımı ve satışı</a:t>
            </a:r>
          </a:p>
          <a:p>
            <a:pPr algn="just"/>
            <a:r>
              <a:rPr lang="tr-TR" sz="2400" dirty="0"/>
              <a:t>Başkaları ile işbirliği</a:t>
            </a:r>
          </a:p>
          <a:p>
            <a:pPr algn="just"/>
            <a:r>
              <a:rPr lang="tr-TR" sz="2400" dirty="0"/>
              <a:t>Kuruluşlar arası iletişim</a:t>
            </a:r>
          </a:p>
          <a:p>
            <a:pPr algn="just"/>
            <a:r>
              <a:rPr lang="tr-TR" sz="2400" dirty="0"/>
              <a:t>Bilgi toplama</a:t>
            </a:r>
          </a:p>
          <a:p>
            <a:pPr algn="just"/>
            <a:r>
              <a:rPr lang="tr-TR" sz="2400" dirty="0"/>
              <a:t>Rakipler hakkında bilgi toplama</a:t>
            </a:r>
          </a:p>
          <a:p>
            <a:pPr algn="just"/>
            <a:r>
              <a:rPr lang="tr-TR" sz="2400" dirty="0"/>
              <a:t>Müşteri hizmetleri sağlanması</a:t>
            </a:r>
          </a:p>
          <a:p>
            <a:pPr algn="just"/>
            <a:r>
              <a:rPr lang="tr-TR" sz="2400" dirty="0"/>
              <a:t>Yazılım güncelleme ve yamaları sağlanması</a:t>
            </a:r>
          </a:p>
          <a:p>
            <a:pPr algn="just"/>
            <a:r>
              <a:rPr lang="tr-TR" sz="2400" dirty="0"/>
              <a:t>Satıcı desteği sağlanması</a:t>
            </a:r>
          </a:p>
          <a:p>
            <a:pPr algn="just"/>
            <a:r>
              <a:rPr lang="tr-TR" sz="2400" dirty="0"/>
              <a:t>Yayıncılık ve bilginin yayılması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İnternetin İş Amaçlı Kullanımı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66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Uçak biletleri ve seyahat</a:t>
            </a:r>
          </a:p>
          <a:p>
            <a:pPr algn="just"/>
            <a:r>
              <a:rPr lang="tr-TR" sz="2400" dirty="0"/>
              <a:t>Giyim ve ayakkabı</a:t>
            </a:r>
          </a:p>
          <a:p>
            <a:pPr algn="just"/>
            <a:r>
              <a:rPr lang="tr-TR" sz="2400" dirty="0"/>
              <a:t>Bankacılık hizmetleri</a:t>
            </a:r>
          </a:p>
          <a:p>
            <a:pPr algn="just"/>
            <a:r>
              <a:rPr lang="tr-TR" sz="2400" dirty="0"/>
              <a:t>Kitap ve müzik</a:t>
            </a:r>
          </a:p>
          <a:p>
            <a:pPr algn="just"/>
            <a:r>
              <a:rPr lang="tr-TR" sz="2400" dirty="0"/>
              <a:t>Bilgisayar donanım, yazılım ve diğer elektronik ürünler</a:t>
            </a:r>
          </a:p>
          <a:p>
            <a:pPr algn="just"/>
            <a:r>
              <a:rPr lang="tr-TR" sz="2400" dirty="0"/>
              <a:t>Çiçek ve hediyeler</a:t>
            </a:r>
          </a:p>
          <a:p>
            <a:pPr algn="just"/>
            <a:r>
              <a:rPr lang="tr-TR" sz="2400" dirty="0"/>
              <a:t>Hisse senedi aracılık hizmetleri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tr-TR" sz="2800" dirty="0" smtClean="0"/>
              <a:t>Online Satılan Popüler </a:t>
            </a:r>
            <a:r>
              <a:rPr lang="tr-TR" sz="2800" dirty="0"/>
              <a:t>Ürünler ve </a:t>
            </a:r>
            <a:r>
              <a:rPr lang="tr-TR" sz="2800" dirty="0" smtClean="0"/>
              <a:t>Hizmetler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03032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en-GB" sz="2400" dirty="0" smtClean="0"/>
              <a:t>Business-to-Consumer (B2C)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Business-to-Business (B2B)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Consumer-to-Consumer (C2C)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Consumer-to-Business (C2B)</a:t>
            </a:r>
            <a:endParaRPr lang="en-GB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 Kategorileri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048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Ürünlerin müşteriyle </a:t>
            </a:r>
            <a:r>
              <a:rPr lang="tr-TR" sz="2400" dirty="0"/>
              <a:t>doğrudan</a:t>
            </a:r>
            <a:r>
              <a:rPr lang="tr-TR" sz="2400" dirty="0" smtClean="0"/>
              <a:t> ilişki kurularak, perakende </a:t>
            </a:r>
            <a:r>
              <a:rPr lang="tr-TR" sz="2400" dirty="0"/>
              <a:t>olarak </a:t>
            </a:r>
            <a:r>
              <a:rPr lang="tr-TR" sz="2400" dirty="0" smtClean="0"/>
              <a:t>satılması esasına dayanan </a:t>
            </a:r>
            <a:r>
              <a:rPr lang="tr-TR" sz="2400" dirty="0"/>
              <a:t>e-ticaret şeklidir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B2C, ürün </a:t>
            </a:r>
            <a:r>
              <a:rPr lang="tr-TR" sz="2400" dirty="0"/>
              <a:t>ya da hizmetlerin internet üzerinden satın almanın rahat olması sebebiyle tüketiciler tarafından tercih edilmektedir.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İşletmeler </a:t>
            </a:r>
            <a:r>
              <a:rPr lang="tr-TR" sz="2400" dirty="0"/>
              <a:t>ise B2C e-ticareti, yeni pazarlara ulaşmak, mallarının ve hizmetlerinin değerini arttırmak amacıyla kullanmaktadır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Business-to-Consumer (B2C)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95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B2C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130136"/>
            <a:ext cx="8427027" cy="409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454563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İşletmeler </a:t>
            </a:r>
            <a:r>
              <a:rPr lang="tr-TR" sz="2400" dirty="0"/>
              <a:t>arasındaki mal, hizmet ve bilgi alışverişinin internet ortamında gerçekleştirilmesidir.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B2B faaliyetleri, </a:t>
            </a:r>
            <a:r>
              <a:rPr lang="tr-TR" sz="2400" dirty="0"/>
              <a:t>ürünlerin son kullanıcıya ulaşmadan önceki satış ve transferlerini, tedarik zinciri faaliyetleri ve ortak girişimlerini, üretim sözleşmelerini, ürünlerin dağıtım ve pazarlanmasını, ürün ve hizmetlerin destek hizmetlerini </a:t>
            </a:r>
            <a:r>
              <a:rPr lang="tr-TR" sz="2400" dirty="0" smtClean="0"/>
              <a:t>kapsamaktadır.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B2B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707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454563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E-ticaretin </a:t>
            </a:r>
            <a:r>
              <a:rPr lang="tr-TR" sz="2400" dirty="0"/>
              <a:t>en hızlı büyüyen alanı bireysel satışlar değil, B2B alım/satımların otomasyonudur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İş </a:t>
            </a:r>
            <a:r>
              <a:rPr lang="tr-TR" sz="2400" dirty="0"/>
              <a:t>hacmi B2C’den çok yüksektir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B2B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609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B2B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927" y="2277918"/>
            <a:ext cx="7159336" cy="43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50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454563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/>
              <a:t>İşletme sabit maliyetlerini azaltarak verimliliğin artmasını sağlar.</a:t>
            </a:r>
          </a:p>
          <a:p>
            <a:pPr algn="just"/>
            <a:r>
              <a:rPr lang="tr-TR" sz="2400" dirty="0"/>
              <a:t>Bürokrasiyi azaltır.</a:t>
            </a:r>
          </a:p>
          <a:p>
            <a:pPr algn="just"/>
            <a:r>
              <a:rPr lang="tr-TR" sz="2400" dirty="0"/>
              <a:t>Araştırma geliştirme faaliyetlerinin artmasını sağlar.</a:t>
            </a:r>
          </a:p>
          <a:p>
            <a:pPr algn="just"/>
            <a:r>
              <a:rPr lang="tr-TR" sz="2400" dirty="0"/>
              <a:t>Hizmet kalitesini artırır.</a:t>
            </a:r>
          </a:p>
          <a:p>
            <a:pPr algn="just"/>
            <a:r>
              <a:rPr lang="tr-TR" sz="2400" dirty="0"/>
              <a:t>7 gün 24 saat iş yapabilme imkanı sağlar.</a:t>
            </a:r>
          </a:p>
          <a:p>
            <a:pPr algn="just"/>
            <a:r>
              <a:rPr lang="tr-TR" sz="2400" dirty="0"/>
              <a:t>Global işbirliği yapma olanağı sayesinde, işletmelerin bölgesel ekonomik krizlerden en alt seviyede zarar görmesini </a:t>
            </a:r>
            <a:r>
              <a:rPr lang="tr-TR" sz="2400" dirty="0" smtClean="0"/>
              <a:t>sağlar.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B2B’nin</a:t>
            </a:r>
            <a:r>
              <a:rPr lang="tr-TR" dirty="0" smtClean="0"/>
              <a:t> 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509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323273" y="1089322"/>
            <a:ext cx="4584700" cy="563562"/>
          </a:xfrm>
        </p:spPr>
        <p:txBody>
          <a:bodyPr/>
          <a:lstStyle/>
          <a:p>
            <a:r>
              <a:rPr lang="tr-TR" dirty="0" smtClean="0"/>
              <a:t>İçerik</a:t>
            </a:r>
            <a:endParaRPr lang="tr-TR" dirty="0"/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849313" y="2520950"/>
            <a:ext cx="4432300" cy="2495550"/>
            <a:chOff x="876300" y="2500313"/>
            <a:chExt cx="4432300" cy="2495550"/>
          </a:xfrm>
        </p:grpSpPr>
        <p:sp>
          <p:nvSpPr>
            <p:cNvPr id="6" name="Rektangel 30"/>
            <p:cNvSpPr>
              <a:spLocks noChangeArrowheads="1"/>
            </p:cNvSpPr>
            <p:nvPr/>
          </p:nvSpPr>
          <p:spPr bwMode="auto">
            <a:xfrm>
              <a:off x="1260475" y="2500313"/>
              <a:ext cx="4000500" cy="354012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8" name="Rektangel 33"/>
            <p:cNvSpPr>
              <a:spLocks noChangeArrowheads="1"/>
            </p:cNvSpPr>
            <p:nvPr/>
          </p:nvSpPr>
          <p:spPr bwMode="auto">
            <a:xfrm>
              <a:off x="1260475" y="378618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9" name="Rektangel 34"/>
            <p:cNvSpPr>
              <a:spLocks noChangeArrowheads="1"/>
            </p:cNvSpPr>
            <p:nvPr/>
          </p:nvSpPr>
          <p:spPr bwMode="auto">
            <a:xfrm>
              <a:off x="1260475" y="29289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0" name="Rektangel 35"/>
            <p:cNvSpPr>
              <a:spLocks noChangeArrowheads="1"/>
            </p:cNvSpPr>
            <p:nvPr/>
          </p:nvSpPr>
          <p:spPr bwMode="auto">
            <a:xfrm>
              <a:off x="1260475" y="4214813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1" name="Rektangel 36"/>
            <p:cNvSpPr>
              <a:spLocks noChangeArrowheads="1"/>
            </p:cNvSpPr>
            <p:nvPr/>
          </p:nvSpPr>
          <p:spPr bwMode="auto">
            <a:xfrm>
              <a:off x="1260475" y="4643438"/>
              <a:ext cx="4000500" cy="3524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tx1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sz="1200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12" name="Tekstboks 44"/>
            <p:cNvSpPr txBox="1">
              <a:spLocks noChangeArrowheads="1"/>
            </p:cNvSpPr>
            <p:nvPr/>
          </p:nvSpPr>
          <p:spPr bwMode="auto">
            <a:xfrm>
              <a:off x="1308100" y="2517749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Değer Zinciri ve E-Ticaret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4" name="Tekstboks 47"/>
            <p:cNvSpPr txBox="1">
              <a:spLocks noChangeArrowheads="1"/>
            </p:cNvSpPr>
            <p:nvPr/>
          </p:nvSpPr>
          <p:spPr bwMode="auto">
            <a:xfrm>
              <a:off x="1295400" y="4677923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Amazon.com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5" name="Tekstboks 48"/>
            <p:cNvSpPr txBox="1">
              <a:spLocks noChangeArrowheads="1"/>
            </p:cNvSpPr>
            <p:nvPr/>
          </p:nvSpPr>
          <p:spPr bwMode="auto">
            <a:xfrm>
              <a:off x="1295400" y="2970213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sp>
          <p:nvSpPr>
            <p:cNvPr id="16" name="Tekstboks 49"/>
            <p:cNvSpPr txBox="1">
              <a:spLocks noChangeArrowheads="1"/>
            </p:cNvSpPr>
            <p:nvPr/>
          </p:nvSpPr>
          <p:spPr bwMode="auto">
            <a:xfrm>
              <a:off x="1270794" y="4274364"/>
              <a:ext cx="40005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r-TR" sz="1200" dirty="0" smtClean="0">
                  <a:solidFill>
                    <a:schemeClr val="accent1">
                      <a:lumMod val="10000"/>
                    </a:schemeClr>
                  </a:solidFill>
                </a:rPr>
                <a:t>Wireless ve Ses Tabanlı E-Ticaret</a:t>
              </a:r>
              <a:endParaRPr lang="en-US" sz="1200" dirty="0">
                <a:solidFill>
                  <a:schemeClr val="accent1">
                    <a:lumMod val="10000"/>
                  </a:schemeClr>
                </a:solidFill>
              </a:endParaRPr>
            </a:p>
          </p:txBody>
        </p:sp>
        <p:grpSp>
          <p:nvGrpSpPr>
            <p:cNvPr id="19" name="Gruppe 75"/>
            <p:cNvGrpSpPr>
              <a:grpSpLocks/>
            </p:cNvGrpSpPr>
            <p:nvPr/>
          </p:nvGrpSpPr>
          <p:grpSpPr bwMode="auto">
            <a:xfrm>
              <a:off x="876300" y="4646613"/>
              <a:ext cx="344488" cy="344487"/>
              <a:chOff x="876300" y="4646613"/>
              <a:chExt cx="344488" cy="344487"/>
            </a:xfrm>
          </p:grpSpPr>
          <p:sp>
            <p:nvSpPr>
              <p:cNvPr id="35" name="Rektangel 23"/>
              <p:cNvSpPr>
                <a:spLocks noChangeArrowheads="1"/>
              </p:cNvSpPr>
              <p:nvPr/>
            </p:nvSpPr>
            <p:spPr bwMode="auto">
              <a:xfrm>
                <a:off x="876300" y="46466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6" name="Tekstboks 74"/>
              <p:cNvSpPr txBox="1">
                <a:spLocks noChangeArrowheads="1"/>
              </p:cNvSpPr>
              <p:nvPr/>
            </p:nvSpPr>
            <p:spPr bwMode="auto">
              <a:xfrm>
                <a:off x="890588" y="46831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6</a:t>
                </a:r>
              </a:p>
            </p:txBody>
          </p:sp>
        </p:grpSp>
        <p:grpSp>
          <p:nvGrpSpPr>
            <p:cNvPr id="20" name="Gruppe 77"/>
            <p:cNvGrpSpPr>
              <a:grpSpLocks/>
            </p:cNvGrpSpPr>
            <p:nvPr/>
          </p:nvGrpSpPr>
          <p:grpSpPr bwMode="auto">
            <a:xfrm>
              <a:off x="876300" y="4208463"/>
              <a:ext cx="344488" cy="342900"/>
              <a:chOff x="876300" y="4208463"/>
              <a:chExt cx="344488" cy="342900"/>
            </a:xfrm>
          </p:grpSpPr>
          <p:sp>
            <p:nvSpPr>
              <p:cNvPr id="33" name="Rektangel 20"/>
              <p:cNvSpPr>
                <a:spLocks noChangeArrowheads="1"/>
              </p:cNvSpPr>
              <p:nvPr/>
            </p:nvSpPr>
            <p:spPr bwMode="auto">
              <a:xfrm>
                <a:off x="876300" y="4208463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4" name="Tekstboks 76"/>
              <p:cNvSpPr txBox="1">
                <a:spLocks noChangeArrowheads="1"/>
              </p:cNvSpPr>
              <p:nvPr/>
            </p:nvSpPr>
            <p:spPr bwMode="auto">
              <a:xfrm>
                <a:off x="890588" y="4238625"/>
                <a:ext cx="322262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algn="tl" rotWithShape="0">
                  <a:srgbClr val="000000">
                    <a:alpha val="74998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a-DK" sz="1200" dirty="0">
                    <a:latin typeface="Arial" pitchFamily="34" charset="0"/>
                    <a:ea typeface="ＭＳ Ｐゴシック" pitchFamily="-97" charset="-128"/>
                  </a:rPr>
                  <a:t>5</a:t>
                </a:r>
              </a:p>
            </p:txBody>
          </p:sp>
        </p:grpSp>
        <p:grpSp>
          <p:nvGrpSpPr>
            <p:cNvPr id="21" name="Gruppe 79"/>
            <p:cNvGrpSpPr>
              <a:grpSpLocks/>
            </p:cNvGrpSpPr>
            <p:nvPr/>
          </p:nvGrpSpPr>
          <p:grpSpPr bwMode="auto">
            <a:xfrm>
              <a:off x="876300" y="3790950"/>
              <a:ext cx="344488" cy="347663"/>
              <a:chOff x="876300" y="3790950"/>
              <a:chExt cx="344488" cy="347663"/>
            </a:xfrm>
          </p:grpSpPr>
          <p:sp>
            <p:nvSpPr>
              <p:cNvPr id="31" name="Rektangel 13"/>
              <p:cNvSpPr>
                <a:spLocks noChangeArrowheads="1"/>
              </p:cNvSpPr>
              <p:nvPr/>
            </p:nvSpPr>
            <p:spPr bwMode="auto">
              <a:xfrm>
                <a:off x="876300" y="3790950"/>
                <a:ext cx="344488" cy="347663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2" name="Tekstboks 78"/>
              <p:cNvSpPr txBox="1">
                <a:spLocks noChangeArrowheads="1"/>
              </p:cNvSpPr>
              <p:nvPr/>
            </p:nvSpPr>
            <p:spPr bwMode="auto">
              <a:xfrm>
                <a:off x="890588" y="3822700"/>
                <a:ext cx="322262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4</a:t>
                </a:r>
              </a:p>
            </p:txBody>
          </p:sp>
        </p:grpSp>
        <p:grpSp>
          <p:nvGrpSpPr>
            <p:cNvPr id="22" name="Gruppe 81"/>
            <p:cNvGrpSpPr>
              <a:grpSpLocks/>
            </p:cNvGrpSpPr>
            <p:nvPr/>
          </p:nvGrpSpPr>
          <p:grpSpPr bwMode="auto">
            <a:xfrm>
              <a:off x="876300" y="3363913"/>
              <a:ext cx="344488" cy="344487"/>
              <a:chOff x="876300" y="3363913"/>
              <a:chExt cx="344488" cy="344487"/>
            </a:xfrm>
          </p:grpSpPr>
          <p:sp>
            <p:nvSpPr>
              <p:cNvPr id="29" name="Rektangel 11"/>
              <p:cNvSpPr>
                <a:spLocks noChangeArrowheads="1"/>
              </p:cNvSpPr>
              <p:nvPr/>
            </p:nvSpPr>
            <p:spPr bwMode="auto">
              <a:xfrm>
                <a:off x="876300" y="3363913"/>
                <a:ext cx="344488" cy="344487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30" name="Tekstboks 80"/>
              <p:cNvSpPr txBox="1">
                <a:spLocks noChangeArrowheads="1"/>
              </p:cNvSpPr>
              <p:nvPr/>
            </p:nvSpPr>
            <p:spPr bwMode="auto">
              <a:xfrm>
                <a:off x="890588" y="3400425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3</a:t>
                </a:r>
              </a:p>
            </p:txBody>
          </p:sp>
        </p:grpSp>
        <p:grpSp>
          <p:nvGrpSpPr>
            <p:cNvPr id="23" name="Gruppe 83"/>
            <p:cNvGrpSpPr>
              <a:grpSpLocks/>
            </p:cNvGrpSpPr>
            <p:nvPr/>
          </p:nvGrpSpPr>
          <p:grpSpPr bwMode="auto">
            <a:xfrm>
              <a:off x="876300" y="2936875"/>
              <a:ext cx="344488" cy="344488"/>
              <a:chOff x="876300" y="2936875"/>
              <a:chExt cx="344488" cy="344488"/>
            </a:xfrm>
          </p:grpSpPr>
          <p:sp>
            <p:nvSpPr>
              <p:cNvPr id="27" name="Rektangel 9"/>
              <p:cNvSpPr>
                <a:spLocks noChangeArrowheads="1"/>
              </p:cNvSpPr>
              <p:nvPr/>
            </p:nvSpPr>
            <p:spPr bwMode="auto">
              <a:xfrm>
                <a:off x="876300" y="2936875"/>
                <a:ext cx="344488" cy="344488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8" name="Tekstboks 82"/>
              <p:cNvSpPr txBox="1">
                <a:spLocks noChangeArrowheads="1"/>
              </p:cNvSpPr>
              <p:nvPr/>
            </p:nvSpPr>
            <p:spPr bwMode="auto">
              <a:xfrm>
                <a:off x="890588" y="2986088"/>
                <a:ext cx="322262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2</a:t>
                </a:r>
              </a:p>
            </p:txBody>
          </p:sp>
        </p:grpSp>
        <p:grpSp>
          <p:nvGrpSpPr>
            <p:cNvPr id="24" name="Gruppe 85"/>
            <p:cNvGrpSpPr>
              <a:grpSpLocks/>
            </p:cNvGrpSpPr>
            <p:nvPr/>
          </p:nvGrpSpPr>
          <p:grpSpPr bwMode="auto">
            <a:xfrm>
              <a:off x="876300" y="2511425"/>
              <a:ext cx="344488" cy="342900"/>
              <a:chOff x="876300" y="2511425"/>
              <a:chExt cx="344488" cy="342900"/>
            </a:xfrm>
          </p:grpSpPr>
          <p:sp>
            <p:nvSpPr>
              <p:cNvPr id="25" name="Rektangel 7"/>
              <p:cNvSpPr>
                <a:spLocks noChangeArrowheads="1"/>
              </p:cNvSpPr>
              <p:nvPr/>
            </p:nvSpPr>
            <p:spPr bwMode="auto">
              <a:xfrm>
                <a:off x="876300" y="2511425"/>
                <a:ext cx="344488" cy="342900"/>
              </a:xfrm>
              <a:prstGeom prst="rect">
                <a:avLst/>
              </a:prstGeom>
              <a:gradFill rotWithShape="1">
                <a:gsLst>
                  <a:gs pos="0">
                    <a:srgbClr val="002060"/>
                  </a:gs>
                  <a:gs pos="100000">
                    <a:srgbClr val="1F88C8"/>
                  </a:gs>
                </a:gsLst>
                <a:lin ang="16200000"/>
              </a:gradFill>
              <a:ln w="9525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 defTabSz="914400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sz="1400" b="1" kern="0" noProof="1">
                  <a:solidFill>
                    <a:sysClr val="window" lastClr="FFFFFF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6" name="Tekstboks 84"/>
              <p:cNvSpPr txBox="1">
                <a:spLocks noChangeArrowheads="1"/>
              </p:cNvSpPr>
              <p:nvPr/>
            </p:nvSpPr>
            <p:spPr bwMode="auto">
              <a:xfrm>
                <a:off x="890588" y="2547938"/>
                <a:ext cx="322262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defRPr/>
                </a:pPr>
                <a:r>
                  <a:rPr lang="da-DK" sz="1200" noProof="1">
                    <a:solidFill>
                      <a:srgbClr val="FFFFFF"/>
                    </a:solidFill>
                    <a:latin typeface="Arial" pitchFamily="34" charset="0"/>
                    <a:ea typeface="ＭＳ Ｐゴシック" pitchFamily="-97" charset="-128"/>
                  </a:rPr>
                  <a:t>1</a:t>
                </a:r>
              </a:p>
            </p:txBody>
          </p:sp>
        </p:grpSp>
      </p:grpSp>
      <p:sp>
        <p:nvSpPr>
          <p:cNvPr id="39" name="Rektangel 40"/>
          <p:cNvSpPr>
            <a:spLocks noChangeArrowheads="1"/>
          </p:cNvSpPr>
          <p:nvPr/>
        </p:nvSpPr>
        <p:spPr bwMode="auto">
          <a:xfrm>
            <a:off x="5434012" y="2295525"/>
            <a:ext cx="2946400" cy="2946400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pic>
        <p:nvPicPr>
          <p:cNvPr id="40" name="Billede 43" descr="dreamstime_go to ww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725" y="2429668"/>
            <a:ext cx="27209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ktangel 31"/>
          <p:cNvSpPr>
            <a:spLocks noChangeArrowheads="1"/>
          </p:cNvSpPr>
          <p:nvPr/>
        </p:nvSpPr>
        <p:spPr bwMode="auto">
          <a:xfrm>
            <a:off x="1243807" y="3768725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smtClean="0">
                <a:solidFill>
                  <a:schemeClr val="accent1">
                    <a:lumMod val="10000"/>
                  </a:schemeClr>
                </a:solidFill>
              </a:rPr>
              <a:t>E-Ticaretin Avantaj ve Dezavantajları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1" name="Rektangel 31"/>
          <p:cNvSpPr>
            <a:spLocks noChangeArrowheads="1"/>
          </p:cNvSpPr>
          <p:nvPr/>
        </p:nvSpPr>
        <p:spPr bwMode="auto">
          <a:xfrm>
            <a:off x="1243807" y="2915398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smtClean="0">
                <a:solidFill>
                  <a:schemeClr val="accent1">
                    <a:lumMod val="10000"/>
                  </a:schemeClr>
                </a:solidFill>
              </a:rPr>
              <a:t>E-Ticaret İş Modelleri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43" name="Rektangel 31"/>
          <p:cNvSpPr>
            <a:spLocks noChangeArrowheads="1"/>
          </p:cNvSpPr>
          <p:nvPr/>
        </p:nvSpPr>
        <p:spPr bwMode="auto">
          <a:xfrm>
            <a:off x="1233488" y="3339306"/>
            <a:ext cx="4000500" cy="35401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tx1"/>
              </a:gs>
            </a:gsLst>
            <a:lin ang="16200000"/>
          </a:gra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r>
              <a:rPr lang="tr-TR" sz="1200" dirty="0" smtClean="0">
                <a:solidFill>
                  <a:schemeClr val="accent1">
                    <a:lumMod val="10000"/>
                  </a:schemeClr>
                </a:solidFill>
              </a:rPr>
              <a:t>E-Ticaret Kategorileri</a:t>
            </a:r>
            <a:endParaRPr lang="en-US" sz="12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5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454563"/>
            <a:ext cx="8229600" cy="3827463"/>
          </a:xfrm>
        </p:spPr>
        <p:txBody>
          <a:bodyPr anchor="ctr"/>
          <a:lstStyle/>
          <a:p>
            <a:pPr algn="just"/>
            <a:r>
              <a:rPr lang="tr-TR" sz="2400" dirty="0" smtClean="0"/>
              <a:t>İşletmelerinin</a:t>
            </a:r>
            <a:r>
              <a:rPr lang="tr-TR" sz="2400" dirty="0"/>
              <a:t>, potansiyel müşterilere daha kolay ve daha kısa sürede ulaşabilmesini sağlar.</a:t>
            </a:r>
          </a:p>
          <a:p>
            <a:pPr algn="just"/>
            <a:r>
              <a:rPr lang="tr-TR" sz="2400" dirty="0"/>
              <a:t>Sürdürülebilir global rekabet avantajı sağlar.</a:t>
            </a:r>
          </a:p>
          <a:p>
            <a:pPr algn="just"/>
            <a:r>
              <a:rPr lang="tr-TR" sz="2400" dirty="0"/>
              <a:t>Yanlışların azaltılmasını sağlar.</a:t>
            </a:r>
          </a:p>
          <a:p>
            <a:pPr algn="just"/>
            <a:r>
              <a:rPr lang="tr-TR" sz="2400" dirty="0"/>
              <a:t>Şirketler arasındaki işlerin, daha kolay, daha hızlı ve daha az maliyetle gerçekleştirilmesine imkan verir.</a:t>
            </a:r>
          </a:p>
          <a:p>
            <a:pPr algn="just"/>
            <a:r>
              <a:rPr lang="tr-TR" sz="2400" dirty="0"/>
              <a:t>İletişim giderlerini azaltır.</a:t>
            </a:r>
          </a:p>
          <a:p>
            <a:pPr algn="just"/>
            <a:r>
              <a:rPr lang="tr-TR" sz="2400" dirty="0"/>
              <a:t>Stoklama maliyetlerini </a:t>
            </a:r>
            <a:r>
              <a:rPr lang="tr-TR" sz="2400" dirty="0" smtClean="0"/>
              <a:t>azaltır.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B2B’nin</a:t>
            </a:r>
            <a:r>
              <a:rPr lang="tr-TR" dirty="0" smtClean="0"/>
              <a:t> </a:t>
            </a:r>
            <a:r>
              <a:rPr lang="tr-TR" dirty="0"/>
              <a:t>Avantajları</a:t>
            </a:r>
          </a:p>
        </p:txBody>
      </p:sp>
    </p:spTree>
    <p:extLst>
      <p:ext uri="{BB962C8B-B14F-4D97-AF65-F5344CB8AC3E}">
        <p14:creationId xmlns:p14="http://schemas.microsoft.com/office/powerpoint/2010/main" val="1515491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Bir </a:t>
            </a:r>
            <a:r>
              <a:rPr lang="tr-TR" sz="2400" dirty="0"/>
              <a:t>tüketicinin </a:t>
            </a:r>
            <a:r>
              <a:rPr lang="tr-TR" sz="2400" dirty="0" smtClean="0"/>
              <a:t>istek ya da ihtiyacını</a:t>
            </a:r>
            <a:r>
              <a:rPr lang="tr-TR" sz="2400" dirty="0"/>
              <a:t>, başka bir </a:t>
            </a:r>
            <a:r>
              <a:rPr lang="tr-TR" sz="2400" dirty="0" smtClean="0"/>
              <a:t>tüketiciden karşılamasıdır.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C2C </a:t>
            </a:r>
            <a:r>
              <a:rPr lang="tr-TR" sz="2400" dirty="0"/>
              <a:t>modeli son yıllarda daha çok </a:t>
            </a:r>
            <a:r>
              <a:rPr lang="tr-TR" sz="2400" dirty="0" smtClean="0"/>
              <a:t>ikinci </a:t>
            </a:r>
            <a:r>
              <a:rPr lang="tr-TR" sz="2400" dirty="0"/>
              <a:t>el ürünlerin ticareti ile ev ve araba alım </a:t>
            </a:r>
            <a:r>
              <a:rPr lang="tr-TR" sz="2400" dirty="0" smtClean="0"/>
              <a:t>satımları </a:t>
            </a:r>
            <a:r>
              <a:rPr lang="tr-TR" sz="2400" dirty="0"/>
              <a:t>için </a:t>
            </a:r>
            <a:r>
              <a:rPr lang="tr-TR" sz="2400" dirty="0" smtClean="0"/>
              <a:t>yoğun olarak kullanılmaktadır.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E-Bay, gittigidiyor.com, sahibinden.com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en-US" dirty="0" smtClean="0"/>
              <a:t>Consumer-to-Consumer (C2C)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5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Dünyada </a:t>
            </a:r>
            <a:r>
              <a:rPr lang="tr-TR" sz="2400" dirty="0"/>
              <a:t>bu iş modeli, pazarlaması en zor ama girişimciye en yüksek kar bırakan iş modelidir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Önemli </a:t>
            </a:r>
            <a:r>
              <a:rPr lang="tr-TR" sz="2400" dirty="0"/>
              <a:t>bir kar modeli olarak giderek gelişen bir hacme sahiptir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en-US" dirty="0" smtClean="0"/>
              <a:t>C2C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41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236" y="2298700"/>
            <a:ext cx="6951519" cy="4361873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en-US" dirty="0" smtClean="0"/>
              <a:t>Consumer-to-Consumer (C2C)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52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Müşterilerin kendi arasında doğrudan ilişki kurmasını sağlamaktadır.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Kişilere mal ve hizmetlerini satmak için yeni bir iş yapma yöntemi yaratmaktadır.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r>
              <a:rPr lang="en-US" dirty="0" smtClean="0"/>
              <a:t>C2C’nin</a:t>
            </a:r>
            <a:r>
              <a:rPr lang="tr-TR" dirty="0" smtClean="0"/>
              <a:t> 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8014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Tüketicilerin firmaya bir ürün veya hizmet teklifinde bulunduğu, firmaların ise o ürün veya hizmet için ödemede bulunduğu e-ticaret </a:t>
            </a:r>
            <a:r>
              <a:rPr lang="tr-TR" sz="2400" dirty="0" smtClean="0"/>
              <a:t>modelidir.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/>
              <a:t>Bu </a:t>
            </a:r>
            <a:r>
              <a:rPr lang="tr-TR" sz="2400" dirty="0" smtClean="0"/>
              <a:t>model genellikle </a:t>
            </a:r>
            <a:r>
              <a:rPr lang="tr-TR" sz="2400" dirty="0" err="1" smtClean="0"/>
              <a:t>free-lance</a:t>
            </a:r>
            <a:r>
              <a:rPr lang="tr-TR" sz="2400" dirty="0" smtClean="0"/>
              <a:t> </a:t>
            </a:r>
            <a:r>
              <a:rPr lang="tr-TR" sz="2400" dirty="0"/>
              <a:t>çalışanlar tarafından kullanılmaktadır.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En </a:t>
            </a:r>
            <a:r>
              <a:rPr lang="tr-TR" sz="2400" dirty="0"/>
              <a:t>bilinen C2B modellerinden bir </a:t>
            </a:r>
            <a:r>
              <a:rPr lang="tr-TR" sz="2400" dirty="0" smtClean="0"/>
              <a:t>tanesi: </a:t>
            </a:r>
            <a:r>
              <a:rPr lang="tr-TR" sz="2400" dirty="0" err="1" smtClean="0"/>
              <a:t>freelancer.com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Consumer-to-Business (C2B)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9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pPr algn="just"/>
            <a:r>
              <a:rPr lang="tr-TR" sz="2400" dirty="0"/>
              <a:t>Bu e-ticaret modelinde, aynı ürün talebinde bulunan tüketiciler fiyat avantajı sağlamak maksadıyla bir araya gelerek ortak sipariş verirler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Bireylerin büyük firmalara satış yaptıkları durumlar C2B kapsamındadır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Örneğin, kişi kendine ait web sitesinde ‘</a:t>
            </a:r>
            <a:r>
              <a:rPr lang="tr-TR" sz="2400" dirty="0" err="1" smtClean="0"/>
              <a:t>amazon.com’un</a:t>
            </a:r>
            <a:r>
              <a:rPr lang="tr-TR" sz="2400" dirty="0" smtClean="0"/>
              <a:t> </a:t>
            </a:r>
            <a:r>
              <a:rPr lang="tr-TR" sz="2400" dirty="0"/>
              <a:t>reklamını yapıp bu siteye </a:t>
            </a:r>
            <a:r>
              <a:rPr lang="tr-TR" sz="2400" dirty="0" smtClean="0"/>
              <a:t>tıklanmasını </a:t>
            </a:r>
            <a:r>
              <a:rPr lang="tr-TR" sz="2400" dirty="0"/>
              <a:t>sağlayarak kazanç elde edebilir.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C2B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916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00" y="2257137"/>
            <a:ext cx="7491846" cy="4492361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en-US" dirty="0" smtClean="0"/>
              <a:t>C2B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827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Kar amacı </a:t>
            </a:r>
            <a:r>
              <a:rPr lang="tr-TR" sz="2400" dirty="0" smtClean="0"/>
              <a:t>gütmeyen</a:t>
            </a:r>
            <a:r>
              <a:rPr lang="tr-TR" sz="2400" dirty="0"/>
              <a:t>, siyasi ve sosyal örgütler de bağış ve politik forumlar gibi çeşitli etkinlikler için e-ticaret uygulamaları kullanmaktadırlar.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Bu örgütler </a:t>
            </a:r>
            <a:r>
              <a:rPr lang="tr-TR" sz="2400" dirty="0" smtClean="0"/>
              <a:t>maliyet </a:t>
            </a:r>
            <a:r>
              <a:rPr lang="tr-TR" sz="2400" dirty="0"/>
              <a:t>azaltmak ve </a:t>
            </a:r>
            <a:r>
              <a:rPr lang="tr-TR" sz="2400" dirty="0" smtClean="0"/>
              <a:t>hız artırmak amacıyla </a:t>
            </a:r>
            <a:r>
              <a:rPr lang="tr-TR" sz="2400" dirty="0"/>
              <a:t>satın alma ve müşteri hizmetleri için e-ticaret </a:t>
            </a:r>
            <a:r>
              <a:rPr lang="tr-TR" sz="2400" dirty="0" smtClean="0"/>
              <a:t>kullanırlar.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Örgütler ve Devlet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516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Örgütsel veya </a:t>
            </a:r>
            <a:r>
              <a:rPr lang="en-GB" sz="2400" dirty="0" err="1" smtClean="0"/>
              <a:t>intrabusiness</a:t>
            </a:r>
            <a:r>
              <a:rPr lang="tr-TR" sz="2400" dirty="0" smtClean="0"/>
              <a:t> </a:t>
            </a:r>
            <a:r>
              <a:rPr lang="tr-TR" sz="2400" dirty="0"/>
              <a:t>e-ticaret, organizasyon içinde yer alan e-ticaret ile ilgili tüm faaliyetleri içerir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faaliyetler bir kuruluşun çalışanları arasında mal </a:t>
            </a:r>
            <a:r>
              <a:rPr lang="tr-TR" sz="2400" dirty="0" smtClean="0"/>
              <a:t>hizmet </a:t>
            </a:r>
            <a:r>
              <a:rPr lang="tr-TR" sz="2400" dirty="0"/>
              <a:t>veya bilgi </a:t>
            </a:r>
            <a:r>
              <a:rPr lang="tr-TR" sz="2400" dirty="0" smtClean="0"/>
              <a:t>değişimini içerebilir</a:t>
            </a:r>
            <a:r>
              <a:rPr lang="tr-TR" sz="2400" dirty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Örgütsel (</a:t>
            </a:r>
            <a:r>
              <a:rPr lang="en-GB" dirty="0" err="1" smtClean="0"/>
              <a:t>Intrabusiness</a:t>
            </a:r>
            <a:r>
              <a:rPr lang="tr-TR" dirty="0" smtClean="0"/>
              <a:t>) E-Ticaret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703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9" y="2485736"/>
            <a:ext cx="8229600" cy="3827463"/>
          </a:xfrm>
        </p:spPr>
        <p:txBody>
          <a:bodyPr anchor="ctr"/>
          <a:lstStyle/>
          <a:p>
            <a:pPr algn="just"/>
            <a:r>
              <a:rPr lang="tr-TR" sz="2000" dirty="0" smtClean="0"/>
              <a:t>Değer</a:t>
            </a:r>
          </a:p>
          <a:p>
            <a:pPr lvl="1" algn="just"/>
            <a:r>
              <a:rPr lang="tr-TR" sz="2000" dirty="0"/>
              <a:t>Tüketicilerin işletmenin kendilerine sunduğu faydaya karşılık olarak ödemeye razı oldukları bedeldir.</a:t>
            </a:r>
          </a:p>
          <a:p>
            <a:pPr algn="just"/>
            <a:r>
              <a:rPr lang="tr-TR" sz="2000" dirty="0" smtClean="0"/>
              <a:t>Değer Zinciri</a:t>
            </a:r>
          </a:p>
          <a:p>
            <a:pPr lvl="1" algn="just"/>
            <a:r>
              <a:rPr lang="tr-TR" sz="2000" dirty="0" smtClean="0"/>
              <a:t>Firmanın operasyonlarını stratejik öneme sahip operasyonlar olarak </a:t>
            </a:r>
            <a:r>
              <a:rPr lang="tr-TR" sz="2000" dirty="0"/>
              <a:t>ayrıştırma ve bu operasyonların maliyet ve değer üzerindeki etkilerini anlama yöntemidir.</a:t>
            </a:r>
          </a:p>
          <a:p>
            <a:pPr algn="just"/>
            <a:r>
              <a:rPr lang="tr-TR" sz="2000" dirty="0" smtClean="0"/>
              <a:t>Değer Zinciri Analizi</a:t>
            </a:r>
          </a:p>
          <a:p>
            <a:pPr lvl="1" algn="just"/>
            <a:r>
              <a:rPr lang="tr-TR" sz="2000" dirty="0" smtClean="0"/>
              <a:t>İşletmenin faaliyetlerinin ve iş süreçlerinin analiz edilerek bunlar arasındaki uyumluluğun ve sinerjinin ortaya konulmasıdır</a:t>
            </a:r>
            <a:r>
              <a:rPr lang="tr-TR" sz="2000" dirty="0"/>
              <a:t>.</a:t>
            </a:r>
            <a:endParaRPr lang="tr-TR" sz="2000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Elektronik Ticaretin Temelleri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5187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4257964"/>
          </a:xfrm>
        </p:spPr>
        <p:txBody>
          <a:bodyPr anchor="ctr"/>
          <a:lstStyle/>
          <a:p>
            <a:pPr algn="just"/>
            <a:r>
              <a:rPr lang="tr-TR" sz="2000" dirty="0"/>
              <a:t>7 / 24 dünya çapında iş yapabilmek</a:t>
            </a:r>
          </a:p>
          <a:p>
            <a:pPr algn="just"/>
            <a:r>
              <a:rPr lang="tr-TR" sz="2000" dirty="0"/>
              <a:t>Potansiyel müşteriler hakkında ek bilgi kazanmak</a:t>
            </a:r>
          </a:p>
          <a:p>
            <a:pPr algn="just"/>
            <a:r>
              <a:rPr lang="tr-TR" sz="2000" dirty="0"/>
              <a:t>Daha iyi müşteri katılımı</a:t>
            </a:r>
          </a:p>
          <a:p>
            <a:pPr algn="just"/>
            <a:r>
              <a:rPr lang="tr-TR" sz="2000" dirty="0"/>
              <a:t>Daha iyi müşteri hizmetleri</a:t>
            </a:r>
          </a:p>
          <a:p>
            <a:pPr algn="just"/>
            <a:r>
              <a:rPr lang="tr-TR" sz="2000" dirty="0"/>
              <a:t>Tedarikçiler ile daha iyi ilişkiler</a:t>
            </a:r>
          </a:p>
          <a:p>
            <a:pPr algn="just"/>
            <a:r>
              <a:rPr lang="tr-TR" sz="2000" dirty="0"/>
              <a:t>Finansal topluluklar ile daha iyi ilişkiler</a:t>
            </a:r>
          </a:p>
          <a:p>
            <a:pPr algn="just"/>
            <a:r>
              <a:rPr lang="tr-TR" sz="2000" dirty="0"/>
              <a:t>Artan esneklik ve alışveriş kolaylığı</a:t>
            </a:r>
          </a:p>
          <a:p>
            <a:pPr algn="just"/>
            <a:r>
              <a:rPr lang="tr-TR" sz="2000" dirty="0"/>
              <a:t>Müşteri sayısının artışı</a:t>
            </a:r>
          </a:p>
          <a:p>
            <a:pPr algn="just"/>
            <a:r>
              <a:rPr lang="tr-TR" sz="2000" dirty="0"/>
              <a:t>Envanter gerekliliği olmadığından, sermaye ve yatırım getirisi artışı</a:t>
            </a:r>
          </a:p>
          <a:p>
            <a:pPr algn="just"/>
            <a:r>
              <a:rPr lang="tr-TR" sz="2000" dirty="0"/>
              <a:t>Kişiselleştirilmiş hizmet</a:t>
            </a:r>
          </a:p>
          <a:p>
            <a:pPr algn="just"/>
            <a:r>
              <a:rPr lang="tr-TR" sz="2000" dirty="0"/>
              <a:t>Ürün ve hizmet özelleştirme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E-Ticaret’in 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9166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Olası kapasite ve bant genişliği </a:t>
            </a:r>
            <a:r>
              <a:rPr lang="tr-TR" sz="2400" dirty="0" smtClean="0"/>
              <a:t>sorunları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Güvenlik </a:t>
            </a:r>
            <a:r>
              <a:rPr lang="tr-TR" sz="2400" dirty="0" smtClean="0"/>
              <a:t>sorunları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Erişilebilirlik (herkes </a:t>
            </a:r>
            <a:r>
              <a:rPr lang="tr-TR" sz="2400" dirty="0" smtClean="0"/>
              <a:t>internet kullan(a)</a:t>
            </a:r>
            <a:r>
              <a:rPr lang="tr-TR" sz="2400" dirty="0" err="1" smtClean="0"/>
              <a:t>mıyor</a:t>
            </a:r>
            <a:r>
              <a:rPr lang="tr-TR" sz="2400" dirty="0" smtClean="0"/>
              <a:t> olabilir.)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Kabul (herkes bu teknolojiyi kabul </a:t>
            </a:r>
            <a:r>
              <a:rPr lang="tr-TR" sz="2400" dirty="0" smtClean="0"/>
              <a:t>etmeyebilir.)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İş </a:t>
            </a:r>
            <a:r>
              <a:rPr lang="tr-TR" sz="2400" dirty="0"/>
              <a:t>stratejisi ve hedeflerinin anlayış eksikliği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E-Ticaret’in Dezavantajları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098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027" y="2215573"/>
            <a:ext cx="5278581" cy="4500680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B2C </a:t>
            </a:r>
            <a:r>
              <a:rPr lang="tr-TR" dirty="0"/>
              <a:t>/ </a:t>
            </a:r>
            <a:r>
              <a:rPr lang="tr-TR" dirty="0" smtClean="0"/>
              <a:t>E-Ticaret Yaşam Döngüsü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239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Bilgi </a:t>
            </a:r>
            <a:r>
              <a:rPr lang="tr-TR" sz="2400" dirty="0" smtClean="0"/>
              <a:t>Paylaşımı</a:t>
            </a:r>
          </a:p>
          <a:p>
            <a:pPr lvl="1" algn="just"/>
            <a:r>
              <a:rPr lang="tr-TR" sz="2000" dirty="0" smtClean="0"/>
              <a:t>İşletme web </a:t>
            </a:r>
            <a:r>
              <a:rPr lang="tr-TR" sz="2000" dirty="0"/>
              <a:t>sitesi</a:t>
            </a:r>
          </a:p>
          <a:p>
            <a:pPr lvl="1" algn="just"/>
            <a:r>
              <a:rPr lang="tr-TR" sz="2000" dirty="0"/>
              <a:t>Çevrimiçi kataloglar</a:t>
            </a:r>
          </a:p>
          <a:p>
            <a:pPr lvl="1" algn="just"/>
            <a:r>
              <a:rPr lang="tr-TR" sz="2000" dirty="0"/>
              <a:t>E-posta</a:t>
            </a:r>
          </a:p>
          <a:p>
            <a:pPr lvl="1" algn="just"/>
            <a:r>
              <a:rPr lang="tr-TR" sz="2000" dirty="0"/>
              <a:t>Çevrimiçi reklam</a:t>
            </a:r>
          </a:p>
          <a:p>
            <a:pPr lvl="1" algn="just"/>
            <a:r>
              <a:rPr lang="tr-TR" sz="2000" dirty="0"/>
              <a:t>Çoklu konferans</a:t>
            </a:r>
          </a:p>
          <a:p>
            <a:pPr lvl="1" algn="just"/>
            <a:r>
              <a:rPr lang="tr-TR" sz="2000" dirty="0"/>
              <a:t>Bülten sistemleri</a:t>
            </a:r>
          </a:p>
          <a:p>
            <a:pPr lvl="1" algn="just"/>
            <a:r>
              <a:rPr lang="tr-TR" sz="2000" dirty="0"/>
              <a:t>Mesaj panosu sistemleri</a:t>
            </a:r>
          </a:p>
          <a:p>
            <a:pPr lvl="1" algn="just"/>
            <a:r>
              <a:rPr lang="tr-TR" sz="2000" dirty="0"/>
              <a:t>Haber grupları ve tartışma </a:t>
            </a:r>
            <a:r>
              <a:rPr lang="tr-TR" sz="2000" dirty="0" smtClean="0"/>
              <a:t>grupları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B2C </a:t>
            </a:r>
            <a:r>
              <a:rPr lang="tr-TR" dirty="0" smtClean="0"/>
              <a:t>/ E-Ticaret Yaşam </a:t>
            </a:r>
            <a:r>
              <a:rPr lang="tr-TR" dirty="0"/>
              <a:t>Döngüsü</a:t>
            </a:r>
          </a:p>
        </p:txBody>
      </p:sp>
    </p:spTree>
    <p:extLst>
      <p:ext uri="{BB962C8B-B14F-4D97-AF65-F5344CB8AC3E}">
        <p14:creationId xmlns:p14="http://schemas.microsoft.com/office/powerpoint/2010/main" val="1319557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05098" y="2544309"/>
            <a:ext cx="8229600" cy="3528436"/>
          </a:xfrm>
        </p:spPr>
        <p:txBody>
          <a:bodyPr anchor="t"/>
          <a:lstStyle/>
          <a:p>
            <a:pPr algn="just"/>
            <a:r>
              <a:rPr lang="tr-TR" sz="2400" dirty="0" smtClean="0"/>
              <a:t>Sipariş</a:t>
            </a:r>
          </a:p>
          <a:p>
            <a:pPr lvl="1" algn="just"/>
            <a:r>
              <a:rPr lang="tr-TR" sz="2000" dirty="0" smtClean="0"/>
              <a:t>Elektronik form, e-mail...</a:t>
            </a:r>
          </a:p>
          <a:p>
            <a:pPr algn="just"/>
            <a:r>
              <a:rPr lang="tr-TR" sz="2400" dirty="0" smtClean="0"/>
              <a:t>Ödeme</a:t>
            </a:r>
          </a:p>
          <a:p>
            <a:pPr lvl="1" algn="just"/>
            <a:r>
              <a:rPr lang="tr-TR" sz="2000" dirty="0"/>
              <a:t>Kredi kartları, elektronik </a:t>
            </a:r>
            <a:r>
              <a:rPr lang="tr-TR" sz="2000" dirty="0" smtClean="0"/>
              <a:t>çekler, </a:t>
            </a:r>
            <a:r>
              <a:rPr lang="tr-TR" sz="2000" dirty="0"/>
              <a:t>dijital </a:t>
            </a:r>
            <a:r>
              <a:rPr lang="tr-TR" sz="2000" dirty="0" smtClean="0"/>
              <a:t>nakitler...</a:t>
            </a:r>
          </a:p>
          <a:p>
            <a:pPr algn="just"/>
            <a:r>
              <a:rPr lang="tr-TR" sz="2400" dirty="0" smtClean="0"/>
              <a:t>Sipariş İşleme</a:t>
            </a:r>
          </a:p>
          <a:p>
            <a:pPr algn="just"/>
            <a:r>
              <a:rPr lang="tr-TR" sz="2400" dirty="0" smtClean="0"/>
              <a:t>Hizmet </a:t>
            </a:r>
            <a:r>
              <a:rPr lang="tr-TR" sz="2400" dirty="0"/>
              <a:t>ve </a:t>
            </a:r>
            <a:r>
              <a:rPr lang="tr-TR" sz="2400" dirty="0" smtClean="0"/>
              <a:t>Destek</a:t>
            </a:r>
          </a:p>
          <a:p>
            <a:pPr lvl="1" algn="just"/>
            <a:r>
              <a:rPr lang="tr-TR" sz="2000" dirty="0"/>
              <a:t>E-posta </a:t>
            </a:r>
            <a:r>
              <a:rPr lang="tr-TR" sz="2000" dirty="0" smtClean="0"/>
              <a:t>onay, periyodik gelişmeler, online anketler, yardım masası, garantili </a:t>
            </a:r>
            <a:r>
              <a:rPr lang="tr-TR" sz="2000" dirty="0"/>
              <a:t>güvenli </a:t>
            </a:r>
            <a:r>
              <a:rPr lang="tr-TR" sz="2000" dirty="0" smtClean="0"/>
              <a:t>işlemler, garantili </a:t>
            </a:r>
            <a:r>
              <a:rPr lang="tr-TR" sz="2000" dirty="0"/>
              <a:t>çevrimiçi açık </a:t>
            </a:r>
            <a:r>
              <a:rPr lang="tr-TR" sz="2000" dirty="0" smtClean="0"/>
              <a:t>arttırmalar...</a:t>
            </a:r>
            <a:endParaRPr lang="tr-TR" sz="20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B2C </a:t>
            </a:r>
            <a:r>
              <a:rPr lang="tr-TR" dirty="0" smtClean="0"/>
              <a:t>/ E-Ticaret Yaşam </a:t>
            </a:r>
            <a:r>
              <a:rPr lang="tr-TR" dirty="0"/>
              <a:t>Döngüsü</a:t>
            </a:r>
          </a:p>
        </p:txBody>
      </p:sp>
    </p:spTree>
    <p:extLst>
      <p:ext uri="{BB962C8B-B14F-4D97-AF65-F5344CB8AC3E}">
        <p14:creationId xmlns:p14="http://schemas.microsoft.com/office/powerpoint/2010/main" val="340755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Satıcı kontrollü </a:t>
            </a:r>
            <a:r>
              <a:rPr lang="tr-TR" sz="2400" dirty="0" smtClean="0"/>
              <a:t>pazar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Alıcı kontrollü </a:t>
            </a:r>
            <a:r>
              <a:rPr lang="tr-TR" sz="2400" dirty="0"/>
              <a:t>pazar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Üçüncü </a:t>
            </a:r>
            <a:r>
              <a:rPr lang="tr-TR" sz="2400" dirty="0"/>
              <a:t>parti değişim </a:t>
            </a:r>
            <a:r>
              <a:rPr lang="tr-TR" sz="2400" dirty="0" smtClean="0"/>
              <a:t>pazarı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B2B / E-Ticaretin Temel Modelleri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781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Satıcı Kontrollü Pazar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9408"/>
            <a:ext cx="9144000" cy="466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77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Alıcı Kontrollü Pazar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3499"/>
            <a:ext cx="9144000" cy="47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543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000" dirty="0"/>
              <a:t>Üçüncü parti kontrollü pazar modeli satıcı veya alıcılar tarafından değil, üçüncü bir parti tarafından kontrol edilir.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Pazar eşleşen alıcı ve satıcı tarafından oluşturulan ücretlerden gelir üretir.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Bu pazarlar genellikle ya dikey ya da yatay piyasada aktif olarak bulunmaktadır.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Bir dikey pazar, belirli bir endüstri veya piyasa üzerinde yoğunlaşmaktadır.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Üçüncü Parti Değişim Pazarı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6829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Kablosuz teknoloji, </a:t>
            </a:r>
            <a:r>
              <a:rPr lang="tr-TR" sz="2400" dirty="0" err="1"/>
              <a:t>mobilite</a:t>
            </a:r>
            <a:r>
              <a:rPr lang="tr-TR" sz="2400" dirty="0"/>
              <a:t> (hareketlilik) özelliğinin </a:t>
            </a:r>
            <a:r>
              <a:rPr lang="tr-TR" sz="2400" dirty="0" smtClean="0"/>
              <a:t>yanı sıra </a:t>
            </a:r>
            <a:r>
              <a:rPr lang="tr-TR" sz="2400" dirty="0"/>
              <a:t>kişiselleştirme, yerelleştirme ve doğrudan bağlantılar için getirdiği yeteneklerle </a:t>
            </a:r>
            <a:r>
              <a:rPr lang="tr-TR" sz="2400" dirty="0" err="1"/>
              <a:t>Web’i</a:t>
            </a:r>
            <a:r>
              <a:rPr lang="tr-TR" sz="2400" dirty="0"/>
              <a:t> geliştirmektedir.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Kablosuz </a:t>
            </a:r>
            <a:r>
              <a:rPr lang="tr-TR" sz="2400" dirty="0" err="1"/>
              <a:t>Web’de</a:t>
            </a:r>
            <a:r>
              <a:rPr lang="tr-TR" sz="2400" dirty="0"/>
              <a:t> erişimin coğrafik alandan ve zamandan bağımsız olması </a:t>
            </a:r>
            <a:r>
              <a:rPr lang="tr-TR" sz="2400" dirty="0" smtClean="0"/>
              <a:t>B2C </a:t>
            </a:r>
            <a:r>
              <a:rPr lang="tr-TR" sz="2400" dirty="0"/>
              <a:t>ticaretler ve girişim merkezli uygulamalar için yeni fırsatlar yaratmaktadır.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Wireless ve Ses Tabanlı E-Ticaret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7000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Değer zinciri analizi, işletmenin rekabetçi avantaj elde edebilmek için, </a:t>
            </a:r>
            <a:r>
              <a:rPr lang="tr-TR" sz="2400" dirty="0" smtClean="0"/>
              <a:t>her bir değer </a:t>
            </a:r>
            <a:r>
              <a:rPr lang="tr-TR" sz="2400" dirty="0"/>
              <a:t>faaliyetini </a:t>
            </a:r>
            <a:r>
              <a:rPr lang="tr-TR" sz="2400" dirty="0" smtClean="0"/>
              <a:t>ve bu faaliyetler arasındaki ilişkileri açıklayarak daha düşük </a:t>
            </a:r>
            <a:r>
              <a:rPr lang="tr-TR" sz="2400" dirty="0"/>
              <a:t>maliyetlere </a:t>
            </a:r>
            <a:r>
              <a:rPr lang="tr-TR" sz="2400" dirty="0" smtClean="0"/>
              <a:t>ulaşmasını ve farklılık yaratmasını sağlayan stratejik bir araçtır.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İşletmenin tedarikçileri</a:t>
            </a:r>
            <a:r>
              <a:rPr lang="tr-TR" sz="2400" dirty="0"/>
              <a:t>, </a:t>
            </a:r>
            <a:r>
              <a:rPr lang="tr-TR" sz="2400" dirty="0" smtClean="0"/>
              <a:t>müşterileri ve endüstrideki diğer işletmelerle olan ilişkilerini açıklayarak rekabetçi durumunu görmesini sağlamaktadır</a:t>
            </a:r>
            <a:r>
              <a:rPr lang="tr-TR" sz="2400" dirty="0"/>
              <a:t>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Değer Zinciri Analizi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1185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XML, veriyi anlam katmak için kullanılır ve web üzerinde görüntülenebilir dosya oluşturmayı </a:t>
            </a:r>
            <a:r>
              <a:rPr lang="tr-TR" sz="2400" dirty="0" smtClean="0"/>
              <a:t>sağlayan </a:t>
            </a:r>
            <a:r>
              <a:rPr lang="tr-TR" sz="2400" dirty="0"/>
              <a:t>HTML (</a:t>
            </a:r>
            <a:r>
              <a:rPr lang="tr-TR" sz="2400" dirty="0" err="1"/>
              <a:t>Hyper</a:t>
            </a:r>
            <a:r>
              <a:rPr lang="tr-TR" sz="2400" dirty="0"/>
              <a:t> </a:t>
            </a:r>
            <a:r>
              <a:rPr lang="tr-TR" sz="2400" dirty="0" err="1"/>
              <a:t>Text</a:t>
            </a:r>
            <a:r>
              <a:rPr lang="tr-TR" sz="2400" dirty="0"/>
              <a:t> </a:t>
            </a:r>
            <a:r>
              <a:rPr lang="tr-TR" sz="2400" dirty="0" err="1"/>
              <a:t>Markup</a:t>
            </a:r>
            <a:r>
              <a:rPr lang="tr-TR" sz="2400" dirty="0"/>
              <a:t> Language) gibi bir yazılım dilidir.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XML</a:t>
            </a:r>
            <a:r>
              <a:rPr lang="tr-TR" sz="2400" dirty="0"/>
              <a:t>, veriyi herhangi bir programlama dilinden veya platformdan bağımsız olarak tanımlayan bir dildir ve günümüzde </a:t>
            </a:r>
            <a:r>
              <a:rPr lang="tr-TR" sz="2400" dirty="0" smtClean="0"/>
              <a:t>var olan </a:t>
            </a:r>
            <a:r>
              <a:rPr lang="tr-TR" sz="2400" dirty="0"/>
              <a:t>veya ileride tasarlanabilecek cihazlar için uygulamalar geliştirmede kullanılır. </a:t>
            </a:r>
            <a:br>
              <a:rPr lang="tr-TR" sz="2400" dirty="0"/>
            </a:b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XML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9706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Web içeriğinin kablosuz cihazlara dağıtılmasında üç temel yaklaşım </a:t>
            </a:r>
            <a:r>
              <a:rPr lang="tr-TR" sz="2400" dirty="0" smtClean="0"/>
              <a:t>vardır:</a:t>
            </a:r>
          </a:p>
          <a:p>
            <a:pPr algn="just"/>
            <a:endParaRPr lang="tr-TR" sz="2400" dirty="0" smtClean="0"/>
          </a:p>
          <a:p>
            <a:pPr lvl="1" algn="just"/>
            <a:r>
              <a:rPr lang="tr-TR" sz="2000" dirty="0" err="1" smtClean="0"/>
              <a:t>HTML’in</a:t>
            </a:r>
            <a:r>
              <a:rPr lang="tr-TR" sz="2000" dirty="0" smtClean="0"/>
              <a:t> </a:t>
            </a:r>
            <a:r>
              <a:rPr lang="tr-TR" sz="2000" dirty="0"/>
              <a:t>otomatik </a:t>
            </a:r>
            <a:r>
              <a:rPr lang="tr-TR" sz="2000" dirty="0" smtClean="0"/>
              <a:t>dönüşümü</a:t>
            </a:r>
          </a:p>
          <a:p>
            <a:pPr lvl="1" algn="just"/>
            <a:r>
              <a:rPr lang="tr-TR" sz="2000" dirty="0"/>
              <a:t>A</a:t>
            </a:r>
            <a:r>
              <a:rPr lang="tr-TR" sz="2000" dirty="0" smtClean="0"/>
              <a:t>yrık </a:t>
            </a:r>
            <a:r>
              <a:rPr lang="tr-TR" sz="2000" dirty="0"/>
              <a:t>içerik </a:t>
            </a:r>
            <a:r>
              <a:rPr lang="tr-TR" sz="2000" dirty="0" smtClean="0"/>
              <a:t>geliştirimi</a:t>
            </a:r>
          </a:p>
          <a:p>
            <a:pPr lvl="1" algn="just"/>
            <a:r>
              <a:rPr lang="tr-TR" sz="2000" dirty="0" smtClean="0"/>
              <a:t>XML </a:t>
            </a:r>
            <a:r>
              <a:rPr lang="tr-TR" sz="2000" dirty="0"/>
              <a:t>temelli </a:t>
            </a:r>
            <a:r>
              <a:rPr lang="tr-TR" sz="2000" dirty="0" smtClean="0"/>
              <a:t>dönüşüm</a:t>
            </a:r>
            <a:endParaRPr lang="tr-TR" sz="20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Veri Uyumunun Sağlanması </a:t>
            </a:r>
          </a:p>
        </p:txBody>
      </p:sp>
    </p:spTree>
    <p:extLst>
      <p:ext uri="{BB962C8B-B14F-4D97-AF65-F5344CB8AC3E}">
        <p14:creationId xmlns:p14="http://schemas.microsoft.com/office/powerpoint/2010/main" val="2384234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err="1"/>
              <a:t>HTML’i</a:t>
            </a:r>
            <a:r>
              <a:rPr lang="tr-TR" sz="2400" dirty="0"/>
              <a:t>, grafikleri ve HTML çerçevelerini </a:t>
            </a:r>
            <a:r>
              <a:rPr lang="tr-TR" sz="2400" dirty="0" smtClean="0"/>
              <a:t>göz ardı </a:t>
            </a:r>
            <a:r>
              <a:rPr lang="tr-TR" sz="2400" dirty="0"/>
              <a:t>ederek değişik kablosuz biçimlere dönüştürür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Yüksek </a:t>
            </a:r>
            <a:r>
              <a:rPr lang="tr-TR" sz="2400" dirty="0"/>
              <a:t>çözünürlüğe sahip grafikler çıkarıldığı halde geriye kalan içerik hala kablosuz cihazların küçük ekran ve düşük </a:t>
            </a:r>
            <a:r>
              <a:rPr lang="tr-TR" sz="2400" dirty="0" smtClean="0"/>
              <a:t>bant </a:t>
            </a:r>
            <a:r>
              <a:rPr lang="tr-TR" sz="2400" dirty="0"/>
              <a:t>genişliği gereksinimleri için uygun değildir.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lvl="1" algn="just"/>
            <a:r>
              <a:rPr lang="tr-TR" sz="3200" dirty="0" smtClean="0">
                <a:latin typeface="Arial" pitchFamily="34" charset="0"/>
                <a:cs typeface="Arial" pitchFamily="34" charset="0"/>
              </a:rPr>
              <a:t>Otomatik Dönüşüm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8041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HTML </a:t>
            </a:r>
            <a:r>
              <a:rPr lang="tr-TR" sz="2400" dirty="0" err="1"/>
              <a:t>tagleri</a:t>
            </a:r>
            <a:r>
              <a:rPr lang="tr-TR" sz="2400" dirty="0"/>
              <a:t>, browserın içeriği yorumlayabilmesi için birtakım ipuçları sağlar. Ancak gerekli olan içeriği belirlemek için gereken kritik bilgiyi sağlamaz.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HTML’in</a:t>
            </a:r>
            <a:r>
              <a:rPr lang="tr-TR" sz="2400" dirty="0" smtClean="0"/>
              <a:t> </a:t>
            </a:r>
            <a:r>
              <a:rPr lang="tr-TR" sz="2400" dirty="0"/>
              <a:t>otomatik dönüşümü ile ilgili başka bir problem de verilerin birbirine karışmasıdır.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lvl="1" algn="just"/>
            <a:r>
              <a:rPr lang="tr-TR" sz="3200" dirty="0" smtClean="0">
                <a:latin typeface="Arial" pitchFamily="34" charset="0"/>
                <a:cs typeface="Arial" pitchFamily="34" charset="0"/>
              </a:rPr>
              <a:t>Otomatik Dönüşüm</a:t>
            </a:r>
            <a:endParaRPr lang="tr-T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66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Cep </a:t>
            </a:r>
            <a:r>
              <a:rPr lang="tr-TR" sz="2400" dirty="0"/>
              <a:t>telefonu, WAP telefon, PDA ve avuç içi bilgisayarlar gibi her kategoriden cihazlar için ayrı içerik </a:t>
            </a:r>
            <a:r>
              <a:rPr lang="tr-TR" sz="2400" dirty="0" smtClean="0"/>
              <a:t>geliştirilmektedir. 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İçerik </a:t>
            </a:r>
            <a:r>
              <a:rPr lang="tr-TR" sz="2400" dirty="0"/>
              <a:t>her değiştiğinde, bu içeriğin sunumları da değiştirilmelidir.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Ayrı İçerik </a:t>
            </a:r>
            <a:r>
              <a:rPr lang="tr-TR" dirty="0" smtClean="0"/>
              <a:t>Geliştirimi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129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XML, veriyi taşımak amacıyla tasarlanmıştır ve XML </a:t>
            </a:r>
            <a:r>
              <a:rPr lang="tr-TR" sz="2400" dirty="0" smtClean="0"/>
              <a:t>dokümanları </a:t>
            </a:r>
            <a:r>
              <a:rPr lang="tr-TR" sz="2400" dirty="0"/>
              <a:t>verinin içeriğiyle ilgilenmektedir.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sayede verilerin içerik, yapı ve sunum kısımları ayrı modüller halinde farklı XML </a:t>
            </a:r>
            <a:r>
              <a:rPr lang="tr-TR" sz="2400" dirty="0" smtClean="0"/>
              <a:t>dokümanlarında </a:t>
            </a:r>
            <a:r>
              <a:rPr lang="tr-TR" sz="2400" dirty="0"/>
              <a:t>tutulmaktadır.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Bu </a:t>
            </a:r>
            <a:r>
              <a:rPr lang="tr-TR" sz="2400" dirty="0"/>
              <a:t>durum kablosuz kullanıcılara cihazlarına uygun olarak veriyi görüntüleme olanağı verir.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XML Dönüşümleri</a:t>
            </a:r>
          </a:p>
        </p:txBody>
      </p:sp>
    </p:spTree>
    <p:extLst>
      <p:ext uri="{BB962C8B-B14F-4D97-AF65-F5344CB8AC3E}">
        <p14:creationId xmlns:p14="http://schemas.microsoft.com/office/powerpoint/2010/main" val="3641767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XML, HTML ile pek çok açıdan benzerlik gösteren bir biçimlendirme dilidir.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XML</a:t>
            </a:r>
            <a:r>
              <a:rPr lang="tr-TR" sz="2400" dirty="0"/>
              <a:t>, verinin tanımlanması ve tarif edilmesi için kullanılır.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HTML’deki</a:t>
            </a:r>
            <a:r>
              <a:rPr lang="tr-TR" sz="2400" dirty="0" smtClean="0"/>
              <a:t> </a:t>
            </a:r>
            <a:r>
              <a:rPr lang="tr-TR" sz="2400" dirty="0"/>
              <a:t>yapının aksine </a:t>
            </a:r>
            <a:r>
              <a:rPr lang="tr-TR" sz="2400" dirty="0" err="1"/>
              <a:t>XML’de</a:t>
            </a:r>
            <a:r>
              <a:rPr lang="tr-TR" sz="2400" dirty="0"/>
              <a:t> kullanılacak olan </a:t>
            </a:r>
            <a:r>
              <a:rPr lang="tr-TR" sz="2400" dirty="0" err="1"/>
              <a:t>tag’ler</a:t>
            </a:r>
            <a:r>
              <a:rPr lang="tr-TR" sz="2400" dirty="0"/>
              <a:t> önceden tanımlı değildir. Yani bir XML </a:t>
            </a:r>
            <a:r>
              <a:rPr lang="tr-TR" sz="2400" dirty="0" smtClean="0"/>
              <a:t>dokümanının </a:t>
            </a:r>
            <a:r>
              <a:rPr lang="tr-TR" sz="2400" dirty="0"/>
              <a:t>yapısı </a:t>
            </a:r>
            <a:r>
              <a:rPr lang="tr-TR" sz="2400" dirty="0" smtClean="0"/>
              <a:t>tamamıyla </a:t>
            </a:r>
            <a:r>
              <a:rPr lang="tr-TR" sz="2400" dirty="0"/>
              <a:t>kullanıcı tarafından oluşturulur.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XML ve 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63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XML </a:t>
            </a:r>
            <a:r>
              <a:rPr lang="tr-TR" sz="2400" dirty="0"/>
              <a:t>ve HTML arasındaki en belirgin fark, </a:t>
            </a:r>
            <a:r>
              <a:rPr lang="tr-TR" sz="2400" dirty="0" err="1"/>
              <a:t>XML’in</a:t>
            </a:r>
            <a:r>
              <a:rPr lang="tr-TR" sz="2400" dirty="0"/>
              <a:t> verinin kendisi ile ilgilenmesi, </a:t>
            </a:r>
            <a:r>
              <a:rPr lang="tr-TR" sz="2400" dirty="0" err="1"/>
              <a:t>HTML’in</a:t>
            </a:r>
            <a:r>
              <a:rPr lang="tr-TR" sz="2400" dirty="0"/>
              <a:t> ise verinin sunumuyla ilgilenmesidir</a:t>
            </a:r>
            <a:r>
              <a:rPr lang="tr-TR" sz="2400" dirty="0" smtClean="0"/>
              <a:t>.</a:t>
            </a:r>
          </a:p>
          <a:p>
            <a:pPr marL="0" indent="0"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HTML dokümanları </a:t>
            </a:r>
            <a:r>
              <a:rPr lang="tr-TR" sz="2400" dirty="0"/>
              <a:t>veriye ilişkin şekillendirme bilgilerini içerirken, XML </a:t>
            </a:r>
            <a:r>
              <a:rPr lang="tr-TR" sz="2400" dirty="0" smtClean="0"/>
              <a:t>dokümanları </a:t>
            </a:r>
            <a:r>
              <a:rPr lang="tr-TR" sz="2400" dirty="0"/>
              <a:t>ise verinin tanım bilgilerini içermektedir. </a:t>
            </a:r>
            <a:endParaRPr lang="tr-TR" sz="2400" dirty="0" smtClean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XML ve 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57057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err="1"/>
              <a:t>XML’in</a:t>
            </a:r>
            <a:r>
              <a:rPr lang="tr-TR" sz="2400" dirty="0"/>
              <a:t> tasarım amaçlarından biri de verinin taşınmasıdır. </a:t>
            </a:r>
            <a:endParaRPr lang="tr-TR" sz="2400" dirty="0" smtClean="0"/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HTML </a:t>
            </a:r>
            <a:r>
              <a:rPr lang="tr-TR" sz="2400" dirty="0"/>
              <a:t>sabit bir dil iken, XML genişleyebilen ve geliştirilebilen bir dil olma özelliğine sahiptir.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XML'in</a:t>
            </a:r>
            <a:r>
              <a:rPr lang="tr-TR" sz="2400" dirty="0" smtClean="0"/>
              <a:t> </a:t>
            </a:r>
            <a:r>
              <a:rPr lang="tr-TR" sz="2400" dirty="0"/>
              <a:t>sağladığı esneklik, özellikle e-ticaret uygulamaları ve gelişmiş web projeleri için gittikçe daha önemli hale gelmektedir.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XML ve HTML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9240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XML </a:t>
            </a:r>
            <a:r>
              <a:rPr lang="tr-TR" sz="2400" dirty="0" err="1"/>
              <a:t>tagleri</a:t>
            </a:r>
            <a:r>
              <a:rPr lang="tr-TR" sz="2400" dirty="0"/>
              <a:t>, &lt;&gt; ile başlayıp </a:t>
            </a:r>
            <a:r>
              <a:rPr lang="tr-TR" sz="2400" dirty="0" smtClean="0"/>
              <a:t>biter.</a:t>
            </a:r>
          </a:p>
          <a:p>
            <a:pPr algn="just"/>
            <a:r>
              <a:rPr lang="tr-TR" sz="2400" dirty="0" smtClean="0"/>
              <a:t>XML </a:t>
            </a:r>
            <a:r>
              <a:rPr lang="tr-TR" sz="2400" dirty="0" err="1"/>
              <a:t>tagleri</a:t>
            </a:r>
            <a:r>
              <a:rPr lang="tr-TR" sz="2400" dirty="0"/>
              <a:t> aynı isimle başlayıp aynı isimle </a:t>
            </a:r>
            <a:r>
              <a:rPr lang="tr-TR" sz="2400" dirty="0" smtClean="0"/>
              <a:t>sonlandırılmalı </a:t>
            </a:r>
            <a:r>
              <a:rPr lang="tr-TR" sz="2400" dirty="0"/>
              <a:t>ve veri elemanını sonlandırmak için / </a:t>
            </a:r>
            <a:r>
              <a:rPr lang="tr-TR" sz="2400" dirty="0" smtClean="0"/>
              <a:t>işareti kullanılır.</a:t>
            </a:r>
          </a:p>
          <a:p>
            <a:pPr lvl="1" algn="just"/>
            <a:r>
              <a:rPr lang="tr-TR" sz="2000" dirty="0" smtClean="0"/>
              <a:t>&lt;</a:t>
            </a:r>
            <a:r>
              <a:rPr lang="tr-TR" sz="2000" dirty="0" err="1"/>
              <a:t>company</a:t>
            </a:r>
            <a:r>
              <a:rPr lang="tr-TR" sz="2000" dirty="0"/>
              <a:t>-name&gt; </a:t>
            </a:r>
            <a:r>
              <a:rPr lang="tr-TR" sz="2000" dirty="0" smtClean="0"/>
              <a:t>XML </a:t>
            </a:r>
            <a:r>
              <a:rPr lang="tr-TR" sz="2000" dirty="0"/>
              <a:t>elemanı &lt;/</a:t>
            </a:r>
            <a:r>
              <a:rPr lang="tr-TR" sz="2000" dirty="0" err="1"/>
              <a:t>company</a:t>
            </a:r>
            <a:r>
              <a:rPr lang="tr-TR" sz="2000" dirty="0"/>
              <a:t>-name</a:t>
            </a:r>
            <a:r>
              <a:rPr lang="tr-TR" sz="2000" dirty="0" smtClean="0"/>
              <a:t>&gt;</a:t>
            </a:r>
          </a:p>
          <a:p>
            <a:pPr algn="just"/>
            <a:r>
              <a:rPr lang="tr-TR" sz="2400" dirty="0" smtClean="0"/>
              <a:t>Bir </a:t>
            </a:r>
            <a:r>
              <a:rPr lang="tr-TR" sz="2400" dirty="0" err="1"/>
              <a:t>tag</a:t>
            </a:r>
            <a:r>
              <a:rPr lang="tr-TR" sz="2400" dirty="0"/>
              <a:t> içerisinde herhangi bir isim kullanılabilir. </a:t>
            </a:r>
            <a:endParaRPr lang="tr-TR" sz="2400" dirty="0" smtClean="0"/>
          </a:p>
          <a:p>
            <a:pPr algn="just"/>
            <a:r>
              <a:rPr lang="tr-TR" sz="2400" dirty="0" err="1"/>
              <a:t>Tag’ler</a:t>
            </a:r>
            <a:r>
              <a:rPr lang="tr-TR" sz="2400" dirty="0"/>
              <a:t> hiyerarşiler görünümünde birbiri içinde </a:t>
            </a:r>
            <a:r>
              <a:rPr lang="tr-TR" sz="2400" dirty="0" smtClean="0"/>
              <a:t>yazılabilir.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/>
              <a:t>Basit XML Kuralları</a:t>
            </a:r>
          </a:p>
        </p:txBody>
      </p:sp>
    </p:spTree>
    <p:extLst>
      <p:ext uri="{BB962C8B-B14F-4D97-AF65-F5344CB8AC3E}">
        <p14:creationId xmlns:p14="http://schemas.microsoft.com/office/powerpoint/2010/main" val="18996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Değer Zinciri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98700"/>
            <a:ext cx="8323118" cy="391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116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Amazon.com, ilk kurulmuş en büyük internet alışveriş sitesidir. Adını Amazon Nehri'nden alır.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err="1"/>
              <a:t>Jeff</a:t>
            </a:r>
            <a:r>
              <a:rPr lang="tr-TR" sz="2400" dirty="0"/>
              <a:t> </a:t>
            </a:r>
            <a:r>
              <a:rPr lang="tr-TR" sz="2400" dirty="0" err="1"/>
              <a:t>Bezos</a:t>
            </a:r>
            <a:r>
              <a:rPr lang="tr-TR" sz="2400" dirty="0"/>
              <a:t> tarafından 1994 yılında Amerika'nın Seattle şehrinde kurulan Amazon.com, işe önce kitap satarak başlayan bir elektronik ticaret öncüsüdür. 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Amazon.com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63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Bugün Amazon'da, DVD, </a:t>
            </a:r>
            <a:r>
              <a:rPr lang="tr-TR" sz="2400" dirty="0" smtClean="0"/>
              <a:t>müzik CD’si</a:t>
            </a:r>
            <a:r>
              <a:rPr lang="tr-TR" sz="2400" dirty="0"/>
              <a:t>, bilgisayar yazılımı, bilgisayar oyunu, elektronik eşya, aksesuar, mobilya gibi farkı türden mallar satılmaktadır. </a:t>
            </a:r>
            <a:endParaRPr lang="tr-TR" sz="2400" dirty="0" smtClean="0"/>
          </a:p>
          <a:p>
            <a:pPr algn="just"/>
            <a:endParaRPr lang="tr-TR" sz="2400" dirty="0"/>
          </a:p>
          <a:p>
            <a:pPr algn="just"/>
            <a:r>
              <a:rPr lang="tr-TR" sz="2400" dirty="0" err="1" smtClean="0"/>
              <a:t>Jeff</a:t>
            </a:r>
            <a:r>
              <a:rPr lang="tr-TR" sz="2400" dirty="0" smtClean="0"/>
              <a:t> </a:t>
            </a:r>
            <a:r>
              <a:rPr lang="tr-TR" sz="2400" dirty="0" err="1"/>
              <a:t>Bezos</a:t>
            </a:r>
            <a:r>
              <a:rPr lang="tr-TR" sz="2400" dirty="0"/>
              <a:t> sanal alışveriş şirketinin isminin alfabetik sırada önde çıkması için "A" harfiyle başlamasını tercih etmiştir.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Amazon.com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63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Amazon.com üzerinden satın alınmış olan ürünün</a:t>
            </a:r>
            <a:r>
              <a:rPr lang="tr-TR" sz="2400" dirty="0" smtClean="0"/>
              <a:t>, kullanıcı </a:t>
            </a:r>
            <a:r>
              <a:rPr lang="tr-TR" sz="2400" dirty="0"/>
              <a:t>tarafından tekrar Amazon.com üzerinde satışı mümkündür.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Amazon.com, Alexa.com, a9.com, 43things.com, Audible.com ve </a:t>
            </a:r>
            <a:r>
              <a:rPr lang="tr-TR" sz="2400" dirty="0" err="1"/>
              <a:t>IMDb</a:t>
            </a:r>
            <a:r>
              <a:rPr lang="tr-TR" sz="2400" dirty="0"/>
              <a:t> gibi büyük İnternet şirketlerinin de sahibidir.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Amazon.com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963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lede 9" descr="dreamstime_www_worl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Kombinationstegning 7"/>
          <p:cNvSpPr/>
          <p:nvPr/>
        </p:nvSpPr>
        <p:spPr bwMode="auto">
          <a:xfrm>
            <a:off x="-46038" y="3254375"/>
            <a:ext cx="9182101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-38100" y="3467100"/>
            <a:ext cx="91821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1510" name="Rectangle 5"/>
          <p:cNvSpPr txBox="1">
            <a:spLocks noChangeArrowheads="1"/>
          </p:cNvSpPr>
          <p:nvPr/>
        </p:nvSpPr>
        <p:spPr bwMode="gray">
          <a:xfrm>
            <a:off x="6015904" y="6189662"/>
            <a:ext cx="326317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tr-TR" sz="3000" b="1" dirty="0" smtClean="0">
                <a:solidFill>
                  <a:schemeClr val="tx2"/>
                </a:solidFill>
              </a:rPr>
              <a:t>Teşekkürler…</a:t>
            </a:r>
            <a:endParaRPr lang="en-US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Her bir </a:t>
            </a:r>
            <a:r>
              <a:rPr lang="tr-TR" sz="2400" dirty="0"/>
              <a:t>temel etkinlik için çeşitli girdiler elde etme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Rekabet </a:t>
            </a:r>
            <a:r>
              <a:rPr lang="tr-TR" sz="2400" dirty="0"/>
              <a:t>edebilmek için teknolojik gelişmelerin takip </a:t>
            </a:r>
            <a:r>
              <a:rPr lang="tr-TR" sz="2400" dirty="0" smtClean="0"/>
              <a:t>etme</a:t>
            </a:r>
          </a:p>
          <a:p>
            <a:pPr algn="just"/>
            <a:endParaRPr lang="tr-TR" sz="2400" dirty="0"/>
          </a:p>
          <a:p>
            <a:pPr algn="just"/>
            <a:r>
              <a:rPr lang="tr-TR" sz="2400" dirty="0" smtClean="0"/>
              <a:t>İnsan </a:t>
            </a:r>
            <a:r>
              <a:rPr lang="tr-TR" sz="2400" dirty="0"/>
              <a:t>kaynakları yönetimi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İşletmenin </a:t>
            </a:r>
            <a:r>
              <a:rPr lang="tr-TR" sz="2400" dirty="0"/>
              <a:t>altyapısını yönetme</a:t>
            </a: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Değer Zinciri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5125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36418" y="2413000"/>
            <a:ext cx="8229600" cy="3827463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en-US" sz="2000" dirty="0" smtClean="0"/>
              <a:t>Merchant (</a:t>
            </a:r>
            <a:r>
              <a:rPr lang="en-US" sz="2000" dirty="0" err="1" smtClean="0"/>
              <a:t>Ticaret</a:t>
            </a:r>
            <a:r>
              <a:rPr lang="en-US" sz="2000" dirty="0" smtClean="0"/>
              <a:t>)</a:t>
            </a:r>
            <a:endParaRPr lang="tr-TR" sz="2000" dirty="0" smtClean="0"/>
          </a:p>
          <a:p>
            <a:pPr lvl="1" algn="just"/>
            <a:r>
              <a:rPr lang="en-US" sz="1800" dirty="0"/>
              <a:t>Amazon.com</a:t>
            </a:r>
          </a:p>
          <a:p>
            <a:pPr algn="just"/>
            <a:r>
              <a:rPr lang="en-US" sz="2000" dirty="0" smtClean="0"/>
              <a:t>Brokerage (</a:t>
            </a:r>
            <a:r>
              <a:rPr lang="en-US" sz="2000" dirty="0" err="1" smtClean="0"/>
              <a:t>Brokerlik</a:t>
            </a:r>
            <a:r>
              <a:rPr lang="en-US" sz="2000" dirty="0" smtClean="0"/>
              <a:t>)</a:t>
            </a:r>
            <a:endParaRPr lang="tr-TR" sz="2000" dirty="0" smtClean="0"/>
          </a:p>
          <a:p>
            <a:pPr lvl="1" algn="just"/>
            <a:r>
              <a:rPr lang="en-US" sz="1800" dirty="0"/>
              <a:t>eBay</a:t>
            </a:r>
          </a:p>
          <a:p>
            <a:pPr algn="just"/>
            <a:r>
              <a:rPr lang="en-US" sz="2000" dirty="0" smtClean="0"/>
              <a:t>Advertising (</a:t>
            </a:r>
            <a:r>
              <a:rPr lang="en-US" sz="2000" dirty="0" err="1" smtClean="0"/>
              <a:t>Reklamcılık</a:t>
            </a:r>
            <a:r>
              <a:rPr lang="en-US" sz="2000" dirty="0" smtClean="0"/>
              <a:t>)</a:t>
            </a:r>
            <a:endParaRPr lang="tr-TR" sz="2000" dirty="0" smtClean="0"/>
          </a:p>
          <a:p>
            <a:pPr lvl="1" algn="just"/>
            <a:r>
              <a:rPr lang="tr-TR" sz="1800" dirty="0" smtClean="0"/>
              <a:t>TV, </a:t>
            </a:r>
            <a:r>
              <a:rPr lang="en-US" sz="1800" dirty="0" smtClean="0"/>
              <a:t>AltaVista</a:t>
            </a:r>
            <a:r>
              <a:rPr lang="tr-TR" sz="1800" dirty="0" smtClean="0"/>
              <a:t>, </a:t>
            </a:r>
            <a:r>
              <a:rPr lang="en-US" sz="1800" dirty="0" smtClean="0"/>
              <a:t>Yahoo</a:t>
            </a:r>
            <a:endParaRPr lang="en-US" sz="1800" dirty="0"/>
          </a:p>
          <a:p>
            <a:pPr algn="just"/>
            <a:r>
              <a:rPr lang="en-US" sz="2000" dirty="0" smtClean="0"/>
              <a:t>Mixed (</a:t>
            </a:r>
            <a:r>
              <a:rPr lang="en-US" sz="2000" dirty="0" err="1" smtClean="0"/>
              <a:t>Karışık</a:t>
            </a:r>
            <a:r>
              <a:rPr lang="en-US" sz="2000" dirty="0"/>
              <a:t>)</a:t>
            </a:r>
            <a:endParaRPr lang="tr-TR" sz="2000" dirty="0" smtClean="0"/>
          </a:p>
          <a:p>
            <a:pPr lvl="1" algn="just"/>
            <a:r>
              <a:rPr lang="en-US" sz="1800" dirty="0"/>
              <a:t>America On-line</a:t>
            </a:r>
          </a:p>
          <a:p>
            <a:pPr algn="just"/>
            <a:r>
              <a:rPr lang="en-US" sz="2000" dirty="0" err="1" smtClean="0"/>
              <a:t>Informediary</a:t>
            </a:r>
            <a:r>
              <a:rPr lang="en-US" sz="2000" dirty="0" smtClean="0"/>
              <a:t> (</a:t>
            </a:r>
            <a:r>
              <a:rPr lang="en-US" sz="2000" dirty="0" err="1" smtClean="0"/>
              <a:t>Bilgi</a:t>
            </a:r>
            <a:r>
              <a:rPr lang="en-US" sz="2000" dirty="0" smtClean="0"/>
              <a:t> </a:t>
            </a:r>
            <a:r>
              <a:rPr lang="en-US" sz="2000" dirty="0" err="1" smtClean="0"/>
              <a:t>Aracısı</a:t>
            </a:r>
            <a:r>
              <a:rPr lang="en-US" sz="2000" dirty="0"/>
              <a:t>)</a:t>
            </a:r>
            <a:endParaRPr lang="tr-TR" sz="2000" dirty="0" smtClean="0"/>
          </a:p>
          <a:p>
            <a:pPr lvl="1" algn="just"/>
            <a:r>
              <a:rPr lang="en-US" sz="1800" dirty="0" err="1" smtClean="0"/>
              <a:t>Netzero.com</a:t>
            </a:r>
            <a:endParaRPr lang="en-US" sz="1800" dirty="0"/>
          </a:p>
          <a:p>
            <a:pPr algn="just"/>
            <a:r>
              <a:rPr lang="en-US" sz="2000" dirty="0" smtClean="0"/>
              <a:t>Subscription (</a:t>
            </a:r>
            <a:r>
              <a:rPr lang="en-US" sz="2000" dirty="0" err="1" smtClean="0"/>
              <a:t>Üyelik</a:t>
            </a:r>
            <a:r>
              <a:rPr lang="en-US" sz="2000" dirty="0" smtClean="0"/>
              <a:t>)</a:t>
            </a:r>
            <a:endParaRPr lang="tr-TR" sz="2000" dirty="0" smtClean="0"/>
          </a:p>
          <a:p>
            <a:pPr lvl="1" algn="just"/>
            <a:r>
              <a:rPr lang="tr-TR" sz="1800" dirty="0" err="1"/>
              <a:t>The</a:t>
            </a:r>
            <a:r>
              <a:rPr lang="tr-TR" sz="1800" dirty="0"/>
              <a:t> Wall Street </a:t>
            </a:r>
            <a:r>
              <a:rPr lang="tr-TR" sz="1800" dirty="0" err="1"/>
              <a:t>Journal</a:t>
            </a:r>
            <a:endParaRPr lang="tr-TR" sz="18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Elektronik Ticaret İş Modelleri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836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 smtClean="0"/>
              <a:t>E-Ticaret, internet </a:t>
            </a:r>
            <a:r>
              <a:rPr lang="tr-TR" sz="2400" dirty="0"/>
              <a:t>kullanımının artmasıyla ortaya çıkan, ticaretin elektronik ortamda yapılması kavramıdır</a:t>
            </a:r>
            <a:r>
              <a:rPr lang="tr-TR" sz="2400" dirty="0" smtClean="0"/>
              <a:t>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/>
              <a:t>Mal ve hizmetlerin üretim, tanıtım, satış, sigorta, dağıtım ve ödeme işlemlerinin bilgisayar ağları üzerinden </a:t>
            </a:r>
            <a:r>
              <a:rPr lang="tr-TR" sz="2400" dirty="0" smtClean="0"/>
              <a:t>yapılması esasına dayanmaktadır. </a:t>
            </a: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 Tanımı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311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just"/>
            <a:r>
              <a:rPr lang="tr-TR" sz="2400" dirty="0"/>
              <a:t>Elektronik ticaret, ticari işlemlerden biri veya tamamının elektronik ortamda gerçekleştirilmesi yoluyla reklam ve pazar araştırması, sipariş ve ödeme, teslimat olmak üzere üç aşamadan oluşmaktadır.</a:t>
            </a:r>
          </a:p>
          <a:p>
            <a:pPr algn="just"/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77800" y="833437"/>
            <a:ext cx="7345218" cy="1140835"/>
          </a:xfrm>
        </p:spPr>
        <p:txBody>
          <a:bodyPr anchor="ctr"/>
          <a:lstStyle/>
          <a:p>
            <a:pPr algn="just"/>
            <a:r>
              <a:rPr lang="tr-TR" dirty="0" smtClean="0"/>
              <a:t>E-Ticaret Tanımı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3521822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BBA6B9-B48C-44AD-AF18-A0802220E2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TS101875468</Template>
  <TotalTime>1620</TotalTime>
  <Words>1818</Words>
  <Application>Microsoft Macintosh PowerPoint</Application>
  <PresentationFormat>On-screen Show (4:3)</PresentationFormat>
  <Paragraphs>284</Paragraphs>
  <Slides>53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Kontortema</vt:lpstr>
      <vt:lpstr>1_Kontortema</vt:lpstr>
      <vt:lpstr>PowerPoint Presentation</vt:lpstr>
      <vt:lpstr>İçerik</vt:lpstr>
      <vt:lpstr>Elektronik Ticaretin Temelleri</vt:lpstr>
      <vt:lpstr>Değer Zinciri Analizi</vt:lpstr>
      <vt:lpstr>Değer Zinciri</vt:lpstr>
      <vt:lpstr>Değer Zinciri</vt:lpstr>
      <vt:lpstr>Elektronik Ticaret İş Modelleri</vt:lpstr>
      <vt:lpstr>E-Ticaret Tanımı</vt:lpstr>
      <vt:lpstr>E-Ticaret Tanımı</vt:lpstr>
      <vt:lpstr>E-Ticaretin Temel Kullanıcıları</vt:lpstr>
      <vt:lpstr>İnternetin İş Amaçlı Kullanımı</vt:lpstr>
      <vt:lpstr>Online Satılan Popüler Ürünler ve Hizmetler</vt:lpstr>
      <vt:lpstr>E-Ticaret Kategorileri</vt:lpstr>
      <vt:lpstr>Business-to-Consumer (B2C)</vt:lpstr>
      <vt:lpstr>B2C</vt:lpstr>
      <vt:lpstr>B2B</vt:lpstr>
      <vt:lpstr>B2B</vt:lpstr>
      <vt:lpstr>B2B</vt:lpstr>
      <vt:lpstr>B2B’nin Avantajları</vt:lpstr>
      <vt:lpstr>B2B’nin Avantajları</vt:lpstr>
      <vt:lpstr>Consumer-to-Consumer (C2C)</vt:lpstr>
      <vt:lpstr>C2C</vt:lpstr>
      <vt:lpstr>Consumer-to-Consumer (C2C)</vt:lpstr>
      <vt:lpstr>C2C’nin Avantajları</vt:lpstr>
      <vt:lpstr>Consumer-to-Business (C2B)</vt:lpstr>
      <vt:lpstr>C2B</vt:lpstr>
      <vt:lpstr>C2B</vt:lpstr>
      <vt:lpstr>Örgütler ve Devlet</vt:lpstr>
      <vt:lpstr>Örgütsel (Intrabusiness) E-Ticaret</vt:lpstr>
      <vt:lpstr>E-Ticaret’in Avantajları</vt:lpstr>
      <vt:lpstr>E-Ticaret’in Dezavantajları</vt:lpstr>
      <vt:lpstr>B2C / E-Ticaret Yaşam Döngüsü</vt:lpstr>
      <vt:lpstr>B2C / E-Ticaret Yaşam Döngüsü</vt:lpstr>
      <vt:lpstr>B2C / E-Ticaret Yaşam Döngüsü</vt:lpstr>
      <vt:lpstr>B2B / E-Ticaretin Temel Modelleri</vt:lpstr>
      <vt:lpstr>Satıcı Kontrollü Pazar</vt:lpstr>
      <vt:lpstr>Alıcı Kontrollü Pazar</vt:lpstr>
      <vt:lpstr>Üçüncü Parti Değişim Pazarı</vt:lpstr>
      <vt:lpstr>Wireless ve Ses Tabanlı E-Ticaret</vt:lpstr>
      <vt:lpstr>XML</vt:lpstr>
      <vt:lpstr>Veri Uyumunun Sağlanması </vt:lpstr>
      <vt:lpstr>Otomatik Dönüşüm</vt:lpstr>
      <vt:lpstr>Otomatik Dönüşüm</vt:lpstr>
      <vt:lpstr>Ayrı İçerik Geliştirimi</vt:lpstr>
      <vt:lpstr>XML Dönüşümleri</vt:lpstr>
      <vt:lpstr>XML ve HTML</vt:lpstr>
      <vt:lpstr>XML ve HTML</vt:lpstr>
      <vt:lpstr>XML ve HTML</vt:lpstr>
      <vt:lpstr>Basit XML Kuralları</vt:lpstr>
      <vt:lpstr>Amazon.com</vt:lpstr>
      <vt:lpstr>Amazon.com</vt:lpstr>
      <vt:lpstr>Amazon.com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ptt</dc:creator>
  <cp:keywords/>
  <cp:lastModifiedBy>MacBookPro</cp:lastModifiedBy>
  <cp:revision>83</cp:revision>
  <dcterms:created xsi:type="dcterms:W3CDTF">2014-03-06T11:59:46Z</dcterms:created>
  <dcterms:modified xsi:type="dcterms:W3CDTF">2014-03-21T08:06:10Z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</Properties>
</file>