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828" r:id="rId3"/>
  </p:sldMasterIdLst>
  <p:notesMasterIdLst>
    <p:notesMasterId r:id="rId40"/>
  </p:notesMasterIdLst>
  <p:handoutMasterIdLst>
    <p:handoutMasterId r:id="rId41"/>
  </p:handoutMasterIdLst>
  <p:sldIdLst>
    <p:sldId id="299" r:id="rId4"/>
    <p:sldId id="401" r:id="rId5"/>
    <p:sldId id="403" r:id="rId6"/>
    <p:sldId id="446" r:id="rId7"/>
    <p:sldId id="447" r:id="rId8"/>
    <p:sldId id="453" r:id="rId9"/>
    <p:sldId id="457" r:id="rId10"/>
    <p:sldId id="458" r:id="rId11"/>
    <p:sldId id="406" r:id="rId12"/>
    <p:sldId id="407" r:id="rId13"/>
    <p:sldId id="408" r:id="rId14"/>
    <p:sldId id="409" r:id="rId15"/>
    <p:sldId id="410" r:id="rId16"/>
    <p:sldId id="452" r:id="rId17"/>
    <p:sldId id="411" r:id="rId18"/>
    <p:sldId id="412" r:id="rId19"/>
    <p:sldId id="413" r:id="rId20"/>
    <p:sldId id="450" r:id="rId21"/>
    <p:sldId id="448" r:id="rId22"/>
    <p:sldId id="449" r:id="rId23"/>
    <p:sldId id="414" r:id="rId24"/>
    <p:sldId id="415" r:id="rId25"/>
    <p:sldId id="416" r:id="rId26"/>
    <p:sldId id="417" r:id="rId27"/>
    <p:sldId id="455" r:id="rId28"/>
    <p:sldId id="454" r:id="rId29"/>
    <p:sldId id="418" r:id="rId30"/>
    <p:sldId id="419" r:id="rId31"/>
    <p:sldId id="420" r:id="rId32"/>
    <p:sldId id="422" r:id="rId33"/>
    <p:sldId id="424" r:id="rId34"/>
    <p:sldId id="451" r:id="rId35"/>
    <p:sldId id="459" r:id="rId36"/>
    <p:sldId id="460" r:id="rId37"/>
    <p:sldId id="461" r:id="rId38"/>
    <p:sldId id="456" r:id="rId39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28">
          <p15:clr>
            <a:srgbClr val="A4A3A4"/>
          </p15:clr>
        </p15:guide>
        <p15:guide id="2" pos="5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33" autoAdjust="0"/>
  </p:normalViewPr>
  <p:slideViewPr>
    <p:cSldViewPr snapToGrid="0">
      <p:cViewPr varScale="1">
        <p:scale>
          <a:sx n="96" d="100"/>
          <a:sy n="96" d="100"/>
        </p:scale>
        <p:origin x="-1160" y="-104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30F08-205F-7048-8C37-600CE19574F2}" type="datetimeFigureOut">
              <a:rPr lang="en-US" smtClean="0"/>
              <a:t>22.03.2014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56C31-81CA-DC43-A4E6-5905659C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86CFA-E511-423E-A39E-56B6BD0A8B1C}" type="datetimeFigureOut">
              <a:rPr lang="tr-TR" smtClean="0"/>
              <a:t>22.03.2014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FB9CA-A575-402D-A86F-BA815DEF1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6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60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31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44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2"/>
          <p:cNvSpPr>
            <a:spLocks noChangeArrowheads="1"/>
          </p:cNvSpPr>
          <p:nvPr/>
        </p:nvSpPr>
        <p:spPr bwMode="auto">
          <a:xfrm>
            <a:off x="0" y="795338"/>
            <a:ext cx="9144000" cy="1230312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6" name="Billede 3" descr="dreamstime_www_worl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3488" y="793750"/>
            <a:ext cx="15605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0"/>
            <a:ext cx="5369560" cy="4419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7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8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457EA11-EFDF-4DA3-B842-761A59241922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FB08011-03CC-44B8-B792-7FED9D078C5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1214C2A-8C27-4E40-8DA1-488D350203AD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1C4F11-C667-4DBB-9AEB-30944A877E1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C0CA15C-7AC8-45FB-95A7-53A1895E1590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470AF8-ED16-43A4-8C07-2F99234B8D6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97D85A-57EA-4997-BC98-5DEE90311358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2EB0010-9142-4656-9026-5E3F937809F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164FA15-2FEB-44DB-99FE-4D1610CA0471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484986-DC53-4F95-90D3-4ED83E76E83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A035BE-EB24-4F69-8971-876CA831348F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5C199B9-8DFB-4DF6-8891-4E2F409AB5E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A84D93-4EA4-4835-B902-846D4C7EFCBD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1785C5-A3AF-4053-A350-AD41AFC4A81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0D4E843-3A2B-44B0-AE40-616A0A7C3839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78FEC7B-3AA6-46D5-A3F4-BB9C6352F0C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 smtClean="0"/>
              <a:pPr>
                <a:defRPr/>
              </a:pPr>
              <a:t>22.03.2014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5175696" y="6043612"/>
            <a:ext cx="3824287" cy="49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tr-TR" sz="2000" dirty="0" smtClean="0">
                <a:solidFill>
                  <a:schemeClr val="tx2"/>
                </a:solidFill>
              </a:rPr>
              <a:t>Yrd. Doç. Dr. Gültekin ALTUNTAŞ</a:t>
            </a:r>
            <a:endParaRPr lang="en-US" sz="2000" dirty="0" smtClean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486835" y="5443537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Elektronik Ticaret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E-ticaretin temelinde internet ve WWW (dünyayı çevreleyen ağ) </a:t>
            </a:r>
            <a:r>
              <a:rPr lang="tr-TR" sz="2400" dirty="0" smtClean="0"/>
              <a:t>bulunmaktadır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teknolojilerin arkasında kişisel bilgisayarlar, yerel ağlar, ilişkisel </a:t>
            </a:r>
            <a:r>
              <a:rPr lang="tr-TR" sz="2400" dirty="0" smtClean="0"/>
              <a:t>veri tabanları, </a:t>
            </a:r>
            <a:r>
              <a:rPr lang="tr-TR" sz="2400" dirty="0"/>
              <a:t>istemci/sunucu hesaplayıcılar, fiber optik anahtarlamalar, kablosuz iletişim </a:t>
            </a:r>
            <a:r>
              <a:rPr lang="tr-TR" sz="2400" dirty="0" smtClean="0"/>
              <a:t>gibi </a:t>
            </a:r>
            <a:r>
              <a:rPr lang="tr-TR" sz="2400" dirty="0"/>
              <a:t>birçok birbirini tamamlayıcı teknolojiler bulunmaktadır.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</a:t>
            </a:r>
            <a:r>
              <a:rPr lang="tr-TR" dirty="0" smtClean="0"/>
              <a:t>Ticaret ve İnternet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67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Bilgiye erişimi, bilgiyi paylaşmayı </a:t>
            </a:r>
            <a:r>
              <a:rPr lang="tr-TR" sz="2400" dirty="0" smtClean="0"/>
              <a:t>kolaylaştırır</a:t>
            </a:r>
            <a:r>
              <a:rPr lang="tr-TR" sz="2400" dirty="0"/>
              <a:t>, piyasaya ilişkin bilgi yoğunluğu </a:t>
            </a:r>
            <a:r>
              <a:rPr lang="tr-TR" sz="2400" dirty="0" smtClean="0"/>
              <a:t>sağlar.</a:t>
            </a:r>
          </a:p>
          <a:p>
            <a:pPr algn="just"/>
            <a:r>
              <a:rPr lang="tr-TR" sz="2400" dirty="0" smtClean="0"/>
              <a:t>İşlemlerin </a:t>
            </a:r>
            <a:r>
              <a:rPr lang="tr-TR" sz="2400" dirty="0"/>
              <a:t>online </a:t>
            </a:r>
            <a:r>
              <a:rPr lang="tr-TR" sz="2400" dirty="0" smtClean="0"/>
              <a:t>yapılması ile iletişim </a:t>
            </a:r>
            <a:r>
              <a:rPr lang="tr-TR" sz="2400" dirty="0"/>
              <a:t>maliyetlerini </a:t>
            </a:r>
            <a:r>
              <a:rPr lang="tr-TR" sz="2400" dirty="0" smtClean="0"/>
              <a:t>azaltır.</a:t>
            </a:r>
          </a:p>
          <a:p>
            <a:pPr algn="just"/>
            <a:r>
              <a:rPr lang="tr-TR" sz="2400" dirty="0"/>
              <a:t>Küreselleşmeyi </a:t>
            </a:r>
            <a:r>
              <a:rPr lang="tr-TR" sz="2400" dirty="0" smtClean="0"/>
              <a:t>kolaylaştırır.</a:t>
            </a:r>
            <a:endParaRPr lang="tr-TR" sz="2400" dirty="0"/>
          </a:p>
          <a:p>
            <a:pPr algn="just"/>
            <a:r>
              <a:rPr lang="tr-TR" sz="2400" dirty="0" smtClean="0"/>
              <a:t>Rekabet </a:t>
            </a:r>
            <a:r>
              <a:rPr lang="tr-TR" sz="2400" dirty="0"/>
              <a:t>avantajı </a:t>
            </a:r>
            <a:r>
              <a:rPr lang="tr-TR" sz="2400" dirty="0" smtClean="0"/>
              <a:t>oluşturur.</a:t>
            </a:r>
          </a:p>
          <a:p>
            <a:pPr algn="just"/>
            <a:r>
              <a:rPr lang="tr-TR" sz="2400" dirty="0" smtClean="0"/>
              <a:t>Aracı </a:t>
            </a:r>
            <a:r>
              <a:rPr lang="tr-TR" sz="2400" dirty="0"/>
              <a:t>kavramını ortadan </a:t>
            </a:r>
            <a:r>
              <a:rPr lang="tr-TR" sz="2400" dirty="0" smtClean="0"/>
              <a:t>kaldırır.</a:t>
            </a:r>
            <a:endParaRPr lang="tr-TR" sz="2400" dirty="0"/>
          </a:p>
          <a:p>
            <a:pPr algn="just"/>
            <a:r>
              <a:rPr lang="tr-TR" sz="2400" dirty="0"/>
              <a:t>Fırsat eşitliği </a:t>
            </a:r>
            <a:r>
              <a:rPr lang="tr-TR" sz="2400" dirty="0" smtClean="0"/>
              <a:t>sağlar.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İnternet’in Avantajları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235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Teknoloji standartları ve politikaları ağa </a:t>
            </a:r>
            <a:r>
              <a:rPr lang="tr-TR" sz="2400" dirty="0" smtClean="0"/>
              <a:t>evrensel erişimin </a:t>
            </a:r>
            <a:r>
              <a:rPr lang="tr-TR" sz="2400" dirty="0"/>
              <a:t>sağlanması ve global altyapının müşterek olarak uyumlu bir şekilde kullanılmasını sağlamak için gereklidir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/>
              <a:t>Paket anahtarlama, TCP/IP iletişim protokolü ve istemci/sunucu mimarisi internet fonksiyonlarının alt yapısını oluşturmaktadır.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Ticaretin </a:t>
            </a:r>
            <a:r>
              <a:rPr lang="tr-TR" dirty="0" smtClean="0"/>
              <a:t>Altyapısı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661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Dijital </a:t>
            </a:r>
            <a:r>
              <a:rPr lang="tr-TR" sz="2400" dirty="0"/>
              <a:t>(sayısal) mesajların uygun olan farklı </a:t>
            </a:r>
            <a:r>
              <a:rPr lang="tr-TR" sz="2400" dirty="0" smtClean="0"/>
              <a:t>iletişim yolları </a:t>
            </a:r>
            <a:r>
              <a:rPr lang="tr-TR" sz="2400" dirty="0"/>
              <a:t>boyunca </a:t>
            </a:r>
            <a:r>
              <a:rPr lang="tr-TR" sz="2400" dirty="0" smtClean="0"/>
              <a:t>paketlere ayrılarak </a:t>
            </a:r>
            <a:r>
              <a:rPr lang="tr-TR" sz="2400" dirty="0"/>
              <a:t>gönderilmesi ve </a:t>
            </a:r>
            <a:r>
              <a:rPr lang="tr-TR" sz="2400" dirty="0" smtClean="0"/>
              <a:t>hedefe ulaşıldığında paketlerin </a:t>
            </a:r>
            <a:r>
              <a:rPr lang="tr-TR" sz="2400" dirty="0"/>
              <a:t>yeniden birleştirilerek eski haline getirilmesini sağlayan bir yöntemdir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Paket anahtarlama ile </a:t>
            </a:r>
            <a:r>
              <a:rPr lang="tr-TR" sz="2400" dirty="0" smtClean="0"/>
              <a:t>mesajların daha </a:t>
            </a:r>
            <a:r>
              <a:rPr lang="tr-TR" sz="2400" dirty="0"/>
              <a:t>hızlı </a:t>
            </a:r>
            <a:r>
              <a:rPr lang="tr-TR" sz="2400" dirty="0" smtClean="0"/>
              <a:t>ve </a:t>
            </a:r>
            <a:r>
              <a:rPr lang="tr-TR" sz="2400" dirty="0"/>
              <a:t>daha doğru bir </a:t>
            </a:r>
            <a:r>
              <a:rPr lang="tr-TR" sz="2400" dirty="0" smtClean="0"/>
              <a:t>şekilde hedeflerine ulaştırılması sağlanır.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Paket Anahtarlama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56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Paket Anahtarlama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19744"/>
            <a:ext cx="8323118" cy="450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5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Bilgisayarlar </a:t>
            </a:r>
            <a:r>
              <a:rPr lang="tr-TR" sz="2400" dirty="0"/>
              <a:t>ile veri </a:t>
            </a:r>
            <a:r>
              <a:rPr lang="tr-TR" sz="2400" dirty="0" smtClean="0"/>
              <a:t>iletim/alım </a:t>
            </a:r>
            <a:r>
              <a:rPr lang="tr-TR" sz="2400" dirty="0"/>
              <a:t>birimleri arasında organizasyonu </a:t>
            </a:r>
            <a:r>
              <a:rPr lang="tr-TR" sz="2400" dirty="0" smtClean="0"/>
              <a:t>sağlayarak elektronik </a:t>
            </a:r>
            <a:r>
              <a:rPr lang="tr-TR" sz="2400" dirty="0"/>
              <a:t>posta, dosya iletimi, haber grupları, www erişimi gibi internette her türlü veri </a:t>
            </a:r>
            <a:r>
              <a:rPr lang="tr-TR" sz="2400" dirty="0" smtClean="0"/>
              <a:t>iletişiminin katmanlar yardımıyla gerçekleştirmesini sağlayan veri </a:t>
            </a:r>
            <a:r>
              <a:rPr lang="tr-TR" sz="2400" dirty="0"/>
              <a:t>iletişim protokolüne verilen genel addır.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TCP/IP Protokolleri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37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26028" y="2496127"/>
            <a:ext cx="8229600" cy="3827463"/>
          </a:xfrm>
        </p:spPr>
        <p:txBody>
          <a:bodyPr anchor="ctr"/>
          <a:lstStyle/>
          <a:p>
            <a:pPr algn="just"/>
            <a:r>
              <a:rPr lang="tr-TR" sz="2200" dirty="0"/>
              <a:t>TCP, bilgisayarlar arasında verilerin hareketini yönetirken; paketlerin gönderimini kabul etmekte, paketlerin iletimini sıralamakta </a:t>
            </a:r>
            <a:r>
              <a:rPr lang="tr-TR" sz="2200" dirty="0" smtClean="0"/>
              <a:t>ve bilgisayarlar </a:t>
            </a:r>
            <a:r>
              <a:rPr lang="tr-TR" sz="2200" dirty="0"/>
              <a:t>arasında bağlantının kurulmasını sağlamaktadır</a:t>
            </a:r>
            <a:r>
              <a:rPr lang="tr-TR" sz="2200" dirty="0" smtClean="0"/>
              <a:t>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IP, iletim </a:t>
            </a:r>
            <a:r>
              <a:rPr lang="tr-TR" sz="2200" dirty="0"/>
              <a:t>işlemi süresince </a:t>
            </a:r>
            <a:r>
              <a:rPr lang="tr-TR" sz="2200" dirty="0" smtClean="0"/>
              <a:t>paketlerin dağıtılması, </a:t>
            </a:r>
            <a:r>
              <a:rPr lang="tr-TR" sz="2200" dirty="0"/>
              <a:t>parçalara </a:t>
            </a:r>
            <a:r>
              <a:rPr lang="tr-TR" sz="2200" dirty="0" smtClean="0"/>
              <a:t>ayrılması </a:t>
            </a:r>
            <a:r>
              <a:rPr lang="tr-TR" sz="2200" dirty="0"/>
              <a:t>ve yeniden </a:t>
            </a:r>
            <a:r>
              <a:rPr lang="tr-TR" sz="2200" dirty="0" smtClean="0"/>
              <a:t>toplanmasından sorumlu olmaktadır.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Protokol ise, bir ağdaki iki nokta arasında bilginin iletilmesini düzenleyen (biçimleme, düzenleme, sıkıştırma ve mesajların hata denetimi</a:t>
            </a:r>
            <a:r>
              <a:rPr lang="tr-TR" sz="2200" dirty="0" smtClean="0"/>
              <a:t>) birtakım </a:t>
            </a:r>
            <a:r>
              <a:rPr lang="tr-TR" sz="2200" dirty="0"/>
              <a:t>prosedürler ve kurallar bütününü ifade </a:t>
            </a:r>
            <a:r>
              <a:rPr lang="tr-TR" sz="2200" dirty="0" smtClean="0"/>
              <a:t>etmektedir.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TCP/IP Protokolleri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6736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4330700"/>
          </a:xfrm>
        </p:spPr>
        <p:txBody>
          <a:bodyPr anchor="ctr"/>
          <a:lstStyle/>
          <a:p>
            <a:pPr algn="just"/>
            <a:r>
              <a:rPr lang="tr-TR" sz="2400" dirty="0"/>
              <a:t>Uygulama </a:t>
            </a:r>
            <a:r>
              <a:rPr lang="tr-TR" sz="2400" dirty="0" smtClean="0"/>
              <a:t>Katmanı (</a:t>
            </a:r>
            <a:r>
              <a:rPr lang="en-GB" sz="2400" dirty="0" smtClean="0"/>
              <a:t>Application Layer</a:t>
            </a:r>
            <a:r>
              <a:rPr lang="tr-TR" sz="2400" dirty="0" smtClean="0"/>
              <a:t>)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TCP/IP </a:t>
            </a:r>
            <a:r>
              <a:rPr lang="tr-TR" sz="2000" dirty="0"/>
              <a:t>protokol kümesinin en </a:t>
            </a:r>
            <a:r>
              <a:rPr lang="tr-TR" sz="2000" dirty="0" smtClean="0"/>
              <a:t>üstünde bulunan bu </a:t>
            </a:r>
            <a:r>
              <a:rPr lang="tr-TR" sz="2000" dirty="0"/>
              <a:t>katman, PC kullanıcısının çalıştırmakta </a:t>
            </a:r>
            <a:r>
              <a:rPr lang="tr-TR" sz="2000" dirty="0" smtClean="0"/>
              <a:t>olduğu </a:t>
            </a:r>
            <a:r>
              <a:rPr lang="tr-TR" sz="2000" dirty="0"/>
              <a:t>programlarla arka planda doğrudan etkileşim halindedir.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Veri </a:t>
            </a:r>
            <a:r>
              <a:rPr lang="tr-TR" sz="2000" dirty="0"/>
              <a:t>değişiminde kullanılan uygulama protokollerinin tanımlanması ve istemci uygulama programlarının diğer katmanlara ulaşmasına olanak sağlamaktadır.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Bu </a:t>
            </a:r>
            <a:r>
              <a:rPr lang="tr-TR" sz="2000" dirty="0"/>
              <a:t>katmanda HTTP</a:t>
            </a:r>
            <a:r>
              <a:rPr lang="tr-TR" sz="2000" dirty="0" smtClean="0"/>
              <a:t>, TFTP</a:t>
            </a:r>
            <a:r>
              <a:rPr lang="tr-TR" sz="2000" dirty="0"/>
              <a:t>, SMTP</a:t>
            </a:r>
            <a:r>
              <a:rPr lang="tr-TR" sz="2000" dirty="0" smtClean="0"/>
              <a:t>, SNMP</a:t>
            </a:r>
            <a:r>
              <a:rPr lang="tr-TR" sz="2000" dirty="0"/>
              <a:t>, POP3, FTP, IMAP, HTTPS gibi protokoller çalışmaktadır</a:t>
            </a:r>
            <a:r>
              <a:rPr lang="tr-TR" sz="2000" dirty="0" smtClean="0"/>
              <a:t>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TCP/IP Katmanları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755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Ulaşım Katmanı (</a:t>
            </a:r>
            <a:r>
              <a:rPr lang="en-GB" sz="2400" dirty="0" smtClean="0"/>
              <a:t>Transport Layer</a:t>
            </a:r>
            <a:r>
              <a:rPr lang="tr-TR" sz="2400" dirty="0" smtClean="0"/>
              <a:t>)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Uygulamayla ilgili iletişimi </a:t>
            </a:r>
            <a:r>
              <a:rPr lang="tr-TR" sz="2000" dirty="0"/>
              <a:t>sağlayarak, uygulamadan gelen </a:t>
            </a:r>
            <a:r>
              <a:rPr lang="tr-TR" sz="2000" dirty="0" smtClean="0"/>
              <a:t>paketleri </a:t>
            </a:r>
            <a:r>
              <a:rPr lang="tr-TR" sz="2000" dirty="0"/>
              <a:t>sıralamakta ve bu paketlere gerekli adres bilgilerini (hedef port, kaynak port ve uzunluk bilgisini) yükleyerek internet katmanına iletmektedir.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Paketlerdeki </a:t>
            </a:r>
            <a:r>
              <a:rPr lang="tr-TR" sz="2000" dirty="0"/>
              <a:t>bozulma, </a:t>
            </a:r>
            <a:r>
              <a:rPr lang="tr-TR" sz="2000" dirty="0" smtClean="0"/>
              <a:t>kaybolma ve </a:t>
            </a:r>
            <a:r>
              <a:rPr lang="tr-TR" sz="2000" dirty="0"/>
              <a:t>adresteki </a:t>
            </a:r>
            <a:r>
              <a:rPr lang="tr-TR" sz="2000" dirty="0" smtClean="0"/>
              <a:t>eksikliklerin </a:t>
            </a:r>
            <a:r>
              <a:rPr lang="tr-TR" sz="2000" dirty="0"/>
              <a:t>tespit </a:t>
            </a:r>
            <a:r>
              <a:rPr lang="tr-TR" sz="2000" dirty="0" smtClean="0"/>
              <a:t>edildiği katmandır.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TCP/IP Katmanları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5256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İnternet (Yönlendirme</a:t>
            </a:r>
            <a:r>
              <a:rPr lang="tr-TR" sz="2400" dirty="0"/>
              <a:t>) </a:t>
            </a:r>
            <a:r>
              <a:rPr lang="tr-TR" sz="2400" dirty="0" smtClean="0"/>
              <a:t>Katmanı </a:t>
            </a:r>
            <a:r>
              <a:rPr lang="tr-TR" sz="2400" dirty="0"/>
              <a:t>(Internet </a:t>
            </a:r>
            <a:r>
              <a:rPr lang="en-GB" sz="2400" dirty="0" smtClean="0"/>
              <a:t>Layer</a:t>
            </a:r>
            <a:r>
              <a:rPr lang="tr-TR" sz="2400" dirty="0" smtClean="0"/>
              <a:t>)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katmanı, </a:t>
            </a:r>
            <a:r>
              <a:rPr lang="tr-TR" sz="2000" dirty="0" smtClean="0"/>
              <a:t>adreslemeden, paketlemeden </a:t>
            </a:r>
            <a:r>
              <a:rPr lang="tr-TR" sz="2000" dirty="0"/>
              <a:t>ve internette mesajların, alıcıya uygun yoldan ve hatasız bir şekilde iletilmesinden sorumludur.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IP </a:t>
            </a:r>
            <a:r>
              <a:rPr lang="tr-TR" sz="2000" dirty="0"/>
              <a:t>protokolü gelen paketlere özel bir IP başlığı eklemektedir.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IP </a:t>
            </a:r>
            <a:r>
              <a:rPr lang="tr-TR" sz="2000" dirty="0"/>
              <a:t>adresi MAC adresine </a:t>
            </a:r>
            <a:r>
              <a:rPr lang="tr-TR" sz="2000" dirty="0" smtClean="0"/>
              <a:t>çevrilmektedir</a:t>
            </a:r>
            <a:r>
              <a:rPr lang="tr-TR" sz="2000" dirty="0"/>
              <a:t>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TCP/IP Katmanları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86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273" y="1089322"/>
            <a:ext cx="4584700" cy="563562"/>
          </a:xfrm>
        </p:spPr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76300" y="2500313"/>
            <a:ext cx="4432300" cy="2924175"/>
            <a:chOff x="876300" y="2500313"/>
            <a:chExt cx="4432300" cy="2924175"/>
          </a:xfrm>
        </p:grpSpPr>
        <p:sp>
          <p:nvSpPr>
            <p:cNvPr id="6" name="Rektangel 30"/>
            <p:cNvSpPr>
              <a:spLocks noChangeArrowheads="1"/>
            </p:cNvSpPr>
            <p:nvPr/>
          </p:nvSpPr>
          <p:spPr bwMode="auto">
            <a:xfrm>
              <a:off x="1260475" y="2500313"/>
              <a:ext cx="4000500" cy="3540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7" name="Rektangel 31"/>
            <p:cNvSpPr>
              <a:spLocks noChangeArrowheads="1"/>
            </p:cNvSpPr>
            <p:nvPr/>
          </p:nvSpPr>
          <p:spPr bwMode="auto">
            <a:xfrm>
              <a:off x="1260475" y="5070475"/>
              <a:ext cx="4000500" cy="354013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8" name="Rektangel 33"/>
            <p:cNvSpPr>
              <a:spLocks noChangeArrowheads="1"/>
            </p:cNvSpPr>
            <p:nvPr/>
          </p:nvSpPr>
          <p:spPr bwMode="auto">
            <a:xfrm>
              <a:off x="1260475" y="378618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9" name="Rektangel 34"/>
            <p:cNvSpPr>
              <a:spLocks noChangeArrowheads="1"/>
            </p:cNvSpPr>
            <p:nvPr/>
          </p:nvSpPr>
          <p:spPr bwMode="auto">
            <a:xfrm>
              <a:off x="1260475" y="29289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0" name="Rektangel 35"/>
            <p:cNvSpPr>
              <a:spLocks noChangeArrowheads="1"/>
            </p:cNvSpPr>
            <p:nvPr/>
          </p:nvSpPr>
          <p:spPr bwMode="auto">
            <a:xfrm>
              <a:off x="1260475" y="4214813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1" name="Rektangel 36"/>
            <p:cNvSpPr>
              <a:spLocks noChangeArrowheads="1"/>
            </p:cNvSpPr>
            <p:nvPr/>
          </p:nvSpPr>
          <p:spPr bwMode="auto">
            <a:xfrm>
              <a:off x="1260475" y="46434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2" name="Tekstboks 44"/>
            <p:cNvSpPr txBox="1">
              <a:spLocks noChangeArrowheads="1"/>
            </p:cNvSpPr>
            <p:nvPr/>
          </p:nvSpPr>
          <p:spPr bwMode="auto">
            <a:xfrm>
              <a:off x="1308100" y="2517749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Elektronik Ticaret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3" name="Tekstboks 45"/>
            <p:cNvSpPr txBox="1">
              <a:spLocks noChangeArrowheads="1"/>
            </p:cNvSpPr>
            <p:nvPr/>
          </p:nvSpPr>
          <p:spPr bwMode="auto">
            <a:xfrm>
              <a:off x="1295400" y="5118100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Internet 2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4" name="Tekstboks 47"/>
            <p:cNvSpPr txBox="1">
              <a:spLocks noChangeArrowheads="1"/>
            </p:cNvSpPr>
            <p:nvPr/>
          </p:nvSpPr>
          <p:spPr bwMode="auto">
            <a:xfrm>
              <a:off x="1295400" y="4677923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Web’in Temel Unsurları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5" name="Tekstboks 48"/>
            <p:cNvSpPr txBox="1">
              <a:spLocks noChangeArrowheads="1"/>
            </p:cNvSpPr>
            <p:nvPr/>
          </p:nvSpPr>
          <p:spPr bwMode="auto">
            <a:xfrm>
              <a:off x="1295400" y="2970213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6" name="Tekstboks 49"/>
            <p:cNvSpPr txBox="1">
              <a:spLocks noChangeArrowheads="1"/>
            </p:cNvSpPr>
            <p:nvPr/>
          </p:nvSpPr>
          <p:spPr bwMode="auto">
            <a:xfrm>
              <a:off x="1270794" y="4274364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>
                  <a:solidFill>
                    <a:schemeClr val="accent1">
                      <a:lumMod val="10000"/>
                    </a:schemeClr>
                  </a:solidFill>
                </a:rPr>
                <a:t>Elektronik Ticaretin Altyapısı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grpSp>
          <p:nvGrpSpPr>
            <p:cNvPr id="18" name="Gruppe 73"/>
            <p:cNvGrpSpPr>
              <a:grpSpLocks/>
            </p:cNvGrpSpPr>
            <p:nvPr/>
          </p:nvGrpSpPr>
          <p:grpSpPr bwMode="auto">
            <a:xfrm>
              <a:off x="876300" y="5073650"/>
              <a:ext cx="344488" cy="344488"/>
              <a:chOff x="876300" y="5073650"/>
              <a:chExt cx="344488" cy="344488"/>
            </a:xfrm>
          </p:grpSpPr>
          <p:sp>
            <p:nvSpPr>
              <p:cNvPr id="37" name="Rektangel 26"/>
              <p:cNvSpPr>
                <a:spLocks noChangeArrowheads="1"/>
              </p:cNvSpPr>
              <p:nvPr/>
            </p:nvSpPr>
            <p:spPr bwMode="auto">
              <a:xfrm>
                <a:off x="876300" y="5073650"/>
                <a:ext cx="344488" cy="344488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8" name="Tekstboks 72"/>
              <p:cNvSpPr txBox="1">
                <a:spLocks noChangeArrowheads="1"/>
              </p:cNvSpPr>
              <p:nvPr/>
            </p:nvSpPr>
            <p:spPr bwMode="auto">
              <a:xfrm>
                <a:off x="890588" y="5103813"/>
                <a:ext cx="322262" cy="277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7</a:t>
                </a:r>
              </a:p>
            </p:txBody>
          </p:sp>
        </p:grpSp>
        <p:grpSp>
          <p:nvGrpSpPr>
            <p:cNvPr id="19" name="Gruppe 75"/>
            <p:cNvGrpSpPr>
              <a:grpSpLocks/>
            </p:cNvGrpSpPr>
            <p:nvPr/>
          </p:nvGrpSpPr>
          <p:grpSpPr bwMode="auto">
            <a:xfrm>
              <a:off x="876300" y="4646613"/>
              <a:ext cx="344488" cy="344487"/>
              <a:chOff x="876300" y="4646613"/>
              <a:chExt cx="344488" cy="344487"/>
            </a:xfrm>
          </p:grpSpPr>
          <p:sp>
            <p:nvSpPr>
              <p:cNvPr id="35" name="Rektangel 23"/>
              <p:cNvSpPr>
                <a:spLocks noChangeArrowheads="1"/>
              </p:cNvSpPr>
              <p:nvPr/>
            </p:nvSpPr>
            <p:spPr bwMode="auto">
              <a:xfrm>
                <a:off x="876300" y="46466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6" name="Tekstboks 74"/>
              <p:cNvSpPr txBox="1">
                <a:spLocks noChangeArrowheads="1"/>
              </p:cNvSpPr>
              <p:nvPr/>
            </p:nvSpPr>
            <p:spPr bwMode="auto">
              <a:xfrm>
                <a:off x="890588" y="46831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6</a:t>
                </a:r>
              </a:p>
            </p:txBody>
          </p:sp>
        </p:grpSp>
        <p:grpSp>
          <p:nvGrpSpPr>
            <p:cNvPr id="20" name="Gruppe 77"/>
            <p:cNvGrpSpPr>
              <a:grpSpLocks/>
            </p:cNvGrpSpPr>
            <p:nvPr/>
          </p:nvGrpSpPr>
          <p:grpSpPr bwMode="auto">
            <a:xfrm>
              <a:off x="876300" y="4208463"/>
              <a:ext cx="344488" cy="342900"/>
              <a:chOff x="876300" y="4208463"/>
              <a:chExt cx="344488" cy="342900"/>
            </a:xfrm>
          </p:grpSpPr>
          <p:sp>
            <p:nvSpPr>
              <p:cNvPr id="33" name="Rektangel 20"/>
              <p:cNvSpPr>
                <a:spLocks noChangeArrowheads="1"/>
              </p:cNvSpPr>
              <p:nvPr/>
            </p:nvSpPr>
            <p:spPr bwMode="auto">
              <a:xfrm>
                <a:off x="876300" y="4208463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4" name="Tekstboks 76"/>
              <p:cNvSpPr txBox="1">
                <a:spLocks noChangeArrowheads="1"/>
              </p:cNvSpPr>
              <p:nvPr/>
            </p:nvSpPr>
            <p:spPr bwMode="auto">
              <a:xfrm>
                <a:off x="890588" y="4238625"/>
                <a:ext cx="322262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5</a:t>
                </a:r>
              </a:p>
            </p:txBody>
          </p:sp>
        </p:grpSp>
        <p:grpSp>
          <p:nvGrpSpPr>
            <p:cNvPr id="21" name="Gruppe 79"/>
            <p:cNvGrpSpPr>
              <a:grpSpLocks/>
            </p:cNvGrpSpPr>
            <p:nvPr/>
          </p:nvGrpSpPr>
          <p:grpSpPr bwMode="auto">
            <a:xfrm>
              <a:off x="876300" y="3790950"/>
              <a:ext cx="344488" cy="347663"/>
              <a:chOff x="876300" y="3790950"/>
              <a:chExt cx="344488" cy="347663"/>
            </a:xfrm>
          </p:grpSpPr>
          <p:sp>
            <p:nvSpPr>
              <p:cNvPr id="31" name="Rektangel 13"/>
              <p:cNvSpPr>
                <a:spLocks noChangeArrowheads="1"/>
              </p:cNvSpPr>
              <p:nvPr/>
            </p:nvSpPr>
            <p:spPr bwMode="auto">
              <a:xfrm>
                <a:off x="876300" y="3790950"/>
                <a:ext cx="344488" cy="347663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2" name="Tekstboks 78"/>
              <p:cNvSpPr txBox="1">
                <a:spLocks noChangeArrowheads="1"/>
              </p:cNvSpPr>
              <p:nvPr/>
            </p:nvSpPr>
            <p:spPr bwMode="auto">
              <a:xfrm>
                <a:off x="890588" y="3822700"/>
                <a:ext cx="322262" cy="27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4</a:t>
                </a:r>
              </a:p>
            </p:txBody>
          </p:sp>
        </p:grpSp>
        <p:grpSp>
          <p:nvGrpSpPr>
            <p:cNvPr id="22" name="Gruppe 81"/>
            <p:cNvGrpSpPr>
              <a:grpSpLocks/>
            </p:cNvGrpSpPr>
            <p:nvPr/>
          </p:nvGrpSpPr>
          <p:grpSpPr bwMode="auto">
            <a:xfrm>
              <a:off x="876300" y="3363913"/>
              <a:ext cx="344488" cy="344487"/>
              <a:chOff x="876300" y="3363913"/>
              <a:chExt cx="344488" cy="344487"/>
            </a:xfrm>
          </p:grpSpPr>
          <p:sp>
            <p:nvSpPr>
              <p:cNvPr id="29" name="Rektangel 11"/>
              <p:cNvSpPr>
                <a:spLocks noChangeArrowheads="1"/>
              </p:cNvSpPr>
              <p:nvPr/>
            </p:nvSpPr>
            <p:spPr bwMode="auto">
              <a:xfrm>
                <a:off x="876300" y="33639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0" name="Tekstboks 80"/>
              <p:cNvSpPr txBox="1">
                <a:spLocks noChangeArrowheads="1"/>
              </p:cNvSpPr>
              <p:nvPr/>
            </p:nvSpPr>
            <p:spPr bwMode="auto">
              <a:xfrm>
                <a:off x="890588" y="34004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3</a:t>
                </a:r>
              </a:p>
            </p:txBody>
          </p:sp>
        </p:grpSp>
        <p:grpSp>
          <p:nvGrpSpPr>
            <p:cNvPr id="23" name="Gruppe 83"/>
            <p:cNvGrpSpPr>
              <a:grpSpLocks/>
            </p:cNvGrpSpPr>
            <p:nvPr/>
          </p:nvGrpSpPr>
          <p:grpSpPr bwMode="auto">
            <a:xfrm>
              <a:off x="876300" y="2936875"/>
              <a:ext cx="344488" cy="344488"/>
              <a:chOff x="876300" y="2936875"/>
              <a:chExt cx="344488" cy="344488"/>
            </a:xfrm>
          </p:grpSpPr>
          <p:sp>
            <p:nvSpPr>
              <p:cNvPr id="27" name="Rektangel 9"/>
              <p:cNvSpPr>
                <a:spLocks noChangeArrowheads="1"/>
              </p:cNvSpPr>
              <p:nvPr/>
            </p:nvSpPr>
            <p:spPr bwMode="auto">
              <a:xfrm>
                <a:off x="876300" y="2936875"/>
                <a:ext cx="344488" cy="344488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8" name="Tekstboks 82"/>
              <p:cNvSpPr txBox="1">
                <a:spLocks noChangeArrowheads="1"/>
              </p:cNvSpPr>
              <p:nvPr/>
            </p:nvSpPr>
            <p:spPr bwMode="auto">
              <a:xfrm>
                <a:off x="890588" y="2986088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2</a:t>
                </a:r>
              </a:p>
            </p:txBody>
          </p:sp>
        </p:grpSp>
        <p:grpSp>
          <p:nvGrpSpPr>
            <p:cNvPr id="24" name="Gruppe 85"/>
            <p:cNvGrpSpPr>
              <a:grpSpLocks/>
            </p:cNvGrpSpPr>
            <p:nvPr/>
          </p:nvGrpSpPr>
          <p:grpSpPr bwMode="auto">
            <a:xfrm>
              <a:off x="876300" y="2511425"/>
              <a:ext cx="344488" cy="342900"/>
              <a:chOff x="876300" y="2511425"/>
              <a:chExt cx="344488" cy="342900"/>
            </a:xfrm>
          </p:grpSpPr>
          <p:sp>
            <p:nvSpPr>
              <p:cNvPr id="25" name="Rektangel 7"/>
              <p:cNvSpPr>
                <a:spLocks noChangeArrowheads="1"/>
              </p:cNvSpPr>
              <p:nvPr/>
            </p:nvSpPr>
            <p:spPr bwMode="auto">
              <a:xfrm>
                <a:off x="876300" y="2511425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6" name="Tekstboks 84"/>
              <p:cNvSpPr txBox="1">
                <a:spLocks noChangeArrowheads="1"/>
              </p:cNvSpPr>
              <p:nvPr/>
            </p:nvSpPr>
            <p:spPr bwMode="auto">
              <a:xfrm>
                <a:off x="890588" y="2547938"/>
                <a:ext cx="3222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1</a:t>
                </a:r>
              </a:p>
            </p:txBody>
          </p:sp>
        </p:grpSp>
      </p:grpSp>
      <p:sp>
        <p:nvSpPr>
          <p:cNvPr id="39" name="Rektangel 40"/>
          <p:cNvSpPr>
            <a:spLocks noChangeArrowheads="1"/>
          </p:cNvSpPr>
          <p:nvPr/>
        </p:nvSpPr>
        <p:spPr bwMode="auto">
          <a:xfrm>
            <a:off x="5321300" y="2489200"/>
            <a:ext cx="2946400" cy="2946400"/>
          </a:xfrm>
          <a:prstGeom prst="rect">
            <a:avLst/>
          </a:prstGeom>
          <a:gradFill flip="none" rotWithShape="1">
            <a:gsLst>
              <a:gs pos="0">
                <a:srgbClr val="CFCFCF"/>
              </a:gs>
              <a:gs pos="50000">
                <a:srgbClr val="D5D5D5"/>
              </a:gs>
              <a:gs pos="100000">
                <a:srgbClr val="C4C4C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40" name="Billede 43" descr="dreamstime_go to ww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4013" y="2616200"/>
            <a:ext cx="27209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ktangel 31"/>
          <p:cNvSpPr>
            <a:spLocks noChangeArrowheads="1"/>
          </p:cNvSpPr>
          <p:nvPr/>
        </p:nvSpPr>
        <p:spPr bwMode="auto">
          <a:xfrm>
            <a:off x="1281113" y="3768725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>
                <a:solidFill>
                  <a:schemeClr val="accent1">
                    <a:lumMod val="10000"/>
                  </a:schemeClr>
                </a:solidFill>
              </a:rPr>
              <a:t>Elektronik Ticaret ve İnternet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1" name="Rektangel 31"/>
          <p:cNvSpPr>
            <a:spLocks noChangeArrowheads="1"/>
          </p:cNvSpPr>
          <p:nvPr/>
        </p:nvSpPr>
        <p:spPr bwMode="auto">
          <a:xfrm>
            <a:off x="1285875" y="2915398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Elektronik Ticaretin Kapsamı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3" name="Rektangel 31"/>
          <p:cNvSpPr>
            <a:spLocks noChangeArrowheads="1"/>
          </p:cNvSpPr>
          <p:nvPr/>
        </p:nvSpPr>
        <p:spPr bwMode="auto">
          <a:xfrm>
            <a:off x="1290638" y="3339306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>
                <a:solidFill>
                  <a:schemeClr val="accent1">
                    <a:lumMod val="10000"/>
                  </a:schemeClr>
                </a:solidFill>
              </a:rPr>
              <a:t>Elektronik Ticaret </a:t>
            </a:r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İşlemleri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57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Fiziksel Katman (</a:t>
            </a:r>
            <a:r>
              <a:rPr lang="en-GB" sz="2400" dirty="0" smtClean="0"/>
              <a:t>Network Interface Layer</a:t>
            </a:r>
            <a:r>
              <a:rPr lang="tr-TR" sz="2400" dirty="0" smtClean="0"/>
              <a:t>)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Yerel Alan </a:t>
            </a:r>
            <a:r>
              <a:rPr lang="tr-TR" sz="2000" dirty="0"/>
              <a:t>Ağı (LAN - Ethernet), Halka Ağı </a:t>
            </a:r>
            <a:r>
              <a:rPr lang="tr-TR" sz="2000" dirty="0" smtClean="0"/>
              <a:t>(</a:t>
            </a:r>
            <a:r>
              <a:rPr lang="en-GB" sz="2000" dirty="0" smtClean="0"/>
              <a:t>Token Ring Network</a:t>
            </a:r>
            <a:r>
              <a:rPr lang="tr-TR" sz="2000" dirty="0" smtClean="0"/>
              <a:t>)</a:t>
            </a:r>
            <a:r>
              <a:rPr lang="tr-TR" sz="2000" dirty="0"/>
              <a:t>, veya diğer ağ teknolojilerinden paketlerin </a:t>
            </a:r>
            <a:r>
              <a:rPr lang="tr-TR" sz="2000" dirty="0" smtClean="0"/>
              <a:t>alınmasını </a:t>
            </a:r>
            <a:r>
              <a:rPr lang="tr-TR" sz="2000" dirty="0"/>
              <a:t>ve </a:t>
            </a:r>
            <a:r>
              <a:rPr lang="tr-TR" sz="2000" dirty="0" smtClean="0"/>
              <a:t>alınan paketlerin </a:t>
            </a:r>
            <a:r>
              <a:rPr lang="tr-TR" sz="2000" dirty="0"/>
              <a:t>yerine </a:t>
            </a:r>
            <a:r>
              <a:rPr lang="tr-TR" sz="2000" dirty="0" smtClean="0"/>
              <a:t>ulaştırılmasını temin etmekten </a:t>
            </a:r>
            <a:r>
              <a:rPr lang="tr-TR" sz="2000" dirty="0"/>
              <a:t>sorumludur.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katmanından gelen IP adresini ağdaki bütün bilgisayarlara göndererek, ağdaki doğru bilgisayara iletinin iletilmesini sağlamaktadır.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TCP/IP Katmanları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970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İstemci adı verilen çok güçlü kişisel bilgisayarların, bir ya da birden fazla </a:t>
            </a:r>
            <a:r>
              <a:rPr lang="tr-TR" sz="2400" dirty="0" smtClean="0"/>
              <a:t>sunucu bilgisayar </a:t>
            </a:r>
            <a:r>
              <a:rPr lang="tr-TR" sz="2400" dirty="0"/>
              <a:t>ile birlikte bir ağda bağlanmasını sağlayan bir programlama </a:t>
            </a:r>
            <a:r>
              <a:rPr lang="tr-TR" sz="2400" dirty="0" smtClean="0"/>
              <a:t>modelidir.</a:t>
            </a:r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İstemci / Sunucu Ağları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036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Avantaj,</a:t>
            </a:r>
          </a:p>
          <a:p>
            <a:pPr lvl="1" algn="just"/>
            <a:r>
              <a:rPr lang="tr-TR" sz="2000" dirty="0" smtClean="0"/>
              <a:t>Tüm </a:t>
            </a:r>
            <a:r>
              <a:rPr lang="tr-TR" sz="2000" dirty="0"/>
              <a:t>istemci bilgisayarların sunucudan bağımsız olarak hareket edebilme özgürlüğüne sahip </a:t>
            </a:r>
            <a:r>
              <a:rPr lang="tr-TR" sz="2000" dirty="0" smtClean="0"/>
              <a:t>olmalarıdır.</a:t>
            </a:r>
          </a:p>
          <a:p>
            <a:pPr lvl="1" algn="just"/>
            <a:endParaRPr lang="tr-TR" sz="2000" dirty="0" smtClean="0"/>
          </a:p>
          <a:p>
            <a:pPr algn="just"/>
            <a:r>
              <a:rPr lang="tr-TR" sz="2400" dirty="0" smtClean="0"/>
              <a:t>Dezavantaj,</a:t>
            </a:r>
          </a:p>
          <a:p>
            <a:pPr lvl="1" algn="just"/>
            <a:r>
              <a:rPr lang="tr-TR" sz="2000" dirty="0" smtClean="0"/>
              <a:t>Sunucu </a:t>
            </a:r>
            <a:r>
              <a:rPr lang="tr-TR" sz="2000" dirty="0"/>
              <a:t>üzerinde bulunmayan hiçbir dosya ve kaynağın kullanılamamasıdır. </a:t>
            </a:r>
            <a:endParaRPr lang="tr-TR" sz="2000" dirty="0" smtClean="0"/>
          </a:p>
          <a:p>
            <a:pPr algn="just"/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İstemci / Sunucu Ağları</a:t>
            </a:r>
          </a:p>
        </p:txBody>
      </p:sp>
    </p:spTree>
    <p:extLst>
      <p:ext uri="{BB962C8B-B14F-4D97-AF65-F5344CB8AC3E}">
        <p14:creationId xmlns:p14="http://schemas.microsoft.com/office/powerpoint/2010/main" val="177822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İnternetin istemci/sunucu ağı ile çalışması </a:t>
            </a:r>
            <a:r>
              <a:rPr lang="tr-TR" sz="2400" dirty="0" smtClean="0"/>
              <a:t>temin edildiğinde, e-ticaret </a:t>
            </a:r>
            <a:r>
              <a:rPr lang="tr-TR" sz="2400" dirty="0"/>
              <a:t>için hayati </a:t>
            </a:r>
            <a:r>
              <a:rPr lang="tr-TR" sz="2400" dirty="0" smtClean="0"/>
              <a:t>öneme </a:t>
            </a:r>
            <a:r>
              <a:rPr lang="tr-TR" sz="2400" dirty="0"/>
              <a:t>sahip olan </a:t>
            </a:r>
            <a:r>
              <a:rPr lang="tr-TR" sz="2400" dirty="0" smtClean="0"/>
              <a:t>güveni, gizliliği ve karmaşık </a:t>
            </a:r>
            <a:r>
              <a:rPr lang="tr-TR" sz="2400" dirty="0"/>
              <a:t>görevleri başarabilecek güçlü istemciler, ayrıntılı grafiklerin </a:t>
            </a:r>
            <a:r>
              <a:rPr lang="tr-TR" sz="2400" dirty="0" smtClean="0"/>
              <a:t>gösterilebilmesi, </a:t>
            </a:r>
            <a:r>
              <a:rPr lang="tr-TR" sz="2400" dirty="0"/>
              <a:t>büyük dosyaların </a:t>
            </a:r>
            <a:r>
              <a:rPr lang="tr-TR" sz="2400" dirty="0" smtClean="0"/>
              <a:t>saklanabilmesi gibi </a:t>
            </a:r>
            <a:r>
              <a:rPr lang="tr-TR" sz="2400" dirty="0"/>
              <a:t>birçok işlevin gerçekleştirilebilmesini </a:t>
            </a:r>
            <a:r>
              <a:rPr lang="tr-TR" sz="2400" dirty="0" smtClean="0"/>
              <a:t>sağlayabilirler.</a:t>
            </a:r>
            <a:endParaRPr lang="tr-TR" sz="2400" dirty="0"/>
          </a:p>
          <a:p>
            <a:pPr algn="just"/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İstemci / Sunucu Ağları</a:t>
            </a:r>
          </a:p>
        </p:txBody>
      </p:sp>
    </p:spTree>
    <p:extLst>
      <p:ext uri="{BB962C8B-B14F-4D97-AF65-F5344CB8AC3E}">
        <p14:creationId xmlns:p14="http://schemas.microsoft.com/office/powerpoint/2010/main" val="1727483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Web sistemleri Macintosh, PC ya da Unix gibi platformdan bağımsız bir şekilde faaliyet göstermesi Web yapısının tüm dünyada kabul görmesini sağlamaktadır.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Alan adı (URL), hiper metin iletişim protokolü (HTTP), hiper-metin işaretleme dili (HTML) Web’in çalışma sisteminin temel unsurlarını oluşturmaktadır.</a:t>
            </a:r>
            <a:endParaRPr lang="tr-TR" sz="16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Web’in Temel Unsurları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805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Hiper Metin İletişim Protokolü (HTTP)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Web sayfalarında mevcut dosyaları iletmek için kullanılan internet protokolüdür ve Web istemci programları ile sunucuların iletişim kurmasını sağlamaktadır.</a:t>
            </a:r>
            <a:endParaRPr lang="tr-TR" sz="16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Http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68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Alan adı (domain name), bir web sitesinin internetteki adı ve adresidir.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http://</a:t>
            </a:r>
            <a:r>
              <a:rPr lang="tr-TR" sz="2400" dirty="0" err="1" smtClean="0"/>
              <a:t>www.gultekinaltuntas.com</a:t>
            </a:r>
            <a:endParaRPr lang="tr-TR" sz="2400" dirty="0" smtClean="0"/>
          </a:p>
          <a:p>
            <a:pPr lvl="1" algn="just"/>
            <a:r>
              <a:rPr lang="tr-TR" sz="2000" dirty="0" smtClean="0"/>
              <a:t>“http://” kısaltması, transfer iletişim kurallarını ifade eder.</a:t>
            </a:r>
          </a:p>
          <a:p>
            <a:pPr lvl="1" algn="just"/>
            <a:r>
              <a:rPr lang="tr-TR" sz="2000" dirty="0" smtClean="0"/>
              <a:t>“www” (</a:t>
            </a:r>
            <a:r>
              <a:rPr lang="en-GB" sz="2000" dirty="0" smtClean="0"/>
              <a:t>world wide web</a:t>
            </a:r>
            <a:r>
              <a:rPr lang="tr-TR" sz="2000" dirty="0" smtClean="0"/>
              <a:t>) sunucuyu ifade eder.</a:t>
            </a:r>
          </a:p>
          <a:p>
            <a:pPr lvl="1" algn="just"/>
            <a:r>
              <a:rPr lang="tr-TR" sz="2000" dirty="0" smtClean="0"/>
              <a:t>“</a:t>
            </a:r>
            <a:r>
              <a:rPr lang="tr-TR" sz="2000" dirty="0" err="1" smtClean="0"/>
              <a:t>gultekinaltuntas</a:t>
            </a:r>
            <a:r>
              <a:rPr lang="tr-TR" sz="2000" dirty="0" smtClean="0"/>
              <a:t>” kısaltması ikinci düzey alanı gösterir.</a:t>
            </a:r>
          </a:p>
          <a:p>
            <a:pPr lvl="1" algn="just"/>
            <a:r>
              <a:rPr lang="tr-TR" sz="2000" dirty="0" smtClean="0"/>
              <a:t>“com” kısaltması ise, üst düzey alandır.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Alan Adları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931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Alan adları başlangıçta sadece internet erişimini kolaylaştırmak için düşünülmüşken, sonradan ticari alanda </a:t>
            </a:r>
            <a:r>
              <a:rPr lang="tr-TR" sz="2400" dirty="0" smtClean="0"/>
              <a:t>işyerini </a:t>
            </a:r>
            <a:r>
              <a:rPr lang="tr-TR" sz="2400" dirty="0"/>
              <a:t>belirleyen bir kimlikle eş değer hale gelmiştir.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Alan adlarının tek ve üst düzey alan adlarının sınırlı olması nedeniyle, kullanılan adlar mücadelelere ve anlaşmazlıklara yol </a:t>
            </a:r>
            <a:r>
              <a:rPr lang="tr-TR" sz="2400" dirty="0" smtClean="0"/>
              <a:t>açmıştır/açabilir</a:t>
            </a:r>
            <a:r>
              <a:rPr lang="tr-TR" sz="2400" dirty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Alan Adları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674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000" dirty="0" err="1"/>
              <a:t>WorldWideWeb</a:t>
            </a:r>
            <a:r>
              <a:rPr lang="tr-TR" sz="2000" dirty="0"/>
              <a:t>, 26 Şubat 1991</a:t>
            </a:r>
          </a:p>
          <a:p>
            <a:pPr algn="just"/>
            <a:r>
              <a:rPr lang="tr-TR" sz="2000" dirty="0" err="1"/>
              <a:t>Mosaic</a:t>
            </a:r>
            <a:r>
              <a:rPr lang="tr-TR" sz="2000" dirty="0"/>
              <a:t>, 22 Nisan 1993</a:t>
            </a:r>
          </a:p>
          <a:p>
            <a:pPr algn="just"/>
            <a:r>
              <a:rPr lang="tr-TR" sz="2000" dirty="0"/>
              <a:t>Netscape </a:t>
            </a:r>
            <a:r>
              <a:rPr lang="tr-TR" sz="2000" dirty="0" err="1"/>
              <a:t>Navigator</a:t>
            </a:r>
            <a:r>
              <a:rPr lang="tr-TR" sz="2000" dirty="0"/>
              <a:t> ve Netscape Communicator, 13 Ekim 1994</a:t>
            </a:r>
          </a:p>
          <a:p>
            <a:pPr algn="just"/>
            <a:r>
              <a:rPr lang="tr-TR" sz="2000" dirty="0"/>
              <a:t>Internet Explorer, 16 Ağustos 1995</a:t>
            </a:r>
          </a:p>
          <a:p>
            <a:pPr algn="just"/>
            <a:r>
              <a:rPr lang="tr-TR" sz="2000" dirty="0"/>
              <a:t>Opera, 1996</a:t>
            </a:r>
          </a:p>
          <a:p>
            <a:pPr algn="just"/>
            <a:r>
              <a:rPr lang="tr-TR" sz="2000" dirty="0" err="1"/>
              <a:t>Mozilla</a:t>
            </a:r>
            <a:r>
              <a:rPr lang="tr-TR" sz="2000" dirty="0"/>
              <a:t> </a:t>
            </a:r>
            <a:r>
              <a:rPr lang="tr-TR" sz="2000" dirty="0" err="1"/>
              <a:t>Navigator</a:t>
            </a:r>
            <a:r>
              <a:rPr lang="tr-TR" sz="2000" dirty="0"/>
              <a:t>, 5 Haziran </a:t>
            </a:r>
            <a:r>
              <a:rPr lang="tr-TR" sz="2000" dirty="0" smtClean="0"/>
              <a:t>2002</a:t>
            </a:r>
            <a:endParaRPr lang="tr-TR" sz="2000" dirty="0"/>
          </a:p>
          <a:p>
            <a:pPr algn="just"/>
            <a:r>
              <a:rPr lang="tr-TR" sz="2000" dirty="0"/>
              <a:t>Safari, 7 Ocak 2003</a:t>
            </a:r>
          </a:p>
          <a:p>
            <a:pPr algn="just"/>
            <a:r>
              <a:rPr lang="tr-TR" sz="2000" dirty="0" err="1"/>
              <a:t>Mozilla</a:t>
            </a:r>
            <a:r>
              <a:rPr lang="tr-TR" sz="2000" dirty="0"/>
              <a:t> </a:t>
            </a:r>
            <a:r>
              <a:rPr lang="tr-TR" sz="2000" dirty="0" err="1"/>
              <a:t>Firefox</a:t>
            </a:r>
            <a:r>
              <a:rPr lang="tr-TR" sz="2000" dirty="0"/>
              <a:t>, 9 Kasım 2004</a:t>
            </a:r>
          </a:p>
          <a:p>
            <a:pPr algn="just"/>
            <a:r>
              <a:rPr lang="tr-TR" sz="2000" dirty="0"/>
              <a:t>Google </a:t>
            </a:r>
            <a:r>
              <a:rPr lang="tr-TR" sz="2000" dirty="0" err="1"/>
              <a:t>Chrome</a:t>
            </a:r>
            <a:r>
              <a:rPr lang="tr-TR" sz="2000" dirty="0"/>
              <a:t>, 2 Eylül 2008</a:t>
            </a:r>
          </a:p>
          <a:p>
            <a:pPr algn="just"/>
            <a:r>
              <a:rPr lang="tr-TR" sz="2000" dirty="0" err="1"/>
              <a:t>Yandex</a:t>
            </a:r>
            <a:r>
              <a:rPr lang="tr-TR" sz="2000" dirty="0"/>
              <a:t> Browser, 1 Ekim </a:t>
            </a:r>
            <a:r>
              <a:rPr lang="tr-TR" sz="2000" dirty="0" smtClean="0"/>
              <a:t>2012 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Navigasyon Araçları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6378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Elektronik Mail</a:t>
            </a:r>
          </a:p>
          <a:p>
            <a:pPr algn="just"/>
            <a:r>
              <a:rPr lang="tr-TR" sz="2400" dirty="0" smtClean="0"/>
              <a:t>Haber ve Tartışma Grupları</a:t>
            </a:r>
          </a:p>
          <a:p>
            <a:pPr algn="just"/>
            <a:r>
              <a:rPr lang="tr-TR" sz="2400" dirty="0"/>
              <a:t>İnternet Aktarmalı </a:t>
            </a:r>
            <a:r>
              <a:rPr lang="tr-TR" sz="2400" dirty="0" smtClean="0"/>
              <a:t>Sohbet</a:t>
            </a:r>
          </a:p>
          <a:p>
            <a:pPr algn="just"/>
            <a:r>
              <a:rPr lang="tr-TR" sz="2400" dirty="0" smtClean="0"/>
              <a:t>Anlık Mesajlaşma</a:t>
            </a:r>
          </a:p>
          <a:p>
            <a:pPr algn="just"/>
            <a:r>
              <a:rPr lang="tr-TR" sz="2400" dirty="0" smtClean="0"/>
              <a:t>İnternet Telefon Servisi</a:t>
            </a:r>
          </a:p>
          <a:p>
            <a:pPr algn="just"/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sz="2800" dirty="0" smtClean="0"/>
              <a:t>E-Ticareti Destekleyen İnternet Servisleri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9464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Elektronik </a:t>
            </a:r>
            <a:r>
              <a:rPr lang="tr-TR" sz="2400" dirty="0" smtClean="0"/>
              <a:t>Ticaret (e-ticaret) </a:t>
            </a:r>
            <a:r>
              <a:rPr lang="tr-TR" sz="2400" dirty="0"/>
              <a:t>her türlü malın ve </a:t>
            </a:r>
            <a:r>
              <a:rPr lang="tr-TR" sz="2400" dirty="0" smtClean="0"/>
              <a:t>hizmetin </a:t>
            </a:r>
            <a:r>
              <a:rPr lang="tr-TR" sz="2400" dirty="0"/>
              <a:t>bilgisayar teknolojisi, elektronik iletişim kanalları ve ilgili teknolojiler (akıllı kart, EFT, </a:t>
            </a:r>
            <a:r>
              <a:rPr lang="tr-TR" sz="2400" dirty="0" smtClean="0"/>
              <a:t>POS </a:t>
            </a:r>
            <a:r>
              <a:rPr lang="tr-TR" sz="2400" dirty="0"/>
              <a:t>terminalleri, faks </a:t>
            </a:r>
            <a:r>
              <a:rPr lang="tr-TR" sz="2400" dirty="0" smtClean="0"/>
              <a:t>vb.) kullanarak alınmasını ve satılmasını </a:t>
            </a:r>
            <a:r>
              <a:rPr lang="tr-TR" sz="2400" dirty="0"/>
              <a:t>kapsayan </a:t>
            </a:r>
            <a:r>
              <a:rPr lang="tr-TR" sz="2400" dirty="0" smtClean="0"/>
              <a:t>geniş bir </a:t>
            </a:r>
            <a:r>
              <a:rPr lang="tr-TR" sz="2400" dirty="0"/>
              <a:t>kavramdır.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anlamda, e-ticaret</a:t>
            </a:r>
            <a:r>
              <a:rPr lang="tr-TR" sz="2400" dirty="0"/>
              <a:t>, bireyler, işletmeler ve kurumlar </a:t>
            </a:r>
            <a:r>
              <a:rPr lang="tr-TR" sz="2400" dirty="0" smtClean="0"/>
              <a:t>arasındaki </a:t>
            </a:r>
            <a:r>
              <a:rPr lang="tr-TR" sz="2400" dirty="0"/>
              <a:t>ticari </a:t>
            </a:r>
            <a:r>
              <a:rPr lang="tr-TR" sz="2400" dirty="0" smtClean="0"/>
              <a:t>işlemlerde yer alan </a:t>
            </a:r>
            <a:r>
              <a:rPr lang="tr-TR" sz="2400" dirty="0"/>
              <a:t>para ve diğer varlıkların </a:t>
            </a:r>
            <a:r>
              <a:rPr lang="tr-TR" sz="2400" dirty="0" smtClean="0"/>
              <a:t>değişiminin </a:t>
            </a:r>
            <a:r>
              <a:rPr lang="tr-TR" sz="2400" dirty="0"/>
              <a:t>dijital olarak gerçekleştirilmesini </a:t>
            </a:r>
            <a:r>
              <a:rPr lang="tr-TR" sz="2400" dirty="0" smtClean="0"/>
              <a:t>sağlar.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Elektronik Ticaret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187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err="1" smtClean="0"/>
              <a:t>Mbone</a:t>
            </a:r>
            <a:endParaRPr lang="tr-TR" sz="2400" dirty="0" smtClean="0"/>
          </a:p>
          <a:p>
            <a:pPr lvl="1" algn="just"/>
            <a:r>
              <a:rPr lang="tr-TR" sz="2000" dirty="0" smtClean="0"/>
              <a:t>Canlı video ve ses yayınlarını yollayabilen yüksek hızda bir Internet belkemiğidir.</a:t>
            </a:r>
          </a:p>
          <a:p>
            <a:pPr algn="just"/>
            <a:r>
              <a:rPr lang="tr-TR" sz="2400" dirty="0" err="1" smtClean="0"/>
              <a:t>Giganet</a:t>
            </a:r>
            <a:endParaRPr lang="tr-TR" sz="2400" dirty="0" smtClean="0"/>
          </a:p>
          <a:p>
            <a:pPr lvl="1" algn="just"/>
            <a:r>
              <a:rPr lang="en-GB" sz="2000" dirty="0" err="1" smtClean="0"/>
              <a:t>Giganet</a:t>
            </a:r>
            <a:r>
              <a:rPr lang="en-GB" sz="2000" dirty="0" smtClean="0"/>
              <a:t>, Gigabit </a:t>
            </a:r>
            <a:r>
              <a:rPr lang="en-GB" sz="2000" dirty="0" err="1" smtClean="0"/>
              <a:t>Testbed</a:t>
            </a:r>
            <a:r>
              <a:rPr lang="en-GB" sz="2000" dirty="0" smtClean="0"/>
              <a:t> </a:t>
            </a:r>
            <a:r>
              <a:rPr lang="tr-TR" sz="2000" dirty="0" smtClean="0"/>
              <a:t>Girişimi tarafından türetilen </a:t>
            </a:r>
            <a:r>
              <a:rPr lang="tr-TR" sz="2000" dirty="0"/>
              <a:t>şu </a:t>
            </a:r>
            <a:r>
              <a:rPr lang="tr-TR" sz="2000" dirty="0" smtClean="0"/>
              <a:t>anda, ABD'nin beş bilgisayar sitesinde, </a:t>
            </a:r>
            <a:r>
              <a:rPr lang="tr-TR" sz="2000" dirty="0"/>
              <a:t>saniyede yapılan milyar bit yayınların </a:t>
            </a:r>
            <a:r>
              <a:rPr lang="tr-TR" sz="2000" dirty="0" smtClean="0"/>
              <a:t>testidir.</a:t>
            </a:r>
          </a:p>
          <a:p>
            <a:pPr algn="just"/>
            <a:r>
              <a:rPr lang="tr-TR" sz="2400" dirty="0" smtClean="0"/>
              <a:t>NII (</a:t>
            </a:r>
            <a:r>
              <a:rPr lang="en-GB" sz="2400" dirty="0" smtClean="0"/>
              <a:t>National Information Infrastructure</a:t>
            </a:r>
            <a:r>
              <a:rPr lang="tr-TR" sz="2400" dirty="0" smtClean="0"/>
              <a:t>)</a:t>
            </a:r>
          </a:p>
          <a:p>
            <a:pPr lvl="1" algn="just"/>
            <a:r>
              <a:rPr lang="tr-TR" sz="2000" dirty="0" smtClean="0"/>
              <a:t>NII tüm vatandaşlar için bağlantıyı erişilebilir hale getiren Clinton yönetimi vizyonudur.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Son Gelişmeler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929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Internet 2, Amerika'daki 200’den fazla üniversitenin ve </a:t>
            </a:r>
            <a:r>
              <a:rPr lang="tr-TR" sz="2400" dirty="0" err="1"/>
              <a:t>networking</a:t>
            </a:r>
            <a:r>
              <a:rPr lang="tr-TR" sz="2400" dirty="0"/>
              <a:t> teknolojileri konusunda yatırım yapan 60 firmanın kurduğu, kar amacı gütmeyen bir konsorsiyumdur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Esas işlevi bilimsel olan I2’de amaç</a:t>
            </a:r>
            <a:r>
              <a:rPr lang="tr-TR" sz="2400" dirty="0"/>
              <a:t>, </a:t>
            </a:r>
            <a:r>
              <a:rPr lang="tr-TR" sz="2400" dirty="0" smtClean="0"/>
              <a:t>IPv6, </a:t>
            </a:r>
            <a:r>
              <a:rPr lang="tr-TR" sz="2400" dirty="0"/>
              <a:t>IP </a:t>
            </a:r>
            <a:r>
              <a:rPr lang="tr-TR" sz="2400" dirty="0" err="1"/>
              <a:t>multicasting</a:t>
            </a:r>
            <a:r>
              <a:rPr lang="tr-TR" sz="2400" dirty="0"/>
              <a:t>, </a:t>
            </a:r>
            <a:r>
              <a:rPr lang="tr-TR" sz="2400" dirty="0" err="1"/>
              <a:t>QoS</a:t>
            </a:r>
            <a:r>
              <a:rPr lang="tr-TR" sz="2400" dirty="0"/>
              <a:t> gibi üstün network uygulamaları geliştirmek, önceliklerine göre verileri sıraya dizerek </a:t>
            </a:r>
            <a:r>
              <a:rPr lang="tr-TR" sz="2400" dirty="0" smtClean="0"/>
              <a:t>veri yolu </a:t>
            </a:r>
            <a:r>
              <a:rPr lang="tr-TR" sz="2400" dirty="0"/>
              <a:t>tıkanıklıklarını önlemek ve nihayetinde "ultra-hızlı" </a:t>
            </a:r>
            <a:r>
              <a:rPr lang="tr-TR" sz="2400" dirty="0" smtClean="0"/>
              <a:t> bir internet sağlamaktır.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İnternet2 (I2)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6714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Uzaktan Eğitim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Zaman </a:t>
            </a:r>
            <a:r>
              <a:rPr lang="tr-TR" sz="2000" dirty="0"/>
              <a:t>ve mekandan tamamen bağımsız, öğrencinin ve öğretim üyesinin kampüse gelme zorunluluğu olmadan, mevcut bilgisayar teknolojileri vasıtasıyla tamamen sanal ortamda, canlı, görüntülü, sesli ve interaktif </a:t>
            </a:r>
            <a:r>
              <a:rPr lang="tr-TR" sz="2000" dirty="0" smtClean="0"/>
              <a:t>olarak derslerin </a:t>
            </a:r>
            <a:r>
              <a:rPr lang="tr-TR" sz="2000" dirty="0"/>
              <a:t>işlendiği; katılımcının istediği zaman bunları tekrar tekrar izleyebileceği/görüntüleyebileceği, kaynak bilgilerine ulaşabileceği bir üniversite eğitiminin verildiği; günümüz şartlarında eğitim ve öğretimin hızla bilgisayar ortamına geçtiği akılcı, çağdaş, yenilikçi bir eğitim sistemidir</a:t>
            </a:r>
            <a:r>
              <a:rPr lang="tr-TR" sz="2000" dirty="0" smtClean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İnternet2 (I2)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968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algn="just"/>
            <a:r>
              <a:rPr lang="tr-TR" sz="2400" dirty="0"/>
              <a:t>Dijital </a:t>
            </a:r>
            <a:r>
              <a:rPr lang="tr-TR" sz="2400" dirty="0" smtClean="0"/>
              <a:t>kütüphane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Geleneksel </a:t>
            </a:r>
            <a:r>
              <a:rPr lang="tr-TR" sz="2000" dirty="0"/>
              <a:t>kütüphane ile aynı amaç, fonksiyon ve </a:t>
            </a:r>
            <a:r>
              <a:rPr lang="tr-TR" sz="2000" dirty="0" smtClean="0"/>
              <a:t>hedeflere sahip, çeşitli koleksiyonların geliştirilmesini, yönetilmesini, </a:t>
            </a:r>
            <a:r>
              <a:rPr lang="tr-TR" sz="2000" dirty="0"/>
              <a:t>konu </a:t>
            </a:r>
            <a:r>
              <a:rPr lang="tr-TR" sz="2000" dirty="0" smtClean="0"/>
              <a:t>analizlerinin yapılmasını, </a:t>
            </a:r>
            <a:r>
              <a:rPr lang="tr-TR" sz="2000" dirty="0"/>
              <a:t>indeks </a:t>
            </a:r>
            <a:r>
              <a:rPr lang="tr-TR" sz="2000" dirty="0" smtClean="0"/>
              <a:t>oluşturmayı, erişimi, </a:t>
            </a:r>
            <a:r>
              <a:rPr lang="tr-TR" sz="2000" dirty="0"/>
              <a:t>referans </a:t>
            </a:r>
            <a:r>
              <a:rPr lang="tr-TR" sz="2000" dirty="0" smtClean="0"/>
              <a:t>sağlamayı, bir başka deyişle, dijital ortamda çalışma </a:t>
            </a:r>
            <a:r>
              <a:rPr lang="tr-TR" sz="2000" dirty="0"/>
              <a:t>ve </a:t>
            </a:r>
            <a:r>
              <a:rPr lang="tr-TR" sz="2000" dirty="0" smtClean="0"/>
              <a:t>saklamayı sağlayan sistemlerdir</a:t>
            </a:r>
            <a:r>
              <a:rPr lang="tr-TR" sz="2000" dirty="0"/>
              <a:t>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Dijital </a:t>
            </a:r>
            <a:r>
              <a:rPr lang="tr-TR" sz="2000" dirty="0"/>
              <a:t>kütüphaneler, kaynakları, özel işleri, </a:t>
            </a:r>
            <a:r>
              <a:rPr lang="tr-TR" sz="2000" dirty="0" smtClean="0"/>
              <a:t>vb. seçen, yapılandıran, </a:t>
            </a:r>
            <a:r>
              <a:rPr lang="tr-TR" sz="2000" dirty="0"/>
              <a:t>akıllı erişimler sunan, yorumlayan, dağıtan, bütünlüğü koruyan, tanımlanan kişi </a:t>
            </a:r>
            <a:r>
              <a:rPr lang="tr-TR" sz="2000" dirty="0" smtClean="0"/>
              <a:t>ya da </a:t>
            </a:r>
            <a:r>
              <a:rPr lang="tr-TR" sz="2000" dirty="0"/>
              <a:t>grupların kullanımına </a:t>
            </a:r>
            <a:r>
              <a:rPr lang="tr-TR" sz="2000" dirty="0" smtClean="0"/>
              <a:t>sunan, buna karşın, ekonomik </a:t>
            </a:r>
            <a:r>
              <a:rPr lang="tr-TR" sz="2000" dirty="0"/>
              <a:t>yönü de olan bir çalışma koleksiyonudur.  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İnternet2 (I2)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949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T</a:t>
            </a:r>
            <a:r>
              <a:rPr lang="en-US" sz="2400" dirty="0" err="1" smtClean="0"/>
              <a:t>ele</a:t>
            </a:r>
            <a:r>
              <a:rPr lang="en-US" sz="2400" dirty="0" smtClean="0"/>
              <a:t>-immersion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/>
              <a:t>Tele-</a:t>
            </a:r>
            <a:r>
              <a:rPr lang="tr-TR" sz="2000" dirty="0" err="1"/>
              <a:t>immersion</a:t>
            </a:r>
            <a:r>
              <a:rPr lang="tr-TR" sz="2000" dirty="0"/>
              <a:t> sistemi çeşitli yerlerdeki bireylerin tek bir sanal ortamı paylaşmasını sağlamaktadır</a:t>
            </a:r>
            <a:r>
              <a:rPr lang="tr-TR" sz="2000" dirty="0" smtClean="0"/>
              <a:t>.</a:t>
            </a:r>
          </a:p>
          <a:p>
            <a:pPr lvl="1" algn="just"/>
            <a:endParaRPr lang="tr-TR" sz="2000" dirty="0"/>
          </a:p>
          <a:p>
            <a:pPr lvl="1" algn="just"/>
            <a:r>
              <a:rPr lang="tr-TR" sz="2000" dirty="0"/>
              <a:t>Multimedya ve sanal gerçekliğin, eğitim, bilim, üretim ve ortak bir karar vermede önemli uygulamaları bulunmaktadır</a:t>
            </a:r>
            <a:r>
              <a:rPr lang="tr-TR" sz="2000" dirty="0" smtClean="0"/>
              <a:t>.</a:t>
            </a:r>
          </a:p>
          <a:p>
            <a:pPr lvl="1" algn="just"/>
            <a:endParaRPr lang="tr-TR" sz="2000" dirty="0"/>
          </a:p>
          <a:p>
            <a:pPr lvl="1" algn="just"/>
            <a:r>
              <a:rPr lang="tr-TR" sz="2000" dirty="0"/>
              <a:t>Bu teknoloji ayrıca bu şekilde büyüyen uygulamaların kalitesini ve miktarını artırmaktadır.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İnternet2 (I2)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946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Sanal </a:t>
            </a:r>
            <a:r>
              <a:rPr lang="tr-TR" sz="2400" dirty="0" smtClean="0"/>
              <a:t>Laboratuvar 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Eğitimde </a:t>
            </a:r>
            <a:r>
              <a:rPr lang="tr-TR" sz="2000" dirty="0"/>
              <a:t>uygulama deneyimini kazanmak için yapılması gereken deneylerde etkileşimli bir gerçek </a:t>
            </a:r>
            <a:r>
              <a:rPr lang="tr-TR" sz="2000" dirty="0" smtClean="0"/>
              <a:t>zamanlı benzetim </a:t>
            </a:r>
            <a:r>
              <a:rPr lang="tr-TR" sz="2000" dirty="0"/>
              <a:t>imkânı sağlayan bilgisayar ortamıdır</a:t>
            </a:r>
            <a:r>
              <a:rPr lang="tr-TR" sz="2000" dirty="0" smtClean="0"/>
              <a:t>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/>
              <a:t>Sanal laboratuvarlar, gerçek laboratuvarların bir </a:t>
            </a:r>
            <a:r>
              <a:rPr lang="tr-TR" sz="2000" dirty="0" smtClean="0"/>
              <a:t>tamamlayıcısıdır.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 smtClean="0"/>
              <a:t>İnternet2 (I2)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654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6015904" y="6189662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Teşekkürler…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8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WTO’ya göre, mal </a:t>
            </a:r>
            <a:r>
              <a:rPr lang="tr-TR" sz="2400" dirty="0"/>
              <a:t>ve hizmetlerin üretim, reklam, satış ve dağıtımlarının </a:t>
            </a:r>
            <a:r>
              <a:rPr lang="tr-TR" sz="2400" dirty="0" smtClean="0"/>
              <a:t>(iletişim) telekomünikasyon </a:t>
            </a:r>
            <a:r>
              <a:rPr lang="tr-TR" sz="2400" dirty="0"/>
              <a:t>ağları üzerinden yapılmasıdır.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OECD’ye göre, sayısallaştırılmış </a:t>
            </a:r>
            <a:r>
              <a:rPr lang="tr-TR" sz="2400" dirty="0"/>
              <a:t>yazılı metin, ses ve görüntünün işlenmesi ve iletilmesine dayanan kişileri ve </a:t>
            </a:r>
            <a:r>
              <a:rPr lang="tr-TR" sz="2400" dirty="0" smtClean="0"/>
              <a:t>kurumları ilgilendiren </a:t>
            </a:r>
            <a:r>
              <a:rPr lang="tr-TR" sz="2400" dirty="0"/>
              <a:t>tüm ticari işlemlerdir</a:t>
            </a:r>
            <a:r>
              <a:rPr lang="tr-TR" sz="2400" dirty="0" smtClean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Ticaret</a:t>
            </a:r>
          </a:p>
        </p:txBody>
      </p:sp>
    </p:spTree>
    <p:extLst>
      <p:ext uri="{BB962C8B-B14F-4D97-AF65-F5344CB8AC3E}">
        <p14:creationId xmlns:p14="http://schemas.microsoft.com/office/powerpoint/2010/main" val="181131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 smtClean="0"/>
              <a:t>UN (BM) / CEFACT’ya (</a:t>
            </a:r>
            <a:r>
              <a:rPr lang="en-CA" sz="2400" dirty="0" smtClean="0"/>
              <a:t>Center for Trade Facilitation and Electronic Business</a:t>
            </a:r>
            <a:r>
              <a:rPr lang="tr-TR" sz="2400" dirty="0" smtClean="0"/>
              <a:t>) göre, iş</a:t>
            </a:r>
            <a:r>
              <a:rPr lang="tr-TR" sz="2400" dirty="0"/>
              <a:t>, yönetim ve tüketim faaliyetlerinin yürütülmesi için </a:t>
            </a:r>
            <a:r>
              <a:rPr lang="tr-TR" sz="2400" dirty="0" smtClean="0"/>
              <a:t>yapılandırılmış ve/veya yapılandırılmamış </a:t>
            </a:r>
            <a:r>
              <a:rPr lang="tr-TR" sz="2400" dirty="0"/>
              <a:t>iş bilgilerinin, üreticiler, tüketiciler ve kamu kurumları ile diğer organizasyonlar arasında elektronik araçlar </a:t>
            </a:r>
            <a:r>
              <a:rPr lang="tr-TR" sz="2400" dirty="0" smtClean="0"/>
              <a:t>(e-posta </a:t>
            </a:r>
            <a:r>
              <a:rPr lang="tr-TR" sz="2400" dirty="0"/>
              <a:t>ve mesajlar, </a:t>
            </a:r>
            <a:r>
              <a:rPr lang="tr-TR" sz="2400" dirty="0" smtClean="0"/>
              <a:t>e-bülten </a:t>
            </a:r>
            <a:r>
              <a:rPr lang="tr-TR" sz="2400" dirty="0"/>
              <a:t>panoları, www teknolojisi, </a:t>
            </a:r>
            <a:r>
              <a:rPr lang="tr-TR" sz="2400" dirty="0" smtClean="0"/>
              <a:t>akıllı kartlar</a:t>
            </a:r>
            <a:r>
              <a:rPr lang="tr-TR" sz="2400" dirty="0"/>
              <a:t>, elektronik fon </a:t>
            </a:r>
            <a:r>
              <a:rPr lang="tr-TR" sz="2400" dirty="0" smtClean="0"/>
              <a:t>transferi (EFT), </a:t>
            </a:r>
            <a:r>
              <a:rPr lang="tr-TR" sz="2400" dirty="0"/>
              <a:t>elektronik veri </a:t>
            </a:r>
            <a:r>
              <a:rPr lang="tr-TR" sz="2400" dirty="0" smtClean="0"/>
              <a:t>değişimi (EDI), vb. </a:t>
            </a:r>
            <a:r>
              <a:rPr lang="tr-TR" sz="2400" dirty="0"/>
              <a:t>üzerinden paylaşılmasıdır.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Ticaret</a:t>
            </a:r>
          </a:p>
        </p:txBody>
      </p:sp>
    </p:spTree>
    <p:extLst>
      <p:ext uri="{BB962C8B-B14F-4D97-AF65-F5344CB8AC3E}">
        <p14:creationId xmlns:p14="http://schemas.microsoft.com/office/powerpoint/2010/main" val="245125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E-ticaret için kabul görmüş en temel tanım OECD </a:t>
            </a:r>
            <a:r>
              <a:rPr lang="tr-TR" sz="2400" dirty="0"/>
              <a:t>tarafından 1997’de yapılan tanımdır. Bu </a:t>
            </a:r>
            <a:r>
              <a:rPr lang="tr-TR" sz="2400" dirty="0" smtClean="0"/>
              <a:t>çerçevede, </a:t>
            </a:r>
            <a:r>
              <a:rPr lang="tr-TR" sz="2400" dirty="0"/>
              <a:t>e-ticaret aşağıdaki eylemleri kapsayan süreç olarak </a:t>
            </a:r>
            <a:r>
              <a:rPr lang="tr-TR" sz="2400" dirty="0" smtClean="0"/>
              <a:t>tanımlanmaktadır:</a:t>
            </a:r>
          </a:p>
          <a:p>
            <a:pPr algn="just"/>
            <a:endParaRPr lang="tr-TR" sz="2400" dirty="0"/>
          </a:p>
          <a:p>
            <a:pPr lvl="1" algn="just"/>
            <a:r>
              <a:rPr lang="tr-TR" sz="2000" dirty="0"/>
              <a:t>Ticaret öncesi firmaların elektronik ortamda </a:t>
            </a:r>
            <a:r>
              <a:rPr lang="tr-TR" sz="2000" dirty="0" smtClean="0"/>
              <a:t>bilgi edinmesi </a:t>
            </a:r>
            <a:r>
              <a:rPr lang="tr-TR" sz="2000" dirty="0"/>
              <a:t>ve araştırma yürütmesi</a:t>
            </a:r>
          </a:p>
          <a:p>
            <a:pPr lvl="1" algn="just"/>
            <a:r>
              <a:rPr lang="tr-TR" sz="2000" dirty="0"/>
              <a:t>Firmaların elektronik ortamda buluşması</a:t>
            </a:r>
          </a:p>
          <a:p>
            <a:pPr lvl="1" algn="just"/>
            <a:r>
              <a:rPr lang="tr-TR" sz="2000" dirty="0"/>
              <a:t>Ödeme sürecinin yerine getirilmesi</a:t>
            </a:r>
          </a:p>
          <a:p>
            <a:pPr lvl="1" algn="just"/>
            <a:r>
              <a:rPr lang="tr-TR" sz="2000" dirty="0"/>
              <a:t>Taahhüdün yerine getirilmesi, mal veya hizmetin müşteriye teslimi</a:t>
            </a:r>
          </a:p>
          <a:p>
            <a:pPr lvl="1" algn="just"/>
            <a:r>
              <a:rPr lang="tr-TR" sz="2000" dirty="0"/>
              <a:t>Satış sonrası, bakım, destek vb. hizmetlerin temin edilmesi</a:t>
            </a:r>
          </a:p>
          <a:p>
            <a:pPr algn="just"/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</a:t>
            </a:r>
            <a:r>
              <a:rPr lang="tr-TR" dirty="0" smtClean="0"/>
              <a:t>Ticaret Kapsamı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769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8" y="2161309"/>
            <a:ext cx="8229600" cy="4260272"/>
          </a:xfrm>
        </p:spPr>
        <p:txBody>
          <a:bodyPr anchor="ctr"/>
          <a:lstStyle/>
          <a:p>
            <a:pPr algn="just"/>
            <a:r>
              <a:rPr lang="tr-TR" sz="2400" dirty="0"/>
              <a:t>Mal ve hizmetlerin elektronik alışverişi</a:t>
            </a:r>
          </a:p>
          <a:p>
            <a:pPr algn="just"/>
            <a:r>
              <a:rPr lang="tr-TR" sz="2400" dirty="0"/>
              <a:t>Üretim planlaması yapma ve üretim zinciri oluşturma</a:t>
            </a:r>
          </a:p>
          <a:p>
            <a:pPr algn="just"/>
            <a:r>
              <a:rPr lang="tr-TR" sz="2400" dirty="0"/>
              <a:t>Tanıtım, reklam ve bilgilendirme</a:t>
            </a:r>
          </a:p>
          <a:p>
            <a:pPr algn="just"/>
            <a:r>
              <a:rPr lang="tr-TR" sz="2400" dirty="0"/>
              <a:t>Sipariş verme</a:t>
            </a:r>
          </a:p>
          <a:p>
            <a:pPr algn="just"/>
            <a:r>
              <a:rPr lang="tr-TR" sz="2400" dirty="0" smtClean="0"/>
              <a:t>Anlaşma / sözleşme </a:t>
            </a:r>
            <a:r>
              <a:rPr lang="tr-TR" sz="2400" dirty="0"/>
              <a:t>yapma</a:t>
            </a:r>
          </a:p>
          <a:p>
            <a:pPr algn="just"/>
            <a:r>
              <a:rPr lang="tr-TR" sz="2400" dirty="0"/>
              <a:t>Elektronik banka işlemleri ve fon transferi</a:t>
            </a:r>
          </a:p>
          <a:p>
            <a:pPr algn="just"/>
            <a:r>
              <a:rPr lang="tr-TR" sz="2400" dirty="0" smtClean="0"/>
              <a:t>Gümrükleme</a:t>
            </a:r>
          </a:p>
          <a:p>
            <a:pPr algn="just"/>
            <a:r>
              <a:rPr lang="tr-TR" sz="2400" dirty="0"/>
              <a:t>Elektronik ortamda üretim izleme</a:t>
            </a:r>
          </a:p>
          <a:p>
            <a:pPr algn="just"/>
            <a:r>
              <a:rPr lang="tr-TR" sz="2400" dirty="0"/>
              <a:t>Elektronik ortamda sevkiyat </a:t>
            </a:r>
            <a:r>
              <a:rPr lang="tr-TR" sz="2400" dirty="0" smtClean="0"/>
              <a:t>izleme</a:t>
            </a:r>
          </a:p>
          <a:p>
            <a:pPr algn="just"/>
            <a:r>
              <a:rPr lang="tr-TR" sz="2400" dirty="0"/>
              <a:t>Elektronik ortamda kamu </a:t>
            </a:r>
            <a:r>
              <a:rPr lang="tr-TR" sz="2400" dirty="0" smtClean="0"/>
              <a:t>alımları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</a:t>
            </a:r>
            <a:r>
              <a:rPr lang="tr-TR" dirty="0" smtClean="0"/>
              <a:t>Ticaret İşlemleri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99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7800" y="2254828"/>
            <a:ext cx="8229600" cy="4307754"/>
          </a:xfrm>
        </p:spPr>
        <p:txBody>
          <a:bodyPr anchor="ctr"/>
          <a:lstStyle/>
          <a:p>
            <a:pPr algn="just"/>
            <a:r>
              <a:rPr lang="tr-TR" sz="2400" dirty="0" smtClean="0"/>
              <a:t>Elektronik </a:t>
            </a:r>
            <a:r>
              <a:rPr lang="tr-TR" sz="2400" dirty="0"/>
              <a:t>para ile ilgili işlemler</a:t>
            </a:r>
          </a:p>
          <a:p>
            <a:pPr algn="just"/>
            <a:r>
              <a:rPr lang="tr-TR" sz="2400" dirty="0"/>
              <a:t>Elektronik hisse alışverişi ve borsa</a:t>
            </a:r>
          </a:p>
          <a:p>
            <a:pPr algn="just"/>
            <a:r>
              <a:rPr lang="tr-TR" sz="2400" dirty="0"/>
              <a:t>Ticari kayıtların tutulması ve izlenmesi</a:t>
            </a:r>
          </a:p>
          <a:p>
            <a:pPr algn="just"/>
            <a:r>
              <a:rPr lang="tr-TR" sz="2400" dirty="0"/>
              <a:t>Doğrudan tüketiciye pazarlama</a:t>
            </a:r>
          </a:p>
          <a:p>
            <a:pPr algn="just"/>
            <a:r>
              <a:rPr lang="tr-TR" sz="2400" dirty="0"/>
              <a:t>Sayısal </a:t>
            </a:r>
            <a:r>
              <a:rPr lang="tr-TR" sz="2400" dirty="0" smtClean="0"/>
              <a:t>imza, </a:t>
            </a:r>
            <a:r>
              <a:rPr lang="tr-TR" sz="2400" dirty="0"/>
              <a:t>elektronik noter gibi güvenilir üçüncü taraf işlemleri</a:t>
            </a:r>
          </a:p>
          <a:p>
            <a:pPr algn="just"/>
            <a:r>
              <a:rPr lang="tr-TR" sz="2400" dirty="0"/>
              <a:t>Sayısal içeriğin anında dağıtımı</a:t>
            </a:r>
          </a:p>
          <a:p>
            <a:pPr algn="just"/>
            <a:r>
              <a:rPr lang="tr-TR" sz="2400" dirty="0"/>
              <a:t>Elektronik ortamda vergilendirme</a:t>
            </a:r>
          </a:p>
          <a:p>
            <a:pPr algn="just"/>
            <a:r>
              <a:rPr lang="tr-TR" sz="2400" dirty="0"/>
              <a:t>Fikri, sınai ve ticari mülkiyet haklarının korunması ve </a:t>
            </a:r>
            <a:r>
              <a:rPr lang="tr-TR" sz="2400" dirty="0" smtClean="0"/>
              <a:t>transferi</a:t>
            </a:r>
            <a:endParaRPr lang="tr-TR" sz="2400" dirty="0"/>
          </a:p>
        </p:txBody>
      </p:sp>
      <p:sp>
        <p:nvSpPr>
          <p:cNvPr id="4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</a:t>
            </a:r>
            <a:r>
              <a:rPr lang="tr-TR" dirty="0" smtClean="0"/>
              <a:t>Ticaret İşlemleri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414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E-ticaret, tüm dünyada ticaretin serbestleştirilmesi eğilimi ile </a:t>
            </a:r>
            <a:r>
              <a:rPr lang="tr-TR" sz="2400" dirty="0" smtClean="0"/>
              <a:t>birlikte özellikle</a:t>
            </a:r>
            <a:r>
              <a:rPr lang="tr-TR" sz="2400" dirty="0"/>
              <a:t>, son 10 yılda yaşanan ve bilgi iletişimini kolaylaştıran teknolojik gelişmelerin bir ürünü olarak ortaya çıkmıştır.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E-ticaret </a:t>
            </a:r>
            <a:r>
              <a:rPr lang="tr-TR" sz="2400" dirty="0" smtClean="0"/>
              <a:t>internet </a:t>
            </a:r>
            <a:r>
              <a:rPr lang="tr-TR" sz="2400" dirty="0"/>
              <a:t>kullanımının yaygınlaşması, kredi kart kullanımının artması ve bankacılık sistemindeki yenilikler sonucunda </a:t>
            </a:r>
            <a:r>
              <a:rPr lang="tr-TR" sz="2400" dirty="0" smtClean="0"/>
              <a:t>yükselen </a:t>
            </a:r>
            <a:r>
              <a:rPr lang="tr-TR" sz="2400" dirty="0"/>
              <a:t>bir grafik göstermektedir.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pPr algn="just"/>
            <a:r>
              <a:rPr lang="tr-TR" dirty="0"/>
              <a:t>Elektronik </a:t>
            </a:r>
            <a:r>
              <a:rPr lang="tr-TR" dirty="0" smtClean="0"/>
              <a:t>Ticaret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594709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TS101875468</Template>
  <TotalTime>997</TotalTime>
  <Words>1671</Words>
  <Application>Microsoft Macintosh PowerPoint</Application>
  <PresentationFormat>On-screen Show (4:3)</PresentationFormat>
  <Paragraphs>202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Kontortema</vt:lpstr>
      <vt:lpstr>1_Kontortema</vt:lpstr>
      <vt:lpstr>PowerPoint Presentation</vt:lpstr>
      <vt:lpstr>İçerik</vt:lpstr>
      <vt:lpstr>Elektronik Ticaret</vt:lpstr>
      <vt:lpstr>Elektronik Ticaret</vt:lpstr>
      <vt:lpstr>Elektronik Ticaret</vt:lpstr>
      <vt:lpstr>Elektronik Ticaret Kapsamı</vt:lpstr>
      <vt:lpstr>Elektronik Ticaret İşlemleri</vt:lpstr>
      <vt:lpstr>Elektronik Ticaret İşlemleri</vt:lpstr>
      <vt:lpstr>Elektronik Ticaret</vt:lpstr>
      <vt:lpstr>Elektronik Ticaret ve İnternet</vt:lpstr>
      <vt:lpstr>İnternet’in Avantajları</vt:lpstr>
      <vt:lpstr>Elektronik Ticaretin Altyapısı</vt:lpstr>
      <vt:lpstr>Paket Anahtarlama</vt:lpstr>
      <vt:lpstr>Paket Anahtarlama</vt:lpstr>
      <vt:lpstr>TCP/IP Protokolleri</vt:lpstr>
      <vt:lpstr>TCP/IP Protokolleri</vt:lpstr>
      <vt:lpstr>TCP/IP Katmanları</vt:lpstr>
      <vt:lpstr>TCP/IP Katmanları</vt:lpstr>
      <vt:lpstr>TCP/IP Katmanları</vt:lpstr>
      <vt:lpstr>TCP/IP Katmanları</vt:lpstr>
      <vt:lpstr>İstemci / Sunucu Ağları</vt:lpstr>
      <vt:lpstr>İstemci / Sunucu Ağları</vt:lpstr>
      <vt:lpstr>İstemci / Sunucu Ağları</vt:lpstr>
      <vt:lpstr>Web’in Temel Unsurları</vt:lpstr>
      <vt:lpstr>Http</vt:lpstr>
      <vt:lpstr>Alan Adları </vt:lpstr>
      <vt:lpstr>Alan Adları</vt:lpstr>
      <vt:lpstr>Navigasyon Araçları</vt:lpstr>
      <vt:lpstr>E-Ticareti Destekleyen İnternet Servisleri</vt:lpstr>
      <vt:lpstr>Son Gelişmeler</vt:lpstr>
      <vt:lpstr>İnternet2 (I2)</vt:lpstr>
      <vt:lpstr>İnternet2 (I2)</vt:lpstr>
      <vt:lpstr>İnternet2 (I2)</vt:lpstr>
      <vt:lpstr>İnternet2 (I2)</vt:lpstr>
      <vt:lpstr>İnternet2 (I2)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ptt</dc:creator>
  <cp:keywords/>
  <cp:lastModifiedBy>MacBookPro</cp:lastModifiedBy>
  <cp:revision>57</cp:revision>
  <cp:lastPrinted>2014-03-14T07:04:39Z</cp:lastPrinted>
  <dcterms:created xsi:type="dcterms:W3CDTF">2014-03-06T11:59:46Z</dcterms:created>
  <dcterms:modified xsi:type="dcterms:W3CDTF">2014-03-22T12:44:15Z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