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2"/>
    <p:sldMasterId id="2147483828" r:id="rId3"/>
  </p:sldMasterIdLst>
  <p:notesMasterIdLst>
    <p:notesMasterId r:id="rId40"/>
  </p:notesMasterIdLst>
  <p:handoutMasterIdLst>
    <p:handoutMasterId r:id="rId41"/>
  </p:handoutMasterIdLst>
  <p:sldIdLst>
    <p:sldId id="299" r:id="rId4"/>
    <p:sldId id="401" r:id="rId5"/>
    <p:sldId id="403" r:id="rId6"/>
    <p:sldId id="446" r:id="rId7"/>
    <p:sldId id="447" r:id="rId8"/>
    <p:sldId id="453" r:id="rId9"/>
    <p:sldId id="457" r:id="rId10"/>
    <p:sldId id="458" r:id="rId11"/>
    <p:sldId id="406" r:id="rId12"/>
    <p:sldId id="407" r:id="rId13"/>
    <p:sldId id="408" r:id="rId14"/>
    <p:sldId id="409" r:id="rId15"/>
    <p:sldId id="410" r:id="rId16"/>
    <p:sldId id="452" r:id="rId17"/>
    <p:sldId id="411" r:id="rId18"/>
    <p:sldId id="412" r:id="rId19"/>
    <p:sldId id="413" r:id="rId20"/>
    <p:sldId id="450" r:id="rId21"/>
    <p:sldId id="448" r:id="rId22"/>
    <p:sldId id="449" r:id="rId23"/>
    <p:sldId id="414" r:id="rId24"/>
    <p:sldId id="415" r:id="rId25"/>
    <p:sldId id="416" r:id="rId26"/>
    <p:sldId id="417" r:id="rId27"/>
    <p:sldId id="455" r:id="rId28"/>
    <p:sldId id="454" r:id="rId29"/>
    <p:sldId id="418" r:id="rId30"/>
    <p:sldId id="419" r:id="rId31"/>
    <p:sldId id="420" r:id="rId32"/>
    <p:sldId id="422" r:id="rId33"/>
    <p:sldId id="424" r:id="rId34"/>
    <p:sldId id="451" r:id="rId35"/>
    <p:sldId id="459" r:id="rId36"/>
    <p:sldId id="460" r:id="rId37"/>
    <p:sldId id="461" r:id="rId38"/>
    <p:sldId id="456" r:id="rId39"/>
  </p:sldIdLst>
  <p:sldSz cx="9144000" cy="6858000" type="screen4x3"/>
  <p:notesSz cx="6858000" cy="9144000"/>
  <p:defaultTextStyle>
    <a:defPPr>
      <a:defRPr lang="da-DK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728">
          <p15:clr>
            <a:srgbClr val="A4A3A4"/>
          </p15:clr>
        </p15:guide>
        <p15:guide id="2" pos="52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1F88C8"/>
    <a:srgbClr val="78F8FF"/>
    <a:srgbClr val="8EABDE"/>
    <a:srgbClr val="8FACE1"/>
    <a:srgbClr val="F50736"/>
    <a:srgbClr val="5DD8F2"/>
    <a:srgbClr val="A4D329"/>
    <a:srgbClr val="C0FF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33" autoAdjust="0"/>
  </p:normalViewPr>
  <p:slideViewPr>
    <p:cSldViewPr snapToGrid="0">
      <p:cViewPr varScale="1">
        <p:scale>
          <a:sx n="96" d="100"/>
          <a:sy n="96" d="100"/>
        </p:scale>
        <p:origin x="-1160" y="-104"/>
      </p:cViewPr>
      <p:guideLst>
        <p:guide orient="horz" pos="3728"/>
        <p:guide pos="52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9" Type="http://schemas.openxmlformats.org/officeDocument/2006/relationships/slide" Target="slides/slide6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1" Type="http://schemas.openxmlformats.org/officeDocument/2006/relationships/handoutMaster" Target="handoutMasters/handoutMaster1.xml"/><Relationship Id="rId42" Type="http://schemas.openxmlformats.org/officeDocument/2006/relationships/printerSettings" Target="printerSettings/printerSettings1.bin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30F08-205F-7048-8C37-600CE19574F2}" type="datetimeFigureOut">
              <a:rPr lang="en-US" smtClean="0"/>
              <a:t>22.03.2014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556C31-81CA-DC43-A4E6-5905659C3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949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B86CFA-E511-423E-A39E-56B6BD0A8B1C}" type="datetimeFigureOut">
              <a:rPr lang="tr-TR" smtClean="0"/>
              <a:t>22.03.2014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4FB9CA-A575-402D-A86F-BA815DEF1E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3666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4FB9CA-A575-402D-A86F-BA815DEF1EF6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5601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4FB9CA-A575-402D-A86F-BA815DEF1EF6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63125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4FB9CA-A575-402D-A86F-BA815DEF1EF6}" type="slidenum">
              <a:rPr lang="tr-TR" smtClean="0"/>
              <a:t>36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9448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da-DK" dirty="0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3BA166EC-68A0-46C1-B588-D765070EB3F3}" type="datetime1">
              <a:rPr lang="da-DK" smtClean="0"/>
              <a:pPr>
                <a:defRPr/>
              </a:pPr>
              <a:t>22.03.2014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1DEEF509-08E2-4F04-B43F-1BB9E4B6630A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da-DK" dirty="0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2D11D129-8857-47B5-B5AD-CA158AB7D7D6}" type="datetime1">
              <a:rPr lang="da-DK" smtClean="0"/>
              <a:pPr>
                <a:defRPr/>
              </a:pPr>
              <a:t>22.03.2014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DB99397C-9C4F-438B-9CFA-9957D0153AE3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2"/>
          <p:cNvSpPr>
            <a:spLocks noChangeArrowheads="1"/>
          </p:cNvSpPr>
          <p:nvPr/>
        </p:nvSpPr>
        <p:spPr bwMode="auto">
          <a:xfrm>
            <a:off x="0" y="795338"/>
            <a:ext cx="9144000" cy="1230312"/>
          </a:xfrm>
          <a:prstGeom prst="rect">
            <a:avLst/>
          </a:prstGeom>
          <a:gradFill flip="none" rotWithShape="1">
            <a:gsLst>
              <a:gs pos="21000">
                <a:srgbClr val="7DC8DF"/>
              </a:gs>
              <a:gs pos="100000">
                <a:srgbClr val="6699FF"/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pic>
        <p:nvPicPr>
          <p:cNvPr id="6" name="Billede 3" descr="dreamstime_www_world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583488" y="793750"/>
            <a:ext cx="1560512" cy="125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298700"/>
            <a:ext cx="8229600" cy="38274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177800" y="833438"/>
            <a:ext cx="4584700" cy="563562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11" name="Pladsholder til tekst 2"/>
          <p:cNvSpPr>
            <a:spLocks noGrp="1"/>
          </p:cNvSpPr>
          <p:nvPr>
            <p:ph type="body" idx="13"/>
          </p:nvPr>
        </p:nvSpPr>
        <p:spPr>
          <a:xfrm>
            <a:off x="177800" y="1447800"/>
            <a:ext cx="5369560" cy="44195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</p:txBody>
      </p:sp>
      <p:sp>
        <p:nvSpPr>
          <p:cNvPr id="7" name="Pladsholder til dato 3"/>
          <p:cNvSpPr>
            <a:spLocks noGrp="1"/>
          </p:cNvSpPr>
          <p:nvPr userDrawn="1">
            <p:ph type="dt" sz="half" idx="1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r>
              <a:rPr lang="da-DK" smtClean="0"/>
              <a:t>Your footnote</a:t>
            </a:r>
            <a:endParaRPr lang="da-DK"/>
          </a:p>
        </p:txBody>
      </p:sp>
      <p:sp>
        <p:nvSpPr>
          <p:cNvPr id="8" name="Pladsholder til diasnummer 5"/>
          <p:cNvSpPr>
            <a:spLocks noGrp="1"/>
          </p:cNvSpPr>
          <p:nvPr userDrawn="1">
            <p:ph type="sldNum" sz="quarter" idx="1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r>
              <a:rPr lang="da-DK"/>
              <a:t>Your Logo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e 12"/>
          <p:cNvGrpSpPr>
            <a:grpSpLocks/>
          </p:cNvGrpSpPr>
          <p:nvPr userDrawn="1"/>
        </p:nvGrpSpPr>
        <p:grpSpPr bwMode="auto">
          <a:xfrm>
            <a:off x="0" y="0"/>
            <a:ext cx="9144000" cy="1970088"/>
            <a:chOff x="0" y="0"/>
            <a:chExt cx="9144000" cy="1970099"/>
          </a:xfrm>
        </p:grpSpPr>
        <p:sp>
          <p:nvSpPr>
            <p:cNvPr id="6" name="Rektangel 2"/>
            <p:cNvSpPr>
              <a:spLocks noChangeArrowheads="1"/>
            </p:cNvSpPr>
            <p:nvPr userDrawn="1"/>
          </p:nvSpPr>
          <p:spPr bwMode="auto">
            <a:xfrm>
              <a:off x="0" y="0"/>
              <a:ext cx="9144000" cy="1970099"/>
            </a:xfrm>
            <a:prstGeom prst="rect">
              <a:avLst/>
            </a:prstGeom>
            <a:gradFill flip="none" rotWithShape="1">
              <a:gsLst>
                <a:gs pos="21000">
                  <a:srgbClr val="7DC8DF"/>
                </a:gs>
                <a:gs pos="100000">
                  <a:srgbClr val="6699FF"/>
                </a:gs>
              </a:gsLst>
              <a:lin ang="5400000" scaled="1"/>
              <a:tileRect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indent="-342900" algn="ctr">
                <a:buFont typeface="Calibri" pitchFamily="34" charset="0"/>
                <a:buAutoNum type="arabicPeriod"/>
                <a:defRPr/>
              </a:pPr>
              <a:endParaRPr lang="en-US" sz="1600" b="1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7" name="Rektangel 3"/>
            <p:cNvSpPr>
              <a:spLocks noChangeArrowheads="1"/>
            </p:cNvSpPr>
            <p:nvPr userDrawn="1"/>
          </p:nvSpPr>
          <p:spPr bwMode="auto">
            <a:xfrm>
              <a:off x="0" y="1703398"/>
              <a:ext cx="9144000" cy="266701"/>
            </a:xfrm>
            <a:prstGeom prst="rect">
              <a:avLst/>
            </a:prstGeom>
            <a:gradFill rotWithShape="1">
              <a:gsLst>
                <a:gs pos="0">
                  <a:srgbClr val="002060"/>
                </a:gs>
                <a:gs pos="100000">
                  <a:srgbClr val="1F88C8"/>
                </a:gs>
              </a:gsLst>
              <a:lin ang="16200000"/>
            </a:gradFill>
            <a:ln w="9525">
              <a:solidFill>
                <a:srgbClr val="227088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indent="-342900" algn="ctr" defTabSz="914400">
                <a:buFont typeface="Calibri" pitchFamily="34" charset="0"/>
                <a:buAutoNum type="arabicPeriod"/>
                <a:defRPr/>
              </a:pPr>
              <a:endParaRPr lang="en-US" sz="1400" b="1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  <p:sp>
        <p:nvSpPr>
          <p:cNvPr id="8" name="Pladsholder til indhold 2"/>
          <p:cNvSpPr>
            <a:spLocks noGrp="1"/>
          </p:cNvSpPr>
          <p:nvPr>
            <p:ph idx="1"/>
          </p:nvPr>
        </p:nvSpPr>
        <p:spPr>
          <a:xfrm>
            <a:off x="457200" y="2552700"/>
            <a:ext cx="8229600" cy="35734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177800" y="515938"/>
            <a:ext cx="4584700" cy="563562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12" name="Pladsholder til tekst 2"/>
          <p:cNvSpPr>
            <a:spLocks noGrp="1"/>
          </p:cNvSpPr>
          <p:nvPr>
            <p:ph type="body" idx="13"/>
          </p:nvPr>
        </p:nvSpPr>
        <p:spPr>
          <a:xfrm>
            <a:off x="177800" y="1130301"/>
            <a:ext cx="6489700" cy="3587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</p:txBody>
      </p:sp>
      <p:sp>
        <p:nvSpPr>
          <p:cNvPr id="9" name="Pladsholder til dato 3"/>
          <p:cNvSpPr>
            <a:spLocks noGrp="1"/>
          </p:cNvSpPr>
          <p:nvPr>
            <p:ph type="dt" sz="half" idx="1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r>
              <a:rPr lang="da-DK" smtClean="0"/>
              <a:t>Your footnote</a:t>
            </a:r>
            <a:endParaRPr lang="da-DK"/>
          </a:p>
        </p:txBody>
      </p:sp>
      <p:sp>
        <p:nvSpPr>
          <p:cNvPr id="10" name="Pladsholder til diasnummer 5"/>
          <p:cNvSpPr>
            <a:spLocks noGrp="1"/>
          </p:cNvSpPr>
          <p:nvPr>
            <p:ph type="sldNum" sz="quarter" idx="1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r>
              <a:rPr lang="da-DK"/>
              <a:t>Your Logo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</a:defRPr>
            </a:lvl1pPr>
            <a:lvl2pPr>
              <a:defRPr sz="2400">
                <a:latin typeface="Arial" pitchFamily="34" charset="0"/>
              </a:defRPr>
            </a:lvl2pPr>
            <a:lvl3pPr>
              <a:defRPr sz="2000">
                <a:latin typeface="Arial" pitchFamily="34" charset="0"/>
              </a:defRPr>
            </a:lvl3pPr>
            <a:lvl4pPr>
              <a:defRPr sz="1800">
                <a:latin typeface="Arial" pitchFamily="34" charset="0"/>
              </a:defRPr>
            </a:lvl4pPr>
            <a:lvl5pPr>
              <a:defRPr sz="180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</a:defRPr>
            </a:lvl1pPr>
            <a:lvl2pPr>
              <a:defRPr sz="2400">
                <a:latin typeface="Arial" pitchFamily="34" charset="0"/>
              </a:defRPr>
            </a:lvl2pPr>
            <a:lvl3pPr>
              <a:defRPr sz="2000">
                <a:latin typeface="Arial" pitchFamily="34" charset="0"/>
              </a:defRPr>
            </a:lvl3pPr>
            <a:lvl4pPr>
              <a:defRPr sz="1800">
                <a:latin typeface="Arial" pitchFamily="34" charset="0"/>
              </a:defRPr>
            </a:lvl4pPr>
            <a:lvl5pPr>
              <a:defRPr sz="180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4457EA11-EFDF-4DA3-B842-761A59241922}" type="datetime1">
              <a:rPr lang="da-DK" smtClean="0"/>
              <a:pPr>
                <a:defRPr/>
              </a:pPr>
              <a:t>22.03.2014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FFB08011-03CC-44B8-B792-7FED9D078C58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</a:defRPr>
            </a:lvl1pPr>
            <a:lvl2pPr>
              <a:defRPr sz="2000">
                <a:latin typeface="Arial" pitchFamily="34" charset="0"/>
              </a:defRPr>
            </a:lvl2pPr>
            <a:lvl3pPr>
              <a:defRPr sz="1800">
                <a:latin typeface="Arial" pitchFamily="34" charset="0"/>
              </a:defRPr>
            </a:lvl3pPr>
            <a:lvl4pPr>
              <a:defRPr sz="1600">
                <a:latin typeface="Arial" pitchFamily="34" charset="0"/>
              </a:defRPr>
            </a:lvl4pPr>
            <a:lvl5pPr>
              <a:defRPr sz="16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</a:defRPr>
            </a:lvl1pPr>
            <a:lvl2pPr>
              <a:defRPr sz="2000">
                <a:latin typeface="Arial" pitchFamily="34" charset="0"/>
              </a:defRPr>
            </a:lvl2pPr>
            <a:lvl3pPr>
              <a:defRPr sz="1800">
                <a:latin typeface="Arial" pitchFamily="34" charset="0"/>
              </a:defRPr>
            </a:lvl3pPr>
            <a:lvl4pPr>
              <a:defRPr sz="1600">
                <a:latin typeface="Arial" pitchFamily="34" charset="0"/>
              </a:defRPr>
            </a:lvl4pPr>
            <a:lvl5pPr>
              <a:defRPr sz="16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E1214C2A-8C27-4E40-8DA1-488D350203AD}" type="datetime1">
              <a:rPr lang="da-DK" smtClean="0"/>
              <a:pPr>
                <a:defRPr/>
              </a:pPr>
              <a:t>22.03.2014</a:t>
            </a:fld>
            <a:endParaRPr lang="da-DK" dirty="0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591C4F11-C667-4DBB-9AEB-30944A877E1C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1C0CA15C-7AC8-45FB-95A7-53A1895E1590}" type="datetime1">
              <a:rPr lang="da-DK" smtClean="0"/>
              <a:pPr>
                <a:defRPr/>
              </a:pPr>
              <a:t>22.03.2014</a:t>
            </a:fld>
            <a:endParaRPr lang="da-DK" dirty="0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16470AF8-ED16-43A4-8C07-2F99234B8D62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4D97D85A-57EA-4997-BC98-5DEE90311358}" type="datetime1">
              <a:rPr lang="da-DK" smtClean="0"/>
              <a:pPr>
                <a:defRPr/>
              </a:pPr>
              <a:t>22.03.2014</a:t>
            </a:fld>
            <a:endParaRPr lang="da-DK" dirty="0"/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92EB0010-9142-4656-9026-5E3F937809F4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itchFamily="34" charset="0"/>
              </a:defRPr>
            </a:lvl1pPr>
            <a:lvl2pPr>
              <a:defRPr sz="2800">
                <a:latin typeface="Arial" pitchFamily="34" charset="0"/>
              </a:defRPr>
            </a:lvl2pPr>
            <a:lvl3pPr>
              <a:defRPr sz="2400">
                <a:latin typeface="Arial" pitchFamily="34" charset="0"/>
              </a:defRPr>
            </a:lvl3pPr>
            <a:lvl4pPr>
              <a:defRPr sz="2000">
                <a:latin typeface="Arial" pitchFamily="34" charset="0"/>
              </a:defRPr>
            </a:lvl4pPr>
            <a:lvl5pPr>
              <a:defRPr sz="2000">
                <a:latin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2164FA15-2FEB-44DB-99FE-4D1610CA0471}" type="datetime1">
              <a:rPr lang="da-DK" smtClean="0"/>
              <a:pPr>
                <a:defRPr/>
              </a:pPr>
              <a:t>22.03.2014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D5484986-DC53-4F95-90D3-4ED83E76E83A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e 12"/>
          <p:cNvGrpSpPr/>
          <p:nvPr userDrawn="1"/>
        </p:nvGrpSpPr>
        <p:grpSpPr>
          <a:xfrm>
            <a:off x="0" y="793659"/>
            <a:ext cx="9144000" cy="1178016"/>
            <a:chOff x="0" y="793659"/>
            <a:chExt cx="9144000" cy="117801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" name="Rektangel 2"/>
            <p:cNvSpPr>
              <a:spLocks noChangeArrowheads="1"/>
            </p:cNvSpPr>
            <p:nvPr/>
          </p:nvSpPr>
          <p:spPr bwMode="auto">
            <a:xfrm>
              <a:off x="0" y="801699"/>
              <a:ext cx="9144000" cy="1168400"/>
            </a:xfrm>
            <a:prstGeom prst="rect">
              <a:avLst/>
            </a:prstGeom>
            <a:gradFill flip="none" rotWithShape="1">
              <a:gsLst>
                <a:gs pos="21000">
                  <a:srgbClr val="7DC8DF"/>
                </a:gs>
                <a:gs pos="100000">
                  <a:srgbClr val="6699FF"/>
                </a:gs>
              </a:gsLst>
              <a:lin ang="5400000" scaled="1"/>
              <a:tileRect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indent="-342900" algn="ctr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endParaRPr lang="da-DK" sz="1600" b="1" kern="0" noProof="1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pic>
          <p:nvPicPr>
            <p:cNvPr id="7" name="Billede 3" descr="dreamstime_www_world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84000" y="793659"/>
              <a:ext cx="1560000" cy="1178016"/>
            </a:xfrm>
            <a:prstGeom prst="rect">
              <a:avLst/>
            </a:prstGeom>
          </p:spPr>
        </p:pic>
      </p:grp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327275"/>
            <a:ext cx="8229600" cy="38274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itchFamily="34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a-DK" dirty="0"/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177800" y="833438"/>
            <a:ext cx="4584700" cy="563562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da-DK" dirty="0"/>
          </a:p>
        </p:txBody>
      </p:sp>
      <p:sp>
        <p:nvSpPr>
          <p:cNvPr id="11" name="Pladsholder til tekst 2"/>
          <p:cNvSpPr>
            <a:spLocks noGrp="1"/>
          </p:cNvSpPr>
          <p:nvPr>
            <p:ph type="body" idx="13"/>
          </p:nvPr>
        </p:nvSpPr>
        <p:spPr>
          <a:xfrm>
            <a:off x="177800" y="1447801"/>
            <a:ext cx="6489700" cy="3587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Pladsholder til dato 3"/>
          <p:cNvSpPr>
            <a:spLocks noGrp="1"/>
          </p:cNvSpPr>
          <p:nvPr userDrawn="1">
            <p:ph type="dt" sz="half" idx="1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r>
              <a:rPr lang="da-DK" smtClean="0"/>
              <a:t>Your footnote</a:t>
            </a:r>
            <a:endParaRPr lang="da-DK"/>
          </a:p>
        </p:txBody>
      </p:sp>
      <p:sp>
        <p:nvSpPr>
          <p:cNvPr id="9" name="Pladsholder til diasnummer 5"/>
          <p:cNvSpPr>
            <a:spLocks noGrp="1"/>
          </p:cNvSpPr>
          <p:nvPr userDrawn="1">
            <p:ph type="sldNum" sz="quarter" idx="1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r>
              <a:rPr lang="da-DK"/>
              <a:t>Your Logo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C1A035BE-EB24-4F69-8971-876CA831348F}" type="datetime1">
              <a:rPr lang="da-DK" smtClean="0"/>
              <a:pPr>
                <a:defRPr/>
              </a:pPr>
              <a:t>22.03.2014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E5C199B9-8DFB-4DF6-8891-4E2F409AB5E4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A1A84D93-4EA4-4835-B902-846D4C7EFCBD}" type="datetime1">
              <a:rPr lang="da-DK" smtClean="0"/>
              <a:pPr>
                <a:defRPr/>
              </a:pPr>
              <a:t>22.03.2014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891785C5-A3AF-4053-A350-AD41AFC4A812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B0D4E843-3A2B-44B0-AE40-616A0A7C3839}" type="datetime1">
              <a:rPr lang="da-DK" smtClean="0"/>
              <a:pPr>
                <a:defRPr/>
              </a:pPr>
              <a:t>22.03.2014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E78FEC7B-3AA6-46D5-A3F4-BB9C6352F0C3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Kombinationstegning 1"/>
          <p:cNvSpPr/>
          <p:nvPr userDrawn="1"/>
        </p:nvSpPr>
        <p:spPr>
          <a:xfrm rot="10800000" flipH="1">
            <a:off x="-101600" y="-12700"/>
            <a:ext cx="9321800" cy="2374900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17145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26543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  <a:gd name="connsiteX0" fmla="*/ 12700 w 9182100"/>
              <a:gd name="connsiteY0" fmla="*/ 0 h 2654300"/>
              <a:gd name="connsiteX1" fmla="*/ 5702300 w 9182100"/>
              <a:gd name="connsiteY1" fmla="*/ 1016000 h 2654300"/>
              <a:gd name="connsiteX2" fmla="*/ 9182100 w 9182100"/>
              <a:gd name="connsiteY2" fmla="*/ 609600 h 2654300"/>
              <a:gd name="connsiteX3" fmla="*/ 9182100 w 9182100"/>
              <a:gd name="connsiteY3" fmla="*/ 2654300 h 2654300"/>
              <a:gd name="connsiteX4" fmla="*/ 0 w 9182100"/>
              <a:gd name="connsiteY4" fmla="*/ 1828800 h 2654300"/>
              <a:gd name="connsiteX5" fmla="*/ 12700 w 9182100"/>
              <a:gd name="connsiteY5" fmla="*/ 0 h 2654300"/>
              <a:gd name="connsiteX0" fmla="*/ 12700 w 9182100"/>
              <a:gd name="connsiteY0" fmla="*/ 0 h 2667000"/>
              <a:gd name="connsiteX1" fmla="*/ 5702300 w 9182100"/>
              <a:gd name="connsiteY1" fmla="*/ 1016000 h 2667000"/>
              <a:gd name="connsiteX2" fmla="*/ 9182100 w 9182100"/>
              <a:gd name="connsiteY2" fmla="*/ 609600 h 2667000"/>
              <a:gd name="connsiteX3" fmla="*/ 9182100 w 9182100"/>
              <a:gd name="connsiteY3" fmla="*/ 2654300 h 2667000"/>
              <a:gd name="connsiteX4" fmla="*/ 0 w 9182100"/>
              <a:gd name="connsiteY4" fmla="*/ 2667000 h 2667000"/>
              <a:gd name="connsiteX5" fmla="*/ 12700 w 9182100"/>
              <a:gd name="connsiteY5" fmla="*/ 0 h 2667000"/>
              <a:gd name="connsiteX0" fmla="*/ 12700 w 9182100"/>
              <a:gd name="connsiteY0" fmla="*/ 0 h 3369791"/>
              <a:gd name="connsiteX1" fmla="*/ 5702300 w 9182100"/>
              <a:gd name="connsiteY1" fmla="*/ 1016000 h 3369791"/>
              <a:gd name="connsiteX2" fmla="*/ 9182100 w 9182100"/>
              <a:gd name="connsiteY2" fmla="*/ 609600 h 3369791"/>
              <a:gd name="connsiteX3" fmla="*/ 9182100 w 9182100"/>
              <a:gd name="connsiteY3" fmla="*/ 2654300 h 3369791"/>
              <a:gd name="connsiteX4" fmla="*/ 9169573 w 9182100"/>
              <a:gd name="connsiteY4" fmla="*/ 3369791 h 3369791"/>
              <a:gd name="connsiteX5" fmla="*/ 0 w 9182100"/>
              <a:gd name="connsiteY5" fmla="*/ 2667000 h 3369791"/>
              <a:gd name="connsiteX6" fmla="*/ 12700 w 9182100"/>
              <a:gd name="connsiteY6" fmla="*/ 0 h 3369791"/>
              <a:gd name="connsiteX0" fmla="*/ 12700 w 9182100"/>
              <a:gd name="connsiteY0" fmla="*/ 0 h 3369791"/>
              <a:gd name="connsiteX1" fmla="*/ 5702300 w 9182100"/>
              <a:gd name="connsiteY1" fmla="*/ 1016000 h 3369791"/>
              <a:gd name="connsiteX2" fmla="*/ 9182100 w 9182100"/>
              <a:gd name="connsiteY2" fmla="*/ 609600 h 3369791"/>
              <a:gd name="connsiteX3" fmla="*/ 9182100 w 9182100"/>
              <a:gd name="connsiteY3" fmla="*/ 2654300 h 3369791"/>
              <a:gd name="connsiteX4" fmla="*/ 9169573 w 9182100"/>
              <a:gd name="connsiteY4" fmla="*/ 3369791 h 3369791"/>
              <a:gd name="connsiteX5" fmla="*/ 0 w 9182100"/>
              <a:gd name="connsiteY5" fmla="*/ 3351771 h 3369791"/>
              <a:gd name="connsiteX6" fmla="*/ 12700 w 9182100"/>
              <a:gd name="connsiteY6" fmla="*/ 0 h 3369791"/>
              <a:gd name="connsiteX0" fmla="*/ 12700 w 9182100"/>
              <a:gd name="connsiteY0" fmla="*/ 0 h 3531973"/>
              <a:gd name="connsiteX1" fmla="*/ 5702300 w 9182100"/>
              <a:gd name="connsiteY1" fmla="*/ 1016000 h 3531973"/>
              <a:gd name="connsiteX2" fmla="*/ 9182100 w 9182100"/>
              <a:gd name="connsiteY2" fmla="*/ 609600 h 3531973"/>
              <a:gd name="connsiteX3" fmla="*/ 9182100 w 9182100"/>
              <a:gd name="connsiteY3" fmla="*/ 2654300 h 3531973"/>
              <a:gd name="connsiteX4" fmla="*/ 9169573 w 9182100"/>
              <a:gd name="connsiteY4" fmla="*/ 3369791 h 3531973"/>
              <a:gd name="connsiteX5" fmla="*/ 0 w 9182100"/>
              <a:gd name="connsiteY5" fmla="*/ 3531973 h 3531973"/>
              <a:gd name="connsiteX6" fmla="*/ 12700 w 9182100"/>
              <a:gd name="connsiteY6" fmla="*/ 0 h 3531973"/>
              <a:gd name="connsiteX0" fmla="*/ 12700 w 9783383"/>
              <a:gd name="connsiteY0" fmla="*/ 0 h 3531973"/>
              <a:gd name="connsiteX1" fmla="*/ 5702300 w 9783383"/>
              <a:gd name="connsiteY1" fmla="*/ 1016000 h 3531973"/>
              <a:gd name="connsiteX2" fmla="*/ 9182100 w 9783383"/>
              <a:gd name="connsiteY2" fmla="*/ 609600 h 3531973"/>
              <a:gd name="connsiteX3" fmla="*/ 9783383 w 9783383"/>
              <a:gd name="connsiteY3" fmla="*/ 2708362 h 3531973"/>
              <a:gd name="connsiteX4" fmla="*/ 9169573 w 9783383"/>
              <a:gd name="connsiteY4" fmla="*/ 3369791 h 3531973"/>
              <a:gd name="connsiteX5" fmla="*/ 0 w 9783383"/>
              <a:gd name="connsiteY5" fmla="*/ 3531973 h 3531973"/>
              <a:gd name="connsiteX6" fmla="*/ 12700 w 9783383"/>
              <a:gd name="connsiteY6" fmla="*/ 0 h 3531973"/>
              <a:gd name="connsiteX0" fmla="*/ 12700 w 9946231"/>
              <a:gd name="connsiteY0" fmla="*/ 0 h 4451008"/>
              <a:gd name="connsiteX1" fmla="*/ 5702300 w 9946231"/>
              <a:gd name="connsiteY1" fmla="*/ 1016000 h 4451008"/>
              <a:gd name="connsiteX2" fmla="*/ 9182100 w 9946231"/>
              <a:gd name="connsiteY2" fmla="*/ 609600 h 4451008"/>
              <a:gd name="connsiteX3" fmla="*/ 9783383 w 9946231"/>
              <a:gd name="connsiteY3" fmla="*/ 2708362 h 4451008"/>
              <a:gd name="connsiteX4" fmla="*/ 9946231 w 9946231"/>
              <a:gd name="connsiteY4" fmla="*/ 4451008 h 4451008"/>
              <a:gd name="connsiteX5" fmla="*/ 0 w 9946231"/>
              <a:gd name="connsiteY5" fmla="*/ 3531973 h 4451008"/>
              <a:gd name="connsiteX6" fmla="*/ 12700 w 9946231"/>
              <a:gd name="connsiteY6" fmla="*/ 0 h 4451008"/>
              <a:gd name="connsiteX0" fmla="*/ 12700 w 9783383"/>
              <a:gd name="connsiteY0" fmla="*/ 0 h 3531973"/>
              <a:gd name="connsiteX1" fmla="*/ 5702300 w 9783383"/>
              <a:gd name="connsiteY1" fmla="*/ 1016000 h 3531973"/>
              <a:gd name="connsiteX2" fmla="*/ 9182100 w 9783383"/>
              <a:gd name="connsiteY2" fmla="*/ 609600 h 3531973"/>
              <a:gd name="connsiteX3" fmla="*/ 9783383 w 9783383"/>
              <a:gd name="connsiteY3" fmla="*/ 2708362 h 3531973"/>
              <a:gd name="connsiteX4" fmla="*/ 8668504 w 9783383"/>
              <a:gd name="connsiteY4" fmla="*/ 2937305 h 3531973"/>
              <a:gd name="connsiteX5" fmla="*/ 0 w 9783383"/>
              <a:gd name="connsiteY5" fmla="*/ 3531973 h 3531973"/>
              <a:gd name="connsiteX6" fmla="*/ 12700 w 9783383"/>
              <a:gd name="connsiteY6" fmla="*/ 0 h 3531973"/>
              <a:gd name="connsiteX0" fmla="*/ 12700 w 9783383"/>
              <a:gd name="connsiteY0" fmla="*/ 0 h 3531973"/>
              <a:gd name="connsiteX1" fmla="*/ 5702300 w 9783383"/>
              <a:gd name="connsiteY1" fmla="*/ 1016000 h 3531973"/>
              <a:gd name="connsiteX2" fmla="*/ 9182100 w 9783383"/>
              <a:gd name="connsiteY2" fmla="*/ 609600 h 3531973"/>
              <a:gd name="connsiteX3" fmla="*/ 9783383 w 9783383"/>
              <a:gd name="connsiteY3" fmla="*/ 2708362 h 3531973"/>
              <a:gd name="connsiteX4" fmla="*/ 9194626 w 9783383"/>
              <a:gd name="connsiteY4" fmla="*/ 3369792 h 3531973"/>
              <a:gd name="connsiteX5" fmla="*/ 0 w 9783383"/>
              <a:gd name="connsiteY5" fmla="*/ 3531973 h 3531973"/>
              <a:gd name="connsiteX6" fmla="*/ 12700 w 9783383"/>
              <a:gd name="connsiteY6" fmla="*/ 0 h 3531973"/>
              <a:gd name="connsiteX0" fmla="*/ 12700 w 9194626"/>
              <a:gd name="connsiteY0" fmla="*/ 0 h 3531973"/>
              <a:gd name="connsiteX1" fmla="*/ 5702300 w 9194626"/>
              <a:gd name="connsiteY1" fmla="*/ 1016000 h 3531973"/>
              <a:gd name="connsiteX2" fmla="*/ 9182100 w 9194626"/>
              <a:gd name="connsiteY2" fmla="*/ 609600 h 3531973"/>
              <a:gd name="connsiteX3" fmla="*/ 8192486 w 9194626"/>
              <a:gd name="connsiteY3" fmla="*/ 2672321 h 3531973"/>
              <a:gd name="connsiteX4" fmla="*/ 9194626 w 9194626"/>
              <a:gd name="connsiteY4" fmla="*/ 3369792 h 3531973"/>
              <a:gd name="connsiteX5" fmla="*/ 0 w 9194626"/>
              <a:gd name="connsiteY5" fmla="*/ 3531973 h 3531973"/>
              <a:gd name="connsiteX6" fmla="*/ 12700 w 9194626"/>
              <a:gd name="connsiteY6" fmla="*/ 0 h 3531973"/>
              <a:gd name="connsiteX0" fmla="*/ 12700 w 9194626"/>
              <a:gd name="connsiteY0" fmla="*/ 0 h 3531973"/>
              <a:gd name="connsiteX1" fmla="*/ 5702300 w 9194626"/>
              <a:gd name="connsiteY1" fmla="*/ 1016000 h 3531973"/>
              <a:gd name="connsiteX2" fmla="*/ 9182100 w 9194626"/>
              <a:gd name="connsiteY2" fmla="*/ 609600 h 3531973"/>
              <a:gd name="connsiteX3" fmla="*/ 9194626 w 9194626"/>
              <a:gd name="connsiteY3" fmla="*/ 3369792 h 3531973"/>
              <a:gd name="connsiteX4" fmla="*/ 0 w 9194626"/>
              <a:gd name="connsiteY4" fmla="*/ 3531973 h 3531973"/>
              <a:gd name="connsiteX5" fmla="*/ 12700 w 9194626"/>
              <a:gd name="connsiteY5" fmla="*/ 0 h 3531973"/>
              <a:gd name="connsiteX0" fmla="*/ 4233 w 9186159"/>
              <a:gd name="connsiteY0" fmla="*/ 0 h 3369792"/>
              <a:gd name="connsiteX1" fmla="*/ 5693833 w 9186159"/>
              <a:gd name="connsiteY1" fmla="*/ 1016000 h 3369792"/>
              <a:gd name="connsiteX2" fmla="*/ 9173633 w 9186159"/>
              <a:gd name="connsiteY2" fmla="*/ 609600 h 3369792"/>
              <a:gd name="connsiteX3" fmla="*/ 9186159 w 9186159"/>
              <a:gd name="connsiteY3" fmla="*/ 3369792 h 3369792"/>
              <a:gd name="connsiteX4" fmla="*/ 455022 w 9186159"/>
              <a:gd name="connsiteY4" fmla="*/ 3333750 h 3369792"/>
              <a:gd name="connsiteX5" fmla="*/ 4233 w 9186159"/>
              <a:gd name="connsiteY5" fmla="*/ 0 h 3369792"/>
              <a:gd name="connsiteX0" fmla="*/ 12700 w 9194626"/>
              <a:gd name="connsiteY0" fmla="*/ 0 h 3369792"/>
              <a:gd name="connsiteX1" fmla="*/ 5702300 w 9194626"/>
              <a:gd name="connsiteY1" fmla="*/ 1016000 h 3369792"/>
              <a:gd name="connsiteX2" fmla="*/ 9182100 w 9194626"/>
              <a:gd name="connsiteY2" fmla="*/ 609600 h 3369792"/>
              <a:gd name="connsiteX3" fmla="*/ 9194626 w 9194626"/>
              <a:gd name="connsiteY3" fmla="*/ 3369792 h 3369792"/>
              <a:gd name="connsiteX4" fmla="*/ 0 w 9194626"/>
              <a:gd name="connsiteY4" fmla="*/ 3351770 h 3369792"/>
              <a:gd name="connsiteX5" fmla="*/ 12700 w 9194626"/>
              <a:gd name="connsiteY5" fmla="*/ 0 h 3369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4626" h="3369792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cubicBezTo>
                  <a:pt x="9186275" y="1529664"/>
                  <a:pt x="9190451" y="2449728"/>
                  <a:pt x="9194626" y="3369792"/>
                </a:cubicBezTo>
                <a:lnTo>
                  <a:pt x="0" y="3351770"/>
                </a:lnTo>
                <a:cubicBezTo>
                  <a:pt x="4233" y="2306137"/>
                  <a:pt x="8467" y="1045633"/>
                  <a:pt x="12700" y="0"/>
                </a:cubicBezTo>
                <a:close/>
              </a:path>
            </a:pathLst>
          </a:custGeom>
          <a:gradFill flip="none" rotWithShape="1">
            <a:gsLst>
              <a:gs pos="21000">
                <a:srgbClr val="7DC8DF"/>
              </a:gs>
              <a:gs pos="100000">
                <a:srgbClr val="6699FF"/>
              </a:gs>
            </a:gsLst>
            <a:lin ang="5400000" scaled="1"/>
            <a:tileRect/>
          </a:gradFill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8" name="Pladsholder til indhold 2"/>
          <p:cNvSpPr>
            <a:spLocks noGrp="1"/>
          </p:cNvSpPr>
          <p:nvPr>
            <p:ph idx="1"/>
          </p:nvPr>
        </p:nvSpPr>
        <p:spPr>
          <a:xfrm>
            <a:off x="457200" y="2552700"/>
            <a:ext cx="8229600" cy="35734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itchFamily="34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a-DK" dirty="0"/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177800" y="515938"/>
            <a:ext cx="4584700" cy="563562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da-DK" dirty="0"/>
          </a:p>
        </p:txBody>
      </p:sp>
      <p:sp>
        <p:nvSpPr>
          <p:cNvPr id="12" name="Pladsholder til tekst 2"/>
          <p:cNvSpPr>
            <a:spLocks noGrp="1"/>
          </p:cNvSpPr>
          <p:nvPr>
            <p:ph type="body" idx="13"/>
          </p:nvPr>
        </p:nvSpPr>
        <p:spPr>
          <a:xfrm>
            <a:off x="177800" y="1130301"/>
            <a:ext cx="6489700" cy="3587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Pladsholder til dato 3"/>
          <p:cNvSpPr>
            <a:spLocks noGrp="1"/>
          </p:cNvSpPr>
          <p:nvPr>
            <p:ph type="dt" sz="half" idx="1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r>
              <a:rPr lang="da-DK" smtClean="0"/>
              <a:t>Your footnote</a:t>
            </a: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r>
              <a:rPr lang="da-DK"/>
              <a:t>Your Logo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</a:defRPr>
            </a:lvl1pPr>
            <a:lvl2pPr>
              <a:defRPr sz="2400">
                <a:latin typeface="Arial" pitchFamily="34" charset="0"/>
              </a:defRPr>
            </a:lvl2pPr>
            <a:lvl3pPr>
              <a:defRPr sz="2000">
                <a:latin typeface="Arial" pitchFamily="34" charset="0"/>
              </a:defRPr>
            </a:lvl3pPr>
            <a:lvl4pPr>
              <a:defRPr sz="1800">
                <a:latin typeface="Arial" pitchFamily="34" charset="0"/>
              </a:defRPr>
            </a:lvl4pPr>
            <a:lvl5pPr>
              <a:defRPr sz="180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</a:defRPr>
            </a:lvl1pPr>
            <a:lvl2pPr>
              <a:defRPr sz="2400">
                <a:latin typeface="Arial" pitchFamily="34" charset="0"/>
              </a:defRPr>
            </a:lvl2pPr>
            <a:lvl3pPr>
              <a:defRPr sz="2000">
                <a:latin typeface="Arial" pitchFamily="34" charset="0"/>
              </a:defRPr>
            </a:lvl3pPr>
            <a:lvl4pPr>
              <a:defRPr sz="1800">
                <a:latin typeface="Arial" pitchFamily="34" charset="0"/>
              </a:defRPr>
            </a:lvl4pPr>
            <a:lvl5pPr>
              <a:defRPr sz="180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a-DK" dirty="0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6A1995B2-2054-4552-B9D8-F9A523233DD4}" type="datetime1">
              <a:rPr lang="da-DK" smtClean="0"/>
              <a:pPr>
                <a:defRPr/>
              </a:pPr>
              <a:t>22.03.2014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79D6CB09-FE74-489B-8F95-A71BFDFC2947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</a:defRPr>
            </a:lvl1pPr>
            <a:lvl2pPr>
              <a:defRPr sz="2000">
                <a:latin typeface="Arial" pitchFamily="34" charset="0"/>
              </a:defRPr>
            </a:lvl2pPr>
            <a:lvl3pPr>
              <a:defRPr sz="1800">
                <a:latin typeface="Arial" pitchFamily="34" charset="0"/>
              </a:defRPr>
            </a:lvl3pPr>
            <a:lvl4pPr>
              <a:defRPr sz="1600">
                <a:latin typeface="Arial" pitchFamily="34" charset="0"/>
              </a:defRPr>
            </a:lvl4pPr>
            <a:lvl5pPr>
              <a:defRPr sz="16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</a:defRPr>
            </a:lvl1pPr>
            <a:lvl2pPr>
              <a:defRPr sz="2000">
                <a:latin typeface="Arial" pitchFamily="34" charset="0"/>
              </a:defRPr>
            </a:lvl2pPr>
            <a:lvl3pPr>
              <a:defRPr sz="1800">
                <a:latin typeface="Arial" pitchFamily="34" charset="0"/>
              </a:defRPr>
            </a:lvl3pPr>
            <a:lvl4pPr>
              <a:defRPr sz="1600">
                <a:latin typeface="Arial" pitchFamily="34" charset="0"/>
              </a:defRPr>
            </a:lvl4pPr>
            <a:lvl5pPr>
              <a:defRPr sz="16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a-DK" dirty="0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CDCF07B0-78E5-4F95-8EA8-7289F126EBA7}" type="datetime1">
              <a:rPr lang="da-DK" smtClean="0"/>
              <a:pPr>
                <a:defRPr/>
              </a:pPr>
              <a:t>22.03.2014</a:t>
            </a:fld>
            <a:endParaRPr lang="da-DK" dirty="0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FF4A9B8F-3AC1-455B-9EE3-3FEF1B60DBEB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da-DK" dirty="0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91158264-7C21-4C71-A444-464158B6EAA3}" type="datetime1">
              <a:rPr lang="da-DK" smtClean="0"/>
              <a:pPr>
                <a:defRPr/>
              </a:pPr>
              <a:t>22.03.2014</a:t>
            </a:fld>
            <a:endParaRPr lang="da-DK" dirty="0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F66C02B6-5F01-4A93-9D71-1A41D83F406D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3EC4D59E-D79C-4F87-9229-2102570150DF}" type="datetime1">
              <a:rPr lang="da-DK" smtClean="0"/>
              <a:pPr>
                <a:defRPr/>
              </a:pPr>
              <a:t>22.03.2014</a:t>
            </a:fld>
            <a:endParaRPr lang="da-DK" dirty="0"/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9C05B8B7-8FEE-4042-A036-DF028CEC9A6A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itchFamily="34" charset="0"/>
              </a:defRPr>
            </a:lvl1pPr>
            <a:lvl2pPr>
              <a:defRPr sz="2800">
                <a:latin typeface="Arial" pitchFamily="34" charset="0"/>
              </a:defRPr>
            </a:lvl2pPr>
            <a:lvl3pPr>
              <a:defRPr sz="2400">
                <a:latin typeface="Arial" pitchFamily="34" charset="0"/>
              </a:defRPr>
            </a:lvl3pPr>
            <a:lvl4pPr>
              <a:defRPr sz="2000">
                <a:latin typeface="Arial" pitchFamily="34" charset="0"/>
              </a:defRPr>
            </a:lvl4pPr>
            <a:lvl5pPr>
              <a:defRPr sz="2000">
                <a:latin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C407888B-3C26-497B-AD2B-C3EAE1342FE8}" type="datetime1">
              <a:rPr lang="da-DK" smtClean="0"/>
              <a:pPr>
                <a:defRPr/>
              </a:pPr>
              <a:t>22.03.2014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50982392-096A-4A4B-8B76-6CD611A3B48D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da-DK" dirty="0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da-DK" noProof="0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BFB78533-4D4F-4295-947C-8ED241200F34}" type="datetime1">
              <a:rPr lang="da-DK" smtClean="0"/>
              <a:pPr>
                <a:defRPr/>
              </a:pPr>
              <a:t>22.03.2014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2DD05A01-DB0F-425C-ABDB-A7E8E27B12EA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3000">
              <a:schemeClr val="bg1"/>
            </a:gs>
            <a:gs pos="34000">
              <a:schemeClr val="bg2">
                <a:alpha val="49000"/>
              </a:schemeClr>
            </a:gs>
            <a:gs pos="68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1" tx1="lt1" bg2="dk2" tx2="lt2" accent1="accent1" accent2="accent2" accent3="accent3" accent4="accent4" accent5="accent5" accent6="accent6" hlink="hlink" folHlink="folHlink"/>
  <p:sldLayoutIdLst>
    <p:sldLayoutId id="2147483944" r:id="rId1"/>
    <p:sldLayoutId id="2147483946" r:id="rId2"/>
    <p:sldLayoutId id="2147483947" r:id="rId3"/>
    <p:sldLayoutId id="2147483948" r:id="rId4"/>
    <p:sldLayoutId id="2147483949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 Narrow"/>
          <a:ea typeface="ＭＳ Ｐゴシック" pitchFamily="-97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3000">
              <a:schemeClr val="bg1"/>
            </a:gs>
            <a:gs pos="34000">
              <a:schemeClr val="bg2">
                <a:alpha val="49000"/>
              </a:schemeClr>
            </a:gs>
            <a:gs pos="68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1" tx1="lt1" bg2="dk2" tx2="lt2" accent1="accent1" accent2="accent2" accent3="accent3" accent4="accent4" accent5="accent5" accent6="accent6" hlink="hlink" folHlink="folHlink"/>
  <p:sldLayoutIdLst>
    <p:sldLayoutId id="214748394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 Narrow"/>
          <a:ea typeface="ＭＳ Ｐゴシック" pitchFamily="-97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 Narrow"/>
          <a:ea typeface="ＭＳ Ｐゴシック" pitchFamily="-97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Billede 9" descr="dreamstime_www_world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Kombinationstegning 7"/>
          <p:cNvSpPr/>
          <p:nvPr/>
        </p:nvSpPr>
        <p:spPr bwMode="auto">
          <a:xfrm>
            <a:off x="-46038" y="3254375"/>
            <a:ext cx="9182101" cy="3429000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gradFill flip="none" rotWithShape="1">
            <a:gsLst>
              <a:gs pos="21000">
                <a:srgbClr val="7DC8DF"/>
              </a:gs>
              <a:gs pos="100000">
                <a:srgbClr val="6699FF"/>
              </a:gs>
            </a:gsLst>
            <a:lin ang="5400000" scaled="1"/>
            <a:tileRect/>
          </a:gradFill>
          <a:ln w="9525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424" name="Kombinationstegning 423"/>
          <p:cNvSpPr/>
          <p:nvPr/>
        </p:nvSpPr>
        <p:spPr>
          <a:xfrm>
            <a:off x="-38100" y="3467100"/>
            <a:ext cx="9182100" cy="3429000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gradFill rotWithShape="1">
            <a:gsLst>
              <a:gs pos="0">
                <a:srgbClr val="002060"/>
              </a:gs>
              <a:gs pos="100000">
                <a:srgbClr val="1F88C8"/>
              </a:gs>
            </a:gsLst>
            <a:lin ang="1620000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indent="-342900"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400" b="1" kern="0" noProof="1">
              <a:solidFill>
                <a:sysClr val="window" lastClr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21509" name="Rectangle 4"/>
          <p:cNvSpPr>
            <a:spLocks noChangeArrowheads="1"/>
          </p:cNvSpPr>
          <p:nvPr/>
        </p:nvSpPr>
        <p:spPr bwMode="gray">
          <a:xfrm>
            <a:off x="5175696" y="6043612"/>
            <a:ext cx="3824287" cy="499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801688"/>
            <a:r>
              <a:rPr lang="tr-TR" sz="2000" dirty="0" smtClean="0">
                <a:solidFill>
                  <a:schemeClr val="tx2"/>
                </a:solidFill>
              </a:rPr>
              <a:t>Yrd. Doç. Dr. Gültekin ALTUNTAŞ</a:t>
            </a:r>
            <a:endParaRPr lang="en-US" sz="2000" dirty="0" smtClean="0">
              <a:solidFill>
                <a:schemeClr val="tx2"/>
              </a:solidFill>
            </a:endParaRPr>
          </a:p>
          <a:p>
            <a:pPr defTabSz="801688"/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21510" name="Rectangle 5"/>
          <p:cNvSpPr txBox="1">
            <a:spLocks noChangeArrowheads="1"/>
          </p:cNvSpPr>
          <p:nvPr/>
        </p:nvSpPr>
        <p:spPr bwMode="gray">
          <a:xfrm>
            <a:off x="5486835" y="5443537"/>
            <a:ext cx="3263178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defTabSz="914400" eaLnBrk="0" hangingPunct="0">
              <a:lnSpc>
                <a:spcPct val="95000"/>
              </a:lnSpc>
            </a:pPr>
            <a:r>
              <a:rPr lang="tr-TR" sz="3000" b="1" dirty="0" smtClean="0">
                <a:solidFill>
                  <a:schemeClr val="tx2"/>
                </a:solidFill>
              </a:rPr>
              <a:t>Elektronik Ticaret</a:t>
            </a:r>
            <a:endParaRPr lang="en-US" sz="3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tr-TR" sz="2400" dirty="0"/>
              <a:t>E-ticaretin temelinde internet ve WWW (dünyayı çevreleyen ağ) </a:t>
            </a:r>
            <a:r>
              <a:rPr lang="tr-TR" sz="2400" dirty="0" smtClean="0"/>
              <a:t>bulunmaktadır</a:t>
            </a:r>
            <a:r>
              <a:rPr lang="tr-TR" sz="2400" dirty="0"/>
              <a:t>. </a:t>
            </a:r>
            <a:endParaRPr lang="tr-TR" sz="2400" dirty="0" smtClean="0"/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Bu </a:t>
            </a:r>
            <a:r>
              <a:rPr lang="tr-TR" sz="2400" dirty="0"/>
              <a:t>teknolojilerin arkasında kişisel bilgisayarlar, yerel ağlar, ilişkisel </a:t>
            </a:r>
            <a:r>
              <a:rPr lang="tr-TR" sz="2400" dirty="0" smtClean="0"/>
              <a:t>veri tabanları, </a:t>
            </a:r>
            <a:r>
              <a:rPr lang="tr-TR" sz="2400" dirty="0"/>
              <a:t>istemci/sunucu hesaplayıcılar, fiber optik anahtarlamalar, kablosuz iletişim </a:t>
            </a:r>
            <a:r>
              <a:rPr lang="tr-TR" sz="2400" dirty="0" smtClean="0"/>
              <a:t>gibi </a:t>
            </a:r>
            <a:r>
              <a:rPr lang="tr-TR" sz="2400" dirty="0"/>
              <a:t>birçok birbirini tamamlayıcı teknolojiler bulunmaktadır. 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pPr algn="just"/>
            <a:r>
              <a:rPr lang="tr-TR" dirty="0"/>
              <a:t>Elektronik </a:t>
            </a:r>
            <a:r>
              <a:rPr lang="tr-TR" dirty="0" smtClean="0"/>
              <a:t>Ticaret ve İnternet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767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tr-TR" sz="2400" dirty="0"/>
              <a:t>Bilgiye erişimi, bilgiyi paylaşmayı </a:t>
            </a:r>
            <a:r>
              <a:rPr lang="tr-TR" sz="2400" dirty="0" smtClean="0"/>
              <a:t>kolaylaştırır</a:t>
            </a:r>
            <a:r>
              <a:rPr lang="tr-TR" sz="2400" dirty="0"/>
              <a:t>, piyasaya ilişkin bilgi yoğunluğu </a:t>
            </a:r>
            <a:r>
              <a:rPr lang="tr-TR" sz="2400" dirty="0" smtClean="0"/>
              <a:t>sağlar.</a:t>
            </a:r>
          </a:p>
          <a:p>
            <a:pPr algn="just"/>
            <a:r>
              <a:rPr lang="tr-TR" sz="2400" dirty="0" smtClean="0"/>
              <a:t>İşlemlerin </a:t>
            </a:r>
            <a:r>
              <a:rPr lang="tr-TR" sz="2400" dirty="0"/>
              <a:t>online </a:t>
            </a:r>
            <a:r>
              <a:rPr lang="tr-TR" sz="2400" dirty="0" smtClean="0"/>
              <a:t>yapılması ile iletişim </a:t>
            </a:r>
            <a:r>
              <a:rPr lang="tr-TR" sz="2400" dirty="0"/>
              <a:t>maliyetlerini </a:t>
            </a:r>
            <a:r>
              <a:rPr lang="tr-TR" sz="2400" dirty="0" smtClean="0"/>
              <a:t>azaltır.</a:t>
            </a:r>
          </a:p>
          <a:p>
            <a:pPr algn="just"/>
            <a:r>
              <a:rPr lang="tr-TR" sz="2400" dirty="0"/>
              <a:t>Küreselleşmeyi </a:t>
            </a:r>
            <a:r>
              <a:rPr lang="tr-TR" sz="2400" dirty="0" smtClean="0"/>
              <a:t>kolaylaştırır.</a:t>
            </a:r>
            <a:endParaRPr lang="tr-TR" sz="2400" dirty="0"/>
          </a:p>
          <a:p>
            <a:pPr algn="just"/>
            <a:r>
              <a:rPr lang="tr-TR" sz="2400" dirty="0" smtClean="0"/>
              <a:t>Rekabet </a:t>
            </a:r>
            <a:r>
              <a:rPr lang="tr-TR" sz="2400" dirty="0"/>
              <a:t>avantajı </a:t>
            </a:r>
            <a:r>
              <a:rPr lang="tr-TR" sz="2400" dirty="0" smtClean="0"/>
              <a:t>oluşturur.</a:t>
            </a:r>
          </a:p>
          <a:p>
            <a:pPr algn="just"/>
            <a:r>
              <a:rPr lang="tr-TR" sz="2400" dirty="0" smtClean="0"/>
              <a:t>Aracı </a:t>
            </a:r>
            <a:r>
              <a:rPr lang="tr-TR" sz="2400" dirty="0"/>
              <a:t>kavramını ortadan </a:t>
            </a:r>
            <a:r>
              <a:rPr lang="tr-TR" sz="2400" dirty="0" smtClean="0"/>
              <a:t>kaldırır.</a:t>
            </a:r>
            <a:endParaRPr lang="tr-TR" sz="2400" dirty="0"/>
          </a:p>
          <a:p>
            <a:pPr algn="just"/>
            <a:r>
              <a:rPr lang="tr-TR" sz="2400" dirty="0"/>
              <a:t>Fırsat eşitliği </a:t>
            </a:r>
            <a:r>
              <a:rPr lang="tr-TR" sz="2400" dirty="0" smtClean="0"/>
              <a:t>sağlar.</a:t>
            </a:r>
            <a:endParaRPr lang="tr-TR" sz="24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pPr algn="just"/>
            <a:r>
              <a:rPr lang="tr-TR" dirty="0" smtClean="0"/>
              <a:t>İnternet’in Avantajları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4235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tr-TR" sz="2400" dirty="0"/>
              <a:t>Teknoloji standartları ve politikaları ağa </a:t>
            </a:r>
            <a:r>
              <a:rPr lang="tr-TR" sz="2400" dirty="0" smtClean="0"/>
              <a:t>evrensel erişimin </a:t>
            </a:r>
            <a:r>
              <a:rPr lang="tr-TR" sz="2400" dirty="0"/>
              <a:t>sağlanması ve global altyapının müşterek olarak uyumlu bir şekilde kullanılmasını sağlamak için gereklidir</a:t>
            </a:r>
            <a:r>
              <a:rPr lang="tr-TR" sz="2400" dirty="0" smtClean="0"/>
              <a:t>.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/>
              <a:t>Paket anahtarlama, TCP/IP iletişim protokolü ve istemci/sunucu mimarisi internet fonksiyonlarının alt yapısını oluşturmaktadır.</a:t>
            </a:r>
            <a:endParaRPr lang="tr-TR" sz="2400" dirty="0" smtClean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pPr algn="just"/>
            <a:r>
              <a:rPr lang="tr-TR" dirty="0"/>
              <a:t>Elektronik Ticaretin </a:t>
            </a:r>
            <a:r>
              <a:rPr lang="tr-TR" dirty="0" smtClean="0"/>
              <a:t>Altyapısı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6615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tr-TR" sz="2400" dirty="0" smtClean="0"/>
              <a:t>Dijital </a:t>
            </a:r>
            <a:r>
              <a:rPr lang="tr-TR" sz="2400" dirty="0"/>
              <a:t>(sayısal) mesajların uygun olan farklı </a:t>
            </a:r>
            <a:r>
              <a:rPr lang="tr-TR" sz="2400" dirty="0" smtClean="0"/>
              <a:t>iletişim yolları </a:t>
            </a:r>
            <a:r>
              <a:rPr lang="tr-TR" sz="2400" dirty="0"/>
              <a:t>boyunca </a:t>
            </a:r>
            <a:r>
              <a:rPr lang="tr-TR" sz="2400" dirty="0" smtClean="0"/>
              <a:t>paketlere ayrılarak </a:t>
            </a:r>
            <a:r>
              <a:rPr lang="tr-TR" sz="2400" dirty="0"/>
              <a:t>gönderilmesi ve </a:t>
            </a:r>
            <a:r>
              <a:rPr lang="tr-TR" sz="2400" dirty="0" smtClean="0"/>
              <a:t>hedefe ulaşıldığında paketlerin </a:t>
            </a:r>
            <a:r>
              <a:rPr lang="tr-TR" sz="2400" dirty="0"/>
              <a:t>yeniden birleştirilerek eski haline getirilmesini sağlayan bir yöntemdir</a:t>
            </a:r>
            <a:r>
              <a:rPr lang="tr-TR" sz="2400" dirty="0" smtClean="0"/>
              <a:t>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Paket anahtarlama ile </a:t>
            </a:r>
            <a:r>
              <a:rPr lang="tr-TR" sz="2400" dirty="0" smtClean="0"/>
              <a:t>mesajların daha </a:t>
            </a:r>
            <a:r>
              <a:rPr lang="tr-TR" sz="2400" dirty="0"/>
              <a:t>hızlı </a:t>
            </a:r>
            <a:r>
              <a:rPr lang="tr-TR" sz="2400" dirty="0" smtClean="0"/>
              <a:t>ve </a:t>
            </a:r>
            <a:r>
              <a:rPr lang="tr-TR" sz="2400" dirty="0"/>
              <a:t>daha doğru bir </a:t>
            </a:r>
            <a:r>
              <a:rPr lang="tr-TR" sz="2400" dirty="0" smtClean="0"/>
              <a:t>şekilde hedeflerine ulaştırılması sağlanır.</a:t>
            </a:r>
            <a:endParaRPr lang="tr-TR" sz="24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pPr algn="just"/>
            <a:r>
              <a:rPr lang="tr-TR" dirty="0" smtClean="0"/>
              <a:t>Paket Anahtarlama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564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pPr algn="just"/>
            <a:r>
              <a:rPr lang="tr-TR" dirty="0" smtClean="0"/>
              <a:t>Paket Anahtarlama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119744"/>
            <a:ext cx="8323118" cy="4506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656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tr-TR" sz="2400" dirty="0" smtClean="0"/>
              <a:t>Bilgisayarlar </a:t>
            </a:r>
            <a:r>
              <a:rPr lang="tr-TR" sz="2400" dirty="0"/>
              <a:t>ile veri </a:t>
            </a:r>
            <a:r>
              <a:rPr lang="tr-TR" sz="2400" dirty="0" smtClean="0"/>
              <a:t>iletim/alım </a:t>
            </a:r>
            <a:r>
              <a:rPr lang="tr-TR" sz="2400" dirty="0"/>
              <a:t>birimleri arasında organizasyonu </a:t>
            </a:r>
            <a:r>
              <a:rPr lang="tr-TR" sz="2400" dirty="0" smtClean="0"/>
              <a:t>sağlayarak elektronik </a:t>
            </a:r>
            <a:r>
              <a:rPr lang="tr-TR" sz="2400" dirty="0"/>
              <a:t>posta, dosya iletimi, haber grupları, www erişimi gibi internette her türlü veri </a:t>
            </a:r>
            <a:r>
              <a:rPr lang="tr-TR" sz="2400" dirty="0" smtClean="0"/>
              <a:t>iletişiminin katmanlar yardımıyla gerçekleştirmesini sağlayan veri </a:t>
            </a:r>
            <a:r>
              <a:rPr lang="tr-TR" sz="2400" dirty="0"/>
              <a:t>iletişim protokolüne verilen genel addır.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pPr algn="just"/>
            <a:r>
              <a:rPr lang="tr-TR" dirty="0" smtClean="0"/>
              <a:t>TCP/IP Protokolleri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73734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26028" y="2496127"/>
            <a:ext cx="8229600" cy="3827463"/>
          </a:xfrm>
        </p:spPr>
        <p:txBody>
          <a:bodyPr anchor="ctr"/>
          <a:lstStyle/>
          <a:p>
            <a:pPr algn="just"/>
            <a:r>
              <a:rPr lang="tr-TR" sz="2200" dirty="0"/>
              <a:t>TCP, bilgisayarlar arasında verilerin hareketini yönetirken; paketlerin gönderimini kabul etmekte, paketlerin iletimini sıralamakta </a:t>
            </a:r>
            <a:r>
              <a:rPr lang="tr-TR" sz="2200" dirty="0" smtClean="0"/>
              <a:t>ve bilgisayarlar </a:t>
            </a:r>
            <a:r>
              <a:rPr lang="tr-TR" sz="2200" dirty="0"/>
              <a:t>arasında bağlantının kurulmasını sağlamaktadır</a:t>
            </a:r>
            <a:r>
              <a:rPr lang="tr-TR" sz="2200" dirty="0" smtClean="0"/>
              <a:t>.</a:t>
            </a:r>
          </a:p>
          <a:p>
            <a:pPr algn="just"/>
            <a:endParaRPr lang="tr-TR" sz="2200" dirty="0"/>
          </a:p>
          <a:p>
            <a:pPr algn="just"/>
            <a:r>
              <a:rPr lang="tr-TR" sz="2200" dirty="0" smtClean="0"/>
              <a:t>IP, iletim </a:t>
            </a:r>
            <a:r>
              <a:rPr lang="tr-TR" sz="2200" dirty="0"/>
              <a:t>işlemi süresince </a:t>
            </a:r>
            <a:r>
              <a:rPr lang="tr-TR" sz="2200" dirty="0" smtClean="0"/>
              <a:t>paketlerin dağıtılması, </a:t>
            </a:r>
            <a:r>
              <a:rPr lang="tr-TR" sz="2200" dirty="0"/>
              <a:t>parçalara </a:t>
            </a:r>
            <a:r>
              <a:rPr lang="tr-TR" sz="2200" dirty="0" smtClean="0"/>
              <a:t>ayrılması </a:t>
            </a:r>
            <a:r>
              <a:rPr lang="tr-TR" sz="2200" dirty="0"/>
              <a:t>ve yeniden </a:t>
            </a:r>
            <a:r>
              <a:rPr lang="tr-TR" sz="2200" dirty="0" smtClean="0"/>
              <a:t>toplanmasından sorumlu olmaktadır.</a:t>
            </a:r>
          </a:p>
          <a:p>
            <a:pPr algn="just"/>
            <a:endParaRPr lang="tr-TR" sz="2200" dirty="0"/>
          </a:p>
          <a:p>
            <a:pPr algn="just"/>
            <a:r>
              <a:rPr lang="tr-TR" sz="2200" dirty="0"/>
              <a:t>Protokol ise, bir ağdaki iki nokta arasında bilginin iletilmesini düzenleyen (biçimleme, düzenleme, sıkıştırma ve mesajların hata denetimi</a:t>
            </a:r>
            <a:r>
              <a:rPr lang="tr-TR" sz="2200" dirty="0" smtClean="0"/>
              <a:t>) birtakım </a:t>
            </a:r>
            <a:r>
              <a:rPr lang="tr-TR" sz="2200" dirty="0"/>
              <a:t>prosedürler ve kurallar bütününü ifade </a:t>
            </a:r>
            <a:r>
              <a:rPr lang="tr-TR" sz="2200" dirty="0" smtClean="0"/>
              <a:t>etmektedir.</a:t>
            </a:r>
            <a:endParaRPr lang="tr-TR" sz="22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pPr algn="just"/>
            <a:r>
              <a:rPr lang="tr-TR" dirty="0" smtClean="0"/>
              <a:t>TCP/IP Protokolleri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67363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57200" y="2298700"/>
            <a:ext cx="8229600" cy="4330700"/>
          </a:xfrm>
        </p:spPr>
        <p:txBody>
          <a:bodyPr anchor="ctr"/>
          <a:lstStyle/>
          <a:p>
            <a:pPr algn="just"/>
            <a:r>
              <a:rPr lang="tr-TR" sz="2400" dirty="0"/>
              <a:t>Uygulama </a:t>
            </a:r>
            <a:r>
              <a:rPr lang="tr-TR" sz="2400" dirty="0" smtClean="0"/>
              <a:t>Katmanı (</a:t>
            </a:r>
            <a:r>
              <a:rPr lang="en-GB" sz="2400" dirty="0" smtClean="0"/>
              <a:t>Application Layer</a:t>
            </a:r>
            <a:r>
              <a:rPr lang="tr-TR" sz="2400" dirty="0" smtClean="0"/>
              <a:t>)</a:t>
            </a:r>
          </a:p>
          <a:p>
            <a:pPr lvl="1" algn="just"/>
            <a:endParaRPr lang="tr-TR" sz="2000" dirty="0" smtClean="0"/>
          </a:p>
          <a:p>
            <a:pPr lvl="1" algn="just"/>
            <a:r>
              <a:rPr lang="tr-TR" sz="2000" dirty="0" smtClean="0"/>
              <a:t>TCP/IP </a:t>
            </a:r>
            <a:r>
              <a:rPr lang="tr-TR" sz="2000" dirty="0"/>
              <a:t>protokol kümesinin en </a:t>
            </a:r>
            <a:r>
              <a:rPr lang="tr-TR" sz="2000" dirty="0" smtClean="0"/>
              <a:t>üstünde bulunan bu </a:t>
            </a:r>
            <a:r>
              <a:rPr lang="tr-TR" sz="2000" dirty="0"/>
              <a:t>katman, PC kullanıcısının çalıştırmakta </a:t>
            </a:r>
            <a:r>
              <a:rPr lang="tr-TR" sz="2000" dirty="0" smtClean="0"/>
              <a:t>olduğu </a:t>
            </a:r>
            <a:r>
              <a:rPr lang="tr-TR" sz="2000" dirty="0"/>
              <a:t>programlarla arka planda doğrudan etkileşim halindedir. </a:t>
            </a:r>
            <a:endParaRPr lang="tr-TR" sz="2000" dirty="0" smtClean="0"/>
          </a:p>
          <a:p>
            <a:pPr lvl="1" algn="just"/>
            <a:endParaRPr lang="tr-TR" sz="2000" dirty="0" smtClean="0"/>
          </a:p>
          <a:p>
            <a:pPr lvl="1" algn="just"/>
            <a:r>
              <a:rPr lang="tr-TR" sz="2000" dirty="0" smtClean="0"/>
              <a:t>Veri </a:t>
            </a:r>
            <a:r>
              <a:rPr lang="tr-TR" sz="2000" dirty="0"/>
              <a:t>değişiminde kullanılan uygulama protokollerinin tanımlanması ve istemci uygulama programlarının diğer katmanlara ulaşmasına olanak sağlamaktadır. </a:t>
            </a:r>
            <a:endParaRPr lang="tr-TR" sz="2000" dirty="0" smtClean="0"/>
          </a:p>
          <a:p>
            <a:pPr lvl="1" algn="just"/>
            <a:endParaRPr lang="tr-TR" sz="2000" dirty="0" smtClean="0"/>
          </a:p>
          <a:p>
            <a:pPr lvl="1" algn="just"/>
            <a:r>
              <a:rPr lang="tr-TR" sz="2000" dirty="0" smtClean="0"/>
              <a:t>Bu </a:t>
            </a:r>
            <a:r>
              <a:rPr lang="tr-TR" sz="2000" dirty="0"/>
              <a:t>katmanda HTTP</a:t>
            </a:r>
            <a:r>
              <a:rPr lang="tr-TR" sz="2000" dirty="0" smtClean="0"/>
              <a:t>, TFTP</a:t>
            </a:r>
            <a:r>
              <a:rPr lang="tr-TR" sz="2000" dirty="0"/>
              <a:t>, SMTP</a:t>
            </a:r>
            <a:r>
              <a:rPr lang="tr-TR" sz="2000" dirty="0" smtClean="0"/>
              <a:t>, SNMP</a:t>
            </a:r>
            <a:r>
              <a:rPr lang="tr-TR" sz="2000" dirty="0"/>
              <a:t>, POP3, FTP, IMAP, HTTPS gibi protokoller çalışmaktadır</a:t>
            </a:r>
            <a:r>
              <a:rPr lang="tr-TR" sz="2000" dirty="0" smtClean="0"/>
              <a:t>.</a:t>
            </a:r>
            <a:endParaRPr lang="tr-TR" sz="24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pPr algn="just"/>
            <a:r>
              <a:rPr lang="tr-TR" dirty="0" smtClean="0"/>
              <a:t>TCP/IP Katmanları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87553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tr-TR" sz="2400" dirty="0" smtClean="0"/>
              <a:t>Ulaşım Katmanı (</a:t>
            </a:r>
            <a:r>
              <a:rPr lang="en-GB" sz="2400" dirty="0" smtClean="0"/>
              <a:t>Transport Layer</a:t>
            </a:r>
            <a:r>
              <a:rPr lang="tr-TR" sz="2400" dirty="0" smtClean="0"/>
              <a:t>)</a:t>
            </a:r>
          </a:p>
          <a:p>
            <a:pPr lvl="1" algn="just"/>
            <a:endParaRPr lang="tr-TR" sz="2000" dirty="0" smtClean="0"/>
          </a:p>
          <a:p>
            <a:pPr lvl="1" algn="just"/>
            <a:r>
              <a:rPr lang="tr-TR" sz="2000" dirty="0" smtClean="0"/>
              <a:t>Uygulamayla ilgili iletişimi </a:t>
            </a:r>
            <a:r>
              <a:rPr lang="tr-TR" sz="2000" dirty="0"/>
              <a:t>sağlayarak, uygulamadan gelen </a:t>
            </a:r>
            <a:r>
              <a:rPr lang="tr-TR" sz="2000" dirty="0" smtClean="0"/>
              <a:t>paketleri </a:t>
            </a:r>
            <a:r>
              <a:rPr lang="tr-TR" sz="2000" dirty="0"/>
              <a:t>sıralamakta ve bu paketlere gerekli adres bilgilerini (hedef port, kaynak port ve uzunluk bilgisini) yükleyerek internet katmanına iletmektedir. </a:t>
            </a:r>
            <a:endParaRPr lang="tr-TR" sz="2000" dirty="0" smtClean="0"/>
          </a:p>
          <a:p>
            <a:pPr lvl="1" algn="just"/>
            <a:endParaRPr lang="tr-TR" sz="2000" dirty="0" smtClean="0"/>
          </a:p>
          <a:p>
            <a:pPr lvl="1" algn="just"/>
            <a:r>
              <a:rPr lang="tr-TR" sz="2000" dirty="0" smtClean="0"/>
              <a:t>Paketlerdeki </a:t>
            </a:r>
            <a:r>
              <a:rPr lang="tr-TR" sz="2000" dirty="0"/>
              <a:t>bozulma, </a:t>
            </a:r>
            <a:r>
              <a:rPr lang="tr-TR" sz="2000" dirty="0" smtClean="0"/>
              <a:t>kaybolma ve </a:t>
            </a:r>
            <a:r>
              <a:rPr lang="tr-TR" sz="2000" dirty="0"/>
              <a:t>adresteki </a:t>
            </a:r>
            <a:r>
              <a:rPr lang="tr-TR" sz="2000" dirty="0" smtClean="0"/>
              <a:t>eksikliklerin </a:t>
            </a:r>
            <a:r>
              <a:rPr lang="tr-TR" sz="2000" dirty="0"/>
              <a:t>tespit </a:t>
            </a:r>
            <a:r>
              <a:rPr lang="tr-TR" sz="2000" dirty="0" smtClean="0"/>
              <a:t>edildiği katmandır.</a:t>
            </a:r>
            <a:endParaRPr lang="tr-TR" sz="20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pPr algn="just"/>
            <a:r>
              <a:rPr lang="tr-TR" dirty="0" smtClean="0"/>
              <a:t>TCP/IP Katmanları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52565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tr-TR" sz="2400" dirty="0" smtClean="0"/>
              <a:t>İnternet (Yönlendirme</a:t>
            </a:r>
            <a:r>
              <a:rPr lang="tr-TR" sz="2400" dirty="0"/>
              <a:t>) </a:t>
            </a:r>
            <a:r>
              <a:rPr lang="tr-TR" sz="2400" dirty="0" smtClean="0"/>
              <a:t>Katmanı </a:t>
            </a:r>
            <a:r>
              <a:rPr lang="tr-TR" sz="2400" dirty="0"/>
              <a:t>(Internet </a:t>
            </a:r>
            <a:r>
              <a:rPr lang="en-GB" sz="2400" dirty="0" smtClean="0"/>
              <a:t>Layer</a:t>
            </a:r>
            <a:r>
              <a:rPr lang="tr-TR" sz="2400" dirty="0" smtClean="0"/>
              <a:t>)</a:t>
            </a:r>
          </a:p>
          <a:p>
            <a:pPr lvl="1" algn="just"/>
            <a:endParaRPr lang="tr-TR" sz="2000" dirty="0" smtClean="0"/>
          </a:p>
          <a:p>
            <a:pPr lvl="1" algn="just"/>
            <a:r>
              <a:rPr lang="tr-TR" sz="2000" dirty="0" smtClean="0"/>
              <a:t>İnternet </a:t>
            </a:r>
            <a:r>
              <a:rPr lang="tr-TR" sz="2000" dirty="0"/>
              <a:t>katmanı, </a:t>
            </a:r>
            <a:r>
              <a:rPr lang="tr-TR" sz="2000" dirty="0" smtClean="0"/>
              <a:t>adreslemeden, paketlemeden </a:t>
            </a:r>
            <a:r>
              <a:rPr lang="tr-TR" sz="2000" dirty="0"/>
              <a:t>ve internette mesajların, alıcıya uygun yoldan ve hatasız bir şekilde iletilmesinden sorumludur. </a:t>
            </a:r>
            <a:endParaRPr lang="tr-TR" sz="2000" dirty="0" smtClean="0"/>
          </a:p>
          <a:p>
            <a:pPr lvl="1" algn="just"/>
            <a:endParaRPr lang="tr-TR" sz="2000" dirty="0" smtClean="0"/>
          </a:p>
          <a:p>
            <a:pPr lvl="1" algn="just"/>
            <a:r>
              <a:rPr lang="tr-TR" sz="2000" dirty="0" smtClean="0"/>
              <a:t>IP </a:t>
            </a:r>
            <a:r>
              <a:rPr lang="tr-TR" sz="2000" dirty="0"/>
              <a:t>protokolü gelen paketlere özel bir IP başlığı eklemektedir. </a:t>
            </a:r>
            <a:endParaRPr lang="tr-TR" sz="2000" dirty="0" smtClean="0"/>
          </a:p>
          <a:p>
            <a:pPr lvl="1" algn="just"/>
            <a:endParaRPr lang="tr-TR" sz="2000" dirty="0" smtClean="0"/>
          </a:p>
          <a:p>
            <a:pPr lvl="1" algn="just"/>
            <a:r>
              <a:rPr lang="tr-TR" sz="2000" dirty="0" smtClean="0"/>
              <a:t>IP </a:t>
            </a:r>
            <a:r>
              <a:rPr lang="tr-TR" sz="2000" dirty="0"/>
              <a:t>adresi MAC adresine </a:t>
            </a:r>
            <a:r>
              <a:rPr lang="tr-TR" sz="2000" dirty="0" smtClean="0"/>
              <a:t>çevrilmektedir</a:t>
            </a:r>
            <a:r>
              <a:rPr lang="tr-TR" sz="2000" dirty="0"/>
              <a:t>. 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pPr algn="just"/>
            <a:r>
              <a:rPr lang="tr-TR" dirty="0" smtClean="0"/>
              <a:t>TCP/IP Katmanları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486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323273" y="1089322"/>
            <a:ext cx="4584700" cy="563562"/>
          </a:xfrm>
        </p:spPr>
        <p:txBody>
          <a:bodyPr/>
          <a:lstStyle/>
          <a:p>
            <a:r>
              <a:rPr lang="tr-TR" dirty="0" smtClean="0"/>
              <a:t>İçerik</a:t>
            </a:r>
            <a:endParaRPr lang="tr-TR" dirty="0"/>
          </a:p>
        </p:txBody>
      </p: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876300" y="2500313"/>
            <a:ext cx="4432300" cy="2924175"/>
            <a:chOff x="876300" y="2500313"/>
            <a:chExt cx="4432300" cy="2924175"/>
          </a:xfrm>
        </p:grpSpPr>
        <p:sp>
          <p:nvSpPr>
            <p:cNvPr id="6" name="Rektangel 30"/>
            <p:cNvSpPr>
              <a:spLocks noChangeArrowheads="1"/>
            </p:cNvSpPr>
            <p:nvPr/>
          </p:nvSpPr>
          <p:spPr bwMode="auto">
            <a:xfrm>
              <a:off x="1260475" y="2500313"/>
              <a:ext cx="4000500" cy="354012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tx1"/>
                </a:gs>
              </a:gsLst>
              <a:lin ang="16200000"/>
            </a:gradFill>
            <a:ln w="9525">
              <a:noFill/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da-DK" sz="1200" dirty="0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sp>
          <p:nvSpPr>
            <p:cNvPr id="7" name="Rektangel 31"/>
            <p:cNvSpPr>
              <a:spLocks noChangeArrowheads="1"/>
            </p:cNvSpPr>
            <p:nvPr/>
          </p:nvSpPr>
          <p:spPr bwMode="auto">
            <a:xfrm>
              <a:off x="1260475" y="5070475"/>
              <a:ext cx="4000500" cy="354013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tx1"/>
                </a:gs>
              </a:gsLst>
              <a:lin ang="16200000"/>
            </a:gradFill>
            <a:ln w="9525">
              <a:noFill/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da-DK" sz="1200" dirty="0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sp>
          <p:nvSpPr>
            <p:cNvPr id="8" name="Rektangel 33"/>
            <p:cNvSpPr>
              <a:spLocks noChangeArrowheads="1"/>
            </p:cNvSpPr>
            <p:nvPr/>
          </p:nvSpPr>
          <p:spPr bwMode="auto">
            <a:xfrm>
              <a:off x="1260475" y="3786188"/>
              <a:ext cx="4000500" cy="352425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tx1"/>
                </a:gs>
              </a:gsLst>
              <a:lin ang="16200000"/>
            </a:gradFill>
            <a:ln w="9525">
              <a:noFill/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da-DK" sz="1200" dirty="0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sp>
          <p:nvSpPr>
            <p:cNvPr id="9" name="Rektangel 34"/>
            <p:cNvSpPr>
              <a:spLocks noChangeArrowheads="1"/>
            </p:cNvSpPr>
            <p:nvPr/>
          </p:nvSpPr>
          <p:spPr bwMode="auto">
            <a:xfrm>
              <a:off x="1260475" y="2928938"/>
              <a:ext cx="4000500" cy="352425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tx1"/>
                </a:gs>
              </a:gsLst>
              <a:lin ang="16200000"/>
            </a:gradFill>
            <a:ln w="9525">
              <a:noFill/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da-DK" sz="1200" dirty="0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sp>
          <p:nvSpPr>
            <p:cNvPr id="10" name="Rektangel 35"/>
            <p:cNvSpPr>
              <a:spLocks noChangeArrowheads="1"/>
            </p:cNvSpPr>
            <p:nvPr/>
          </p:nvSpPr>
          <p:spPr bwMode="auto">
            <a:xfrm>
              <a:off x="1260475" y="4214813"/>
              <a:ext cx="4000500" cy="352425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tx1"/>
                </a:gs>
              </a:gsLst>
              <a:lin ang="16200000"/>
            </a:gradFill>
            <a:ln w="9525">
              <a:noFill/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da-DK" sz="1200" dirty="0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sp>
          <p:nvSpPr>
            <p:cNvPr id="11" name="Rektangel 36"/>
            <p:cNvSpPr>
              <a:spLocks noChangeArrowheads="1"/>
            </p:cNvSpPr>
            <p:nvPr/>
          </p:nvSpPr>
          <p:spPr bwMode="auto">
            <a:xfrm>
              <a:off x="1260475" y="4643438"/>
              <a:ext cx="4000500" cy="352425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tx1"/>
                </a:gs>
              </a:gsLst>
              <a:lin ang="16200000"/>
            </a:gradFill>
            <a:ln w="9525">
              <a:noFill/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da-DK" sz="1200" dirty="0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sp>
          <p:nvSpPr>
            <p:cNvPr id="12" name="Tekstboks 44"/>
            <p:cNvSpPr txBox="1">
              <a:spLocks noChangeArrowheads="1"/>
            </p:cNvSpPr>
            <p:nvPr/>
          </p:nvSpPr>
          <p:spPr bwMode="auto">
            <a:xfrm>
              <a:off x="1308100" y="2517749"/>
              <a:ext cx="40005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 sz="1200" dirty="0" smtClean="0">
                  <a:solidFill>
                    <a:schemeClr val="accent1">
                      <a:lumMod val="10000"/>
                    </a:schemeClr>
                  </a:solidFill>
                </a:rPr>
                <a:t>Elektronik Ticaret</a:t>
              </a:r>
              <a:endParaRPr lang="en-US" sz="1200" dirty="0">
                <a:solidFill>
                  <a:schemeClr val="accent1">
                    <a:lumMod val="10000"/>
                  </a:schemeClr>
                </a:solidFill>
              </a:endParaRPr>
            </a:p>
          </p:txBody>
        </p:sp>
        <p:sp>
          <p:nvSpPr>
            <p:cNvPr id="13" name="Tekstboks 45"/>
            <p:cNvSpPr txBox="1">
              <a:spLocks noChangeArrowheads="1"/>
            </p:cNvSpPr>
            <p:nvPr/>
          </p:nvSpPr>
          <p:spPr bwMode="auto">
            <a:xfrm>
              <a:off x="1295400" y="5118100"/>
              <a:ext cx="40005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 sz="1200" dirty="0" smtClean="0">
                  <a:solidFill>
                    <a:schemeClr val="accent1">
                      <a:lumMod val="10000"/>
                    </a:schemeClr>
                  </a:solidFill>
                </a:rPr>
                <a:t>Internet 2</a:t>
              </a:r>
              <a:endParaRPr lang="en-US" sz="1200" dirty="0">
                <a:solidFill>
                  <a:schemeClr val="accent1">
                    <a:lumMod val="10000"/>
                  </a:schemeClr>
                </a:solidFill>
              </a:endParaRPr>
            </a:p>
          </p:txBody>
        </p:sp>
        <p:sp>
          <p:nvSpPr>
            <p:cNvPr id="14" name="Tekstboks 47"/>
            <p:cNvSpPr txBox="1">
              <a:spLocks noChangeArrowheads="1"/>
            </p:cNvSpPr>
            <p:nvPr/>
          </p:nvSpPr>
          <p:spPr bwMode="auto">
            <a:xfrm>
              <a:off x="1295400" y="4677923"/>
              <a:ext cx="40005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 sz="1200" dirty="0" smtClean="0">
                  <a:solidFill>
                    <a:schemeClr val="accent1">
                      <a:lumMod val="10000"/>
                    </a:schemeClr>
                  </a:solidFill>
                </a:rPr>
                <a:t>Web’in Temel Unsurları</a:t>
              </a:r>
              <a:endParaRPr lang="en-US" sz="1200" dirty="0">
                <a:solidFill>
                  <a:schemeClr val="accent1">
                    <a:lumMod val="10000"/>
                  </a:schemeClr>
                </a:solidFill>
              </a:endParaRPr>
            </a:p>
          </p:txBody>
        </p:sp>
        <p:sp>
          <p:nvSpPr>
            <p:cNvPr id="15" name="Tekstboks 48"/>
            <p:cNvSpPr txBox="1">
              <a:spLocks noChangeArrowheads="1"/>
            </p:cNvSpPr>
            <p:nvPr/>
          </p:nvSpPr>
          <p:spPr bwMode="auto">
            <a:xfrm>
              <a:off x="1295400" y="2970213"/>
              <a:ext cx="40005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US" sz="1200" dirty="0">
                <a:solidFill>
                  <a:schemeClr val="accent1">
                    <a:lumMod val="10000"/>
                  </a:schemeClr>
                </a:solidFill>
              </a:endParaRPr>
            </a:p>
          </p:txBody>
        </p:sp>
        <p:sp>
          <p:nvSpPr>
            <p:cNvPr id="16" name="Tekstboks 49"/>
            <p:cNvSpPr txBox="1">
              <a:spLocks noChangeArrowheads="1"/>
            </p:cNvSpPr>
            <p:nvPr/>
          </p:nvSpPr>
          <p:spPr bwMode="auto">
            <a:xfrm>
              <a:off x="1270794" y="4274364"/>
              <a:ext cx="40005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 sz="1200" dirty="0">
                  <a:solidFill>
                    <a:schemeClr val="accent1">
                      <a:lumMod val="10000"/>
                    </a:schemeClr>
                  </a:solidFill>
                </a:rPr>
                <a:t>Elektronik Ticaretin Altyapısı</a:t>
              </a:r>
              <a:endParaRPr lang="en-US" sz="1200" dirty="0">
                <a:solidFill>
                  <a:schemeClr val="accent1">
                    <a:lumMod val="10000"/>
                  </a:schemeClr>
                </a:solidFill>
              </a:endParaRPr>
            </a:p>
          </p:txBody>
        </p:sp>
        <p:grpSp>
          <p:nvGrpSpPr>
            <p:cNvPr id="18" name="Gruppe 73"/>
            <p:cNvGrpSpPr>
              <a:grpSpLocks/>
            </p:cNvGrpSpPr>
            <p:nvPr/>
          </p:nvGrpSpPr>
          <p:grpSpPr bwMode="auto">
            <a:xfrm>
              <a:off x="876300" y="5073650"/>
              <a:ext cx="344488" cy="344488"/>
              <a:chOff x="876300" y="5073650"/>
              <a:chExt cx="344488" cy="344488"/>
            </a:xfrm>
          </p:grpSpPr>
          <p:sp>
            <p:nvSpPr>
              <p:cNvPr id="37" name="Rektangel 26"/>
              <p:cNvSpPr>
                <a:spLocks noChangeArrowheads="1"/>
              </p:cNvSpPr>
              <p:nvPr/>
            </p:nvSpPr>
            <p:spPr bwMode="auto">
              <a:xfrm>
                <a:off x="876300" y="5073650"/>
                <a:ext cx="344488" cy="344488"/>
              </a:xfrm>
              <a:prstGeom prst="rect">
                <a:avLst/>
              </a:prstGeom>
              <a:gradFill rotWithShape="1">
                <a:gsLst>
                  <a:gs pos="0">
                    <a:srgbClr val="002060"/>
                  </a:gs>
                  <a:gs pos="100000">
                    <a:srgbClr val="1F88C8"/>
                  </a:gs>
                </a:gsLst>
                <a:lin ang="16200000"/>
              </a:gradFill>
              <a:ln w="9525">
                <a:solidFill>
                  <a:schemeClr val="accent3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 defTabSz="914400" fontAlgn="auto"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  <a:defRPr/>
                </a:pPr>
                <a:endParaRPr lang="da-DK" sz="1400" b="1" kern="0" noProof="1">
                  <a:solidFill>
                    <a:sysClr val="window" lastClr="FFFFFF"/>
                  </a:solidFill>
                  <a:latin typeface="Arial" pitchFamily="34" charset="0"/>
                  <a:ea typeface="ＭＳ Ｐゴシック" pitchFamily="-97" charset="-128"/>
                </a:endParaRPr>
              </a:p>
            </p:txBody>
          </p:sp>
          <p:sp>
            <p:nvSpPr>
              <p:cNvPr id="38" name="Tekstboks 72"/>
              <p:cNvSpPr txBox="1">
                <a:spLocks noChangeArrowheads="1"/>
              </p:cNvSpPr>
              <p:nvPr/>
            </p:nvSpPr>
            <p:spPr bwMode="auto">
              <a:xfrm>
                <a:off x="890588" y="5103813"/>
                <a:ext cx="322262" cy="2778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63500" algn="tl" rotWithShape="0">
                  <a:srgbClr val="000000">
                    <a:alpha val="74998"/>
                  </a:srgbClr>
                </a:outerShdw>
              </a:effec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da-DK" sz="1200" dirty="0">
                    <a:latin typeface="Arial" pitchFamily="34" charset="0"/>
                    <a:ea typeface="ＭＳ Ｐゴシック" pitchFamily="-97" charset="-128"/>
                  </a:rPr>
                  <a:t>7</a:t>
                </a:r>
              </a:p>
            </p:txBody>
          </p:sp>
        </p:grpSp>
        <p:grpSp>
          <p:nvGrpSpPr>
            <p:cNvPr id="19" name="Gruppe 75"/>
            <p:cNvGrpSpPr>
              <a:grpSpLocks/>
            </p:cNvGrpSpPr>
            <p:nvPr/>
          </p:nvGrpSpPr>
          <p:grpSpPr bwMode="auto">
            <a:xfrm>
              <a:off x="876300" y="4646613"/>
              <a:ext cx="344488" cy="344487"/>
              <a:chOff x="876300" y="4646613"/>
              <a:chExt cx="344488" cy="344487"/>
            </a:xfrm>
          </p:grpSpPr>
          <p:sp>
            <p:nvSpPr>
              <p:cNvPr id="35" name="Rektangel 23"/>
              <p:cNvSpPr>
                <a:spLocks noChangeArrowheads="1"/>
              </p:cNvSpPr>
              <p:nvPr/>
            </p:nvSpPr>
            <p:spPr bwMode="auto">
              <a:xfrm>
                <a:off x="876300" y="4646613"/>
                <a:ext cx="344488" cy="344487"/>
              </a:xfrm>
              <a:prstGeom prst="rect">
                <a:avLst/>
              </a:prstGeom>
              <a:gradFill rotWithShape="1">
                <a:gsLst>
                  <a:gs pos="0">
                    <a:srgbClr val="002060"/>
                  </a:gs>
                  <a:gs pos="100000">
                    <a:srgbClr val="1F88C8"/>
                  </a:gs>
                </a:gsLst>
                <a:lin ang="16200000"/>
              </a:gradFill>
              <a:ln w="9525">
                <a:solidFill>
                  <a:schemeClr val="accent3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 defTabSz="914400" fontAlgn="auto"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  <a:defRPr/>
                </a:pPr>
                <a:endParaRPr lang="da-DK" sz="1400" b="1" kern="0" noProof="1">
                  <a:solidFill>
                    <a:sysClr val="window" lastClr="FFFFFF"/>
                  </a:solidFill>
                  <a:latin typeface="Arial" pitchFamily="34" charset="0"/>
                  <a:ea typeface="ＭＳ Ｐゴシック" pitchFamily="-97" charset="-128"/>
                </a:endParaRPr>
              </a:p>
            </p:txBody>
          </p:sp>
          <p:sp>
            <p:nvSpPr>
              <p:cNvPr id="36" name="Tekstboks 74"/>
              <p:cNvSpPr txBox="1">
                <a:spLocks noChangeArrowheads="1"/>
              </p:cNvSpPr>
              <p:nvPr/>
            </p:nvSpPr>
            <p:spPr bwMode="auto">
              <a:xfrm>
                <a:off x="890588" y="4683125"/>
                <a:ext cx="322262" cy="276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63500" algn="tl" rotWithShape="0">
                  <a:srgbClr val="000000">
                    <a:alpha val="74998"/>
                  </a:srgbClr>
                </a:outerShdw>
              </a:effec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da-DK" sz="1200" dirty="0">
                    <a:latin typeface="Arial" pitchFamily="34" charset="0"/>
                    <a:ea typeface="ＭＳ Ｐゴシック" pitchFamily="-97" charset="-128"/>
                  </a:rPr>
                  <a:t>6</a:t>
                </a:r>
              </a:p>
            </p:txBody>
          </p:sp>
        </p:grpSp>
        <p:grpSp>
          <p:nvGrpSpPr>
            <p:cNvPr id="20" name="Gruppe 77"/>
            <p:cNvGrpSpPr>
              <a:grpSpLocks/>
            </p:cNvGrpSpPr>
            <p:nvPr/>
          </p:nvGrpSpPr>
          <p:grpSpPr bwMode="auto">
            <a:xfrm>
              <a:off x="876300" y="4208463"/>
              <a:ext cx="344488" cy="342900"/>
              <a:chOff x="876300" y="4208463"/>
              <a:chExt cx="344488" cy="342900"/>
            </a:xfrm>
          </p:grpSpPr>
          <p:sp>
            <p:nvSpPr>
              <p:cNvPr id="33" name="Rektangel 20"/>
              <p:cNvSpPr>
                <a:spLocks noChangeArrowheads="1"/>
              </p:cNvSpPr>
              <p:nvPr/>
            </p:nvSpPr>
            <p:spPr bwMode="auto">
              <a:xfrm>
                <a:off x="876300" y="4208463"/>
                <a:ext cx="344488" cy="342900"/>
              </a:xfrm>
              <a:prstGeom prst="rect">
                <a:avLst/>
              </a:prstGeom>
              <a:gradFill rotWithShape="1">
                <a:gsLst>
                  <a:gs pos="0">
                    <a:srgbClr val="002060"/>
                  </a:gs>
                  <a:gs pos="100000">
                    <a:srgbClr val="1F88C8"/>
                  </a:gs>
                </a:gsLst>
                <a:lin ang="16200000"/>
              </a:gradFill>
              <a:ln w="9525">
                <a:solidFill>
                  <a:schemeClr val="accent3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 defTabSz="914400" fontAlgn="auto"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  <a:defRPr/>
                </a:pPr>
                <a:endParaRPr lang="da-DK" sz="1400" b="1" kern="0" noProof="1">
                  <a:solidFill>
                    <a:sysClr val="window" lastClr="FFFFFF"/>
                  </a:solidFill>
                  <a:latin typeface="Arial" pitchFamily="34" charset="0"/>
                  <a:ea typeface="ＭＳ Ｐゴシック" pitchFamily="-97" charset="-128"/>
                </a:endParaRPr>
              </a:p>
            </p:txBody>
          </p:sp>
          <p:sp>
            <p:nvSpPr>
              <p:cNvPr id="34" name="Tekstboks 76"/>
              <p:cNvSpPr txBox="1">
                <a:spLocks noChangeArrowheads="1"/>
              </p:cNvSpPr>
              <p:nvPr/>
            </p:nvSpPr>
            <p:spPr bwMode="auto">
              <a:xfrm>
                <a:off x="890588" y="4238625"/>
                <a:ext cx="322262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63500" algn="tl" rotWithShape="0">
                  <a:srgbClr val="000000">
                    <a:alpha val="74998"/>
                  </a:srgbClr>
                </a:outerShdw>
              </a:effec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da-DK" sz="1200" dirty="0">
                    <a:latin typeface="Arial" pitchFamily="34" charset="0"/>
                    <a:ea typeface="ＭＳ Ｐゴシック" pitchFamily="-97" charset="-128"/>
                  </a:rPr>
                  <a:t>5</a:t>
                </a:r>
              </a:p>
            </p:txBody>
          </p:sp>
        </p:grpSp>
        <p:grpSp>
          <p:nvGrpSpPr>
            <p:cNvPr id="21" name="Gruppe 79"/>
            <p:cNvGrpSpPr>
              <a:grpSpLocks/>
            </p:cNvGrpSpPr>
            <p:nvPr/>
          </p:nvGrpSpPr>
          <p:grpSpPr bwMode="auto">
            <a:xfrm>
              <a:off x="876300" y="3790950"/>
              <a:ext cx="344488" cy="347663"/>
              <a:chOff x="876300" y="3790950"/>
              <a:chExt cx="344488" cy="347663"/>
            </a:xfrm>
          </p:grpSpPr>
          <p:sp>
            <p:nvSpPr>
              <p:cNvPr id="31" name="Rektangel 13"/>
              <p:cNvSpPr>
                <a:spLocks noChangeArrowheads="1"/>
              </p:cNvSpPr>
              <p:nvPr/>
            </p:nvSpPr>
            <p:spPr bwMode="auto">
              <a:xfrm>
                <a:off x="876300" y="3790950"/>
                <a:ext cx="344488" cy="347663"/>
              </a:xfrm>
              <a:prstGeom prst="rect">
                <a:avLst/>
              </a:prstGeom>
              <a:gradFill rotWithShape="1">
                <a:gsLst>
                  <a:gs pos="0">
                    <a:srgbClr val="002060"/>
                  </a:gs>
                  <a:gs pos="100000">
                    <a:srgbClr val="1F88C8"/>
                  </a:gs>
                </a:gsLst>
                <a:lin ang="16200000"/>
              </a:gradFill>
              <a:ln w="9525">
                <a:solidFill>
                  <a:schemeClr val="accent3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 defTabSz="914400" fontAlgn="auto"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  <a:defRPr/>
                </a:pPr>
                <a:endParaRPr lang="da-DK" sz="1400" b="1" kern="0" noProof="1">
                  <a:solidFill>
                    <a:sysClr val="window" lastClr="FFFFFF"/>
                  </a:solidFill>
                  <a:latin typeface="Arial" pitchFamily="34" charset="0"/>
                  <a:ea typeface="ＭＳ Ｐゴシック" pitchFamily="-97" charset="-128"/>
                </a:endParaRPr>
              </a:p>
            </p:txBody>
          </p:sp>
          <p:sp>
            <p:nvSpPr>
              <p:cNvPr id="32" name="Tekstboks 78"/>
              <p:cNvSpPr txBox="1">
                <a:spLocks noChangeArrowheads="1"/>
              </p:cNvSpPr>
              <p:nvPr/>
            </p:nvSpPr>
            <p:spPr bwMode="auto">
              <a:xfrm>
                <a:off x="890588" y="3822700"/>
                <a:ext cx="322262" cy="279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>
                  <a:defRPr/>
                </a:pPr>
                <a:r>
                  <a:rPr lang="da-DK" sz="1200" noProof="1">
                    <a:solidFill>
                      <a:srgbClr val="FFFFFF"/>
                    </a:solidFill>
                    <a:latin typeface="Arial" pitchFamily="34" charset="0"/>
                    <a:ea typeface="ＭＳ Ｐゴシック" pitchFamily="-97" charset="-128"/>
                  </a:rPr>
                  <a:t>4</a:t>
                </a:r>
              </a:p>
            </p:txBody>
          </p:sp>
        </p:grpSp>
        <p:grpSp>
          <p:nvGrpSpPr>
            <p:cNvPr id="22" name="Gruppe 81"/>
            <p:cNvGrpSpPr>
              <a:grpSpLocks/>
            </p:cNvGrpSpPr>
            <p:nvPr/>
          </p:nvGrpSpPr>
          <p:grpSpPr bwMode="auto">
            <a:xfrm>
              <a:off x="876300" y="3363913"/>
              <a:ext cx="344488" cy="344487"/>
              <a:chOff x="876300" y="3363913"/>
              <a:chExt cx="344488" cy="344487"/>
            </a:xfrm>
          </p:grpSpPr>
          <p:sp>
            <p:nvSpPr>
              <p:cNvPr id="29" name="Rektangel 11"/>
              <p:cNvSpPr>
                <a:spLocks noChangeArrowheads="1"/>
              </p:cNvSpPr>
              <p:nvPr/>
            </p:nvSpPr>
            <p:spPr bwMode="auto">
              <a:xfrm>
                <a:off x="876300" y="3363913"/>
                <a:ext cx="344488" cy="344487"/>
              </a:xfrm>
              <a:prstGeom prst="rect">
                <a:avLst/>
              </a:prstGeom>
              <a:gradFill rotWithShape="1">
                <a:gsLst>
                  <a:gs pos="0">
                    <a:srgbClr val="002060"/>
                  </a:gs>
                  <a:gs pos="100000">
                    <a:srgbClr val="1F88C8"/>
                  </a:gs>
                </a:gsLst>
                <a:lin ang="16200000"/>
              </a:gradFill>
              <a:ln w="9525">
                <a:solidFill>
                  <a:schemeClr val="accent3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 defTabSz="914400" fontAlgn="auto"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  <a:defRPr/>
                </a:pPr>
                <a:endParaRPr lang="da-DK" sz="1400" b="1" kern="0" noProof="1">
                  <a:solidFill>
                    <a:sysClr val="window" lastClr="FFFFFF"/>
                  </a:solidFill>
                  <a:latin typeface="Arial" pitchFamily="34" charset="0"/>
                  <a:ea typeface="ＭＳ Ｐゴシック" pitchFamily="-97" charset="-128"/>
                </a:endParaRPr>
              </a:p>
            </p:txBody>
          </p:sp>
          <p:sp>
            <p:nvSpPr>
              <p:cNvPr id="30" name="Tekstboks 80"/>
              <p:cNvSpPr txBox="1">
                <a:spLocks noChangeArrowheads="1"/>
              </p:cNvSpPr>
              <p:nvPr/>
            </p:nvSpPr>
            <p:spPr bwMode="auto">
              <a:xfrm>
                <a:off x="890588" y="3400425"/>
                <a:ext cx="322262" cy="276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>
                  <a:defRPr/>
                </a:pPr>
                <a:r>
                  <a:rPr lang="da-DK" sz="1200" noProof="1">
                    <a:solidFill>
                      <a:srgbClr val="FFFFFF"/>
                    </a:solidFill>
                    <a:latin typeface="Arial" pitchFamily="34" charset="0"/>
                    <a:ea typeface="ＭＳ Ｐゴシック" pitchFamily="-97" charset="-128"/>
                  </a:rPr>
                  <a:t>3</a:t>
                </a:r>
              </a:p>
            </p:txBody>
          </p:sp>
        </p:grpSp>
        <p:grpSp>
          <p:nvGrpSpPr>
            <p:cNvPr id="23" name="Gruppe 83"/>
            <p:cNvGrpSpPr>
              <a:grpSpLocks/>
            </p:cNvGrpSpPr>
            <p:nvPr/>
          </p:nvGrpSpPr>
          <p:grpSpPr bwMode="auto">
            <a:xfrm>
              <a:off x="876300" y="2936875"/>
              <a:ext cx="344488" cy="344488"/>
              <a:chOff x="876300" y="2936875"/>
              <a:chExt cx="344488" cy="344488"/>
            </a:xfrm>
          </p:grpSpPr>
          <p:sp>
            <p:nvSpPr>
              <p:cNvPr id="27" name="Rektangel 9"/>
              <p:cNvSpPr>
                <a:spLocks noChangeArrowheads="1"/>
              </p:cNvSpPr>
              <p:nvPr/>
            </p:nvSpPr>
            <p:spPr bwMode="auto">
              <a:xfrm>
                <a:off x="876300" y="2936875"/>
                <a:ext cx="344488" cy="344488"/>
              </a:xfrm>
              <a:prstGeom prst="rect">
                <a:avLst/>
              </a:prstGeom>
              <a:gradFill rotWithShape="1">
                <a:gsLst>
                  <a:gs pos="0">
                    <a:srgbClr val="002060"/>
                  </a:gs>
                  <a:gs pos="100000">
                    <a:srgbClr val="1F88C8"/>
                  </a:gs>
                </a:gsLst>
                <a:lin ang="16200000"/>
              </a:gradFill>
              <a:ln w="9525">
                <a:solidFill>
                  <a:schemeClr val="accent3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 defTabSz="914400" fontAlgn="auto"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  <a:defRPr/>
                </a:pPr>
                <a:endParaRPr lang="da-DK" sz="1400" b="1" kern="0" noProof="1">
                  <a:solidFill>
                    <a:sysClr val="window" lastClr="FFFFFF"/>
                  </a:solidFill>
                  <a:latin typeface="Arial" pitchFamily="34" charset="0"/>
                  <a:ea typeface="ＭＳ Ｐゴシック" pitchFamily="-97" charset="-128"/>
                </a:endParaRPr>
              </a:p>
            </p:txBody>
          </p:sp>
          <p:sp>
            <p:nvSpPr>
              <p:cNvPr id="28" name="Tekstboks 82"/>
              <p:cNvSpPr txBox="1">
                <a:spLocks noChangeArrowheads="1"/>
              </p:cNvSpPr>
              <p:nvPr/>
            </p:nvSpPr>
            <p:spPr bwMode="auto">
              <a:xfrm>
                <a:off x="890588" y="2986088"/>
                <a:ext cx="322262" cy="276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>
                  <a:defRPr/>
                </a:pPr>
                <a:r>
                  <a:rPr lang="da-DK" sz="1200" noProof="1">
                    <a:solidFill>
                      <a:srgbClr val="FFFFFF"/>
                    </a:solidFill>
                    <a:latin typeface="Arial" pitchFamily="34" charset="0"/>
                    <a:ea typeface="ＭＳ Ｐゴシック" pitchFamily="-97" charset="-128"/>
                  </a:rPr>
                  <a:t>2</a:t>
                </a:r>
              </a:p>
            </p:txBody>
          </p:sp>
        </p:grpSp>
        <p:grpSp>
          <p:nvGrpSpPr>
            <p:cNvPr id="24" name="Gruppe 85"/>
            <p:cNvGrpSpPr>
              <a:grpSpLocks/>
            </p:cNvGrpSpPr>
            <p:nvPr/>
          </p:nvGrpSpPr>
          <p:grpSpPr bwMode="auto">
            <a:xfrm>
              <a:off x="876300" y="2511425"/>
              <a:ext cx="344488" cy="342900"/>
              <a:chOff x="876300" y="2511425"/>
              <a:chExt cx="344488" cy="342900"/>
            </a:xfrm>
          </p:grpSpPr>
          <p:sp>
            <p:nvSpPr>
              <p:cNvPr id="25" name="Rektangel 7"/>
              <p:cNvSpPr>
                <a:spLocks noChangeArrowheads="1"/>
              </p:cNvSpPr>
              <p:nvPr/>
            </p:nvSpPr>
            <p:spPr bwMode="auto">
              <a:xfrm>
                <a:off x="876300" y="2511425"/>
                <a:ext cx="344488" cy="342900"/>
              </a:xfrm>
              <a:prstGeom prst="rect">
                <a:avLst/>
              </a:prstGeom>
              <a:gradFill rotWithShape="1">
                <a:gsLst>
                  <a:gs pos="0">
                    <a:srgbClr val="002060"/>
                  </a:gs>
                  <a:gs pos="100000">
                    <a:srgbClr val="1F88C8"/>
                  </a:gs>
                </a:gsLst>
                <a:lin ang="16200000"/>
              </a:gradFill>
              <a:ln w="9525">
                <a:solidFill>
                  <a:schemeClr val="accent3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 defTabSz="914400" fontAlgn="auto"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  <a:defRPr/>
                </a:pPr>
                <a:endParaRPr lang="da-DK" sz="1400" b="1" kern="0" noProof="1">
                  <a:solidFill>
                    <a:sysClr val="window" lastClr="FFFFFF"/>
                  </a:solidFill>
                  <a:latin typeface="Arial" pitchFamily="34" charset="0"/>
                  <a:ea typeface="ＭＳ Ｐゴシック" pitchFamily="-97" charset="-128"/>
                </a:endParaRPr>
              </a:p>
            </p:txBody>
          </p:sp>
          <p:sp>
            <p:nvSpPr>
              <p:cNvPr id="26" name="Tekstboks 84"/>
              <p:cNvSpPr txBox="1">
                <a:spLocks noChangeArrowheads="1"/>
              </p:cNvSpPr>
              <p:nvPr/>
            </p:nvSpPr>
            <p:spPr bwMode="auto">
              <a:xfrm>
                <a:off x="890588" y="2547938"/>
                <a:ext cx="322262" cy="2746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>
                  <a:defRPr/>
                </a:pPr>
                <a:r>
                  <a:rPr lang="da-DK" sz="1200" noProof="1">
                    <a:solidFill>
                      <a:srgbClr val="FFFFFF"/>
                    </a:solidFill>
                    <a:latin typeface="Arial" pitchFamily="34" charset="0"/>
                    <a:ea typeface="ＭＳ Ｐゴシック" pitchFamily="-97" charset="-128"/>
                  </a:rPr>
                  <a:t>1</a:t>
                </a:r>
              </a:p>
            </p:txBody>
          </p:sp>
        </p:grpSp>
      </p:grpSp>
      <p:sp>
        <p:nvSpPr>
          <p:cNvPr id="39" name="Rektangel 40"/>
          <p:cNvSpPr>
            <a:spLocks noChangeArrowheads="1"/>
          </p:cNvSpPr>
          <p:nvPr/>
        </p:nvSpPr>
        <p:spPr bwMode="auto">
          <a:xfrm>
            <a:off x="5321300" y="2489200"/>
            <a:ext cx="2946400" cy="2946400"/>
          </a:xfrm>
          <a:prstGeom prst="rect">
            <a:avLst/>
          </a:prstGeom>
          <a:gradFill flip="none" rotWithShape="1">
            <a:gsLst>
              <a:gs pos="0">
                <a:srgbClr val="CFCFCF"/>
              </a:gs>
              <a:gs pos="50000">
                <a:srgbClr val="D5D5D5"/>
              </a:gs>
              <a:gs pos="100000">
                <a:srgbClr val="C4C4C4"/>
              </a:gs>
            </a:gsLst>
            <a:lin ang="5400000" scaled="1"/>
            <a:tileRect/>
          </a:gradFill>
          <a:ln w="254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da-DK" kern="0" noProof="1">
              <a:solidFill>
                <a:sysClr val="window" lastClr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pic>
        <p:nvPicPr>
          <p:cNvPr id="40" name="Billede 43" descr="dreamstime_go to www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34013" y="2616200"/>
            <a:ext cx="2720975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Rektangel 31"/>
          <p:cNvSpPr>
            <a:spLocks noChangeArrowheads="1"/>
          </p:cNvSpPr>
          <p:nvPr/>
        </p:nvSpPr>
        <p:spPr bwMode="auto">
          <a:xfrm>
            <a:off x="1281113" y="3768725"/>
            <a:ext cx="4000500" cy="354013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lin ang="16200000"/>
          </a:gra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r>
              <a:rPr lang="tr-TR" sz="1200" dirty="0">
                <a:solidFill>
                  <a:schemeClr val="accent1">
                    <a:lumMod val="10000"/>
                  </a:schemeClr>
                </a:solidFill>
              </a:rPr>
              <a:t>Elektronik Ticaret ve İnternet</a:t>
            </a:r>
            <a:endParaRPr lang="en-US" sz="1200" dirty="0">
              <a:solidFill>
                <a:schemeClr val="accent1">
                  <a:lumMod val="10000"/>
                </a:schemeClr>
              </a:solidFill>
            </a:endParaRPr>
          </a:p>
        </p:txBody>
      </p:sp>
      <p:sp>
        <p:nvSpPr>
          <p:cNvPr id="41" name="Rektangel 31"/>
          <p:cNvSpPr>
            <a:spLocks noChangeArrowheads="1"/>
          </p:cNvSpPr>
          <p:nvPr/>
        </p:nvSpPr>
        <p:spPr bwMode="auto">
          <a:xfrm>
            <a:off x="1285875" y="2915398"/>
            <a:ext cx="4000500" cy="354013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lin ang="16200000"/>
          </a:gra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r>
              <a:rPr lang="tr-TR" sz="1200" dirty="0" smtClean="0">
                <a:solidFill>
                  <a:schemeClr val="accent1">
                    <a:lumMod val="10000"/>
                  </a:schemeClr>
                </a:solidFill>
              </a:rPr>
              <a:t>Elektronik Ticaretin Kapsamı</a:t>
            </a:r>
            <a:endParaRPr lang="en-US" sz="1200" dirty="0">
              <a:solidFill>
                <a:schemeClr val="accent1">
                  <a:lumMod val="10000"/>
                </a:schemeClr>
              </a:solidFill>
            </a:endParaRPr>
          </a:p>
        </p:txBody>
      </p:sp>
      <p:sp>
        <p:nvSpPr>
          <p:cNvPr id="43" name="Rektangel 31"/>
          <p:cNvSpPr>
            <a:spLocks noChangeArrowheads="1"/>
          </p:cNvSpPr>
          <p:nvPr/>
        </p:nvSpPr>
        <p:spPr bwMode="auto">
          <a:xfrm>
            <a:off x="1290638" y="3339306"/>
            <a:ext cx="4000500" cy="354013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lin ang="16200000"/>
          </a:gra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r>
              <a:rPr lang="tr-TR" sz="1200" dirty="0">
                <a:solidFill>
                  <a:schemeClr val="accent1">
                    <a:lumMod val="10000"/>
                  </a:schemeClr>
                </a:solidFill>
              </a:rPr>
              <a:t>Elektronik Ticaret </a:t>
            </a:r>
            <a:r>
              <a:rPr lang="tr-TR" sz="1200" dirty="0" smtClean="0">
                <a:solidFill>
                  <a:schemeClr val="accent1">
                    <a:lumMod val="10000"/>
                  </a:schemeClr>
                </a:solidFill>
              </a:rPr>
              <a:t>İşlemleri</a:t>
            </a:r>
            <a:endParaRPr lang="en-US" sz="1200" dirty="0">
              <a:solidFill>
                <a:schemeClr val="accent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2579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tr-TR" sz="2400" dirty="0" smtClean="0"/>
              <a:t>Fiziksel Katman (</a:t>
            </a:r>
            <a:r>
              <a:rPr lang="en-GB" sz="2400" dirty="0" smtClean="0"/>
              <a:t>Network Interface Layer</a:t>
            </a:r>
            <a:r>
              <a:rPr lang="tr-TR" sz="2400" dirty="0" smtClean="0"/>
              <a:t>)</a:t>
            </a:r>
          </a:p>
          <a:p>
            <a:pPr lvl="1" algn="just"/>
            <a:endParaRPr lang="tr-TR" sz="2000" dirty="0" smtClean="0"/>
          </a:p>
          <a:p>
            <a:pPr lvl="1" algn="just"/>
            <a:r>
              <a:rPr lang="tr-TR" sz="2000" dirty="0" smtClean="0"/>
              <a:t>Yerel Alan </a:t>
            </a:r>
            <a:r>
              <a:rPr lang="tr-TR" sz="2000" dirty="0"/>
              <a:t>Ağı (LAN - Ethernet), Halka Ağı </a:t>
            </a:r>
            <a:r>
              <a:rPr lang="tr-TR" sz="2000" dirty="0" smtClean="0"/>
              <a:t>(</a:t>
            </a:r>
            <a:r>
              <a:rPr lang="en-GB" sz="2000" dirty="0" smtClean="0"/>
              <a:t>Token Ring Network</a:t>
            </a:r>
            <a:r>
              <a:rPr lang="tr-TR" sz="2000" dirty="0" smtClean="0"/>
              <a:t>)</a:t>
            </a:r>
            <a:r>
              <a:rPr lang="tr-TR" sz="2000" dirty="0"/>
              <a:t>, veya diğer ağ teknolojilerinden paketlerin </a:t>
            </a:r>
            <a:r>
              <a:rPr lang="tr-TR" sz="2000" dirty="0" smtClean="0"/>
              <a:t>alınmasını </a:t>
            </a:r>
            <a:r>
              <a:rPr lang="tr-TR" sz="2000" dirty="0"/>
              <a:t>ve </a:t>
            </a:r>
            <a:r>
              <a:rPr lang="tr-TR" sz="2000" dirty="0" smtClean="0"/>
              <a:t>alınan paketlerin </a:t>
            </a:r>
            <a:r>
              <a:rPr lang="tr-TR" sz="2000" dirty="0"/>
              <a:t>yerine </a:t>
            </a:r>
            <a:r>
              <a:rPr lang="tr-TR" sz="2000" dirty="0" smtClean="0"/>
              <a:t>ulaştırılmasını temin etmekten </a:t>
            </a:r>
            <a:r>
              <a:rPr lang="tr-TR" sz="2000" dirty="0"/>
              <a:t>sorumludur. </a:t>
            </a:r>
            <a:endParaRPr lang="tr-TR" sz="2000" dirty="0" smtClean="0"/>
          </a:p>
          <a:p>
            <a:pPr lvl="1" algn="just"/>
            <a:endParaRPr lang="tr-TR" sz="2000" dirty="0" smtClean="0"/>
          </a:p>
          <a:p>
            <a:pPr lvl="1" algn="just"/>
            <a:r>
              <a:rPr lang="tr-TR" sz="2000" dirty="0" smtClean="0"/>
              <a:t>İnternet </a:t>
            </a:r>
            <a:r>
              <a:rPr lang="tr-TR" sz="2000" dirty="0"/>
              <a:t>katmanından gelen IP adresini ağdaki bütün bilgisayarlara göndererek, ağdaki doğru bilgisayara iletinin iletilmesini sağlamaktadır.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pPr algn="just"/>
            <a:r>
              <a:rPr lang="tr-TR" dirty="0" smtClean="0"/>
              <a:t>TCP/IP Katmanları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09707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tr-TR" sz="2400" dirty="0"/>
              <a:t>İstemci adı verilen çok güçlü kişisel bilgisayarların, bir ya da birden fazla </a:t>
            </a:r>
            <a:r>
              <a:rPr lang="tr-TR" sz="2400" dirty="0" smtClean="0"/>
              <a:t>sunucu bilgisayar </a:t>
            </a:r>
            <a:r>
              <a:rPr lang="tr-TR" sz="2400" dirty="0"/>
              <a:t>ile birlikte bir ağda bağlanmasını sağlayan bir programlama </a:t>
            </a:r>
            <a:r>
              <a:rPr lang="tr-TR" sz="2400" dirty="0" smtClean="0"/>
              <a:t>modelidir.</a:t>
            </a:r>
          </a:p>
          <a:p>
            <a:pPr algn="just"/>
            <a:endParaRPr lang="tr-TR" sz="2400" dirty="0"/>
          </a:p>
          <a:p>
            <a:pPr algn="just"/>
            <a:endParaRPr lang="tr-TR" sz="24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pPr algn="just"/>
            <a:r>
              <a:rPr lang="tr-TR" dirty="0" smtClean="0"/>
              <a:t>İstemci / Sunucu Ağları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60364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tr-TR" sz="2400" dirty="0" smtClean="0"/>
              <a:t>Avantaj,</a:t>
            </a:r>
          </a:p>
          <a:p>
            <a:pPr lvl="1" algn="just"/>
            <a:r>
              <a:rPr lang="tr-TR" sz="2000" dirty="0" smtClean="0"/>
              <a:t>Tüm </a:t>
            </a:r>
            <a:r>
              <a:rPr lang="tr-TR" sz="2000" dirty="0"/>
              <a:t>istemci bilgisayarların sunucudan bağımsız olarak hareket edebilme özgürlüğüne sahip </a:t>
            </a:r>
            <a:r>
              <a:rPr lang="tr-TR" sz="2000" dirty="0" smtClean="0"/>
              <a:t>olmalarıdır.</a:t>
            </a:r>
          </a:p>
          <a:p>
            <a:pPr lvl="1" algn="just"/>
            <a:endParaRPr lang="tr-TR" sz="2000" dirty="0" smtClean="0"/>
          </a:p>
          <a:p>
            <a:pPr algn="just"/>
            <a:r>
              <a:rPr lang="tr-TR" sz="2400" dirty="0" smtClean="0"/>
              <a:t>Dezavantaj,</a:t>
            </a:r>
          </a:p>
          <a:p>
            <a:pPr lvl="1" algn="just"/>
            <a:r>
              <a:rPr lang="tr-TR" sz="2000" dirty="0" smtClean="0"/>
              <a:t>Sunucu </a:t>
            </a:r>
            <a:r>
              <a:rPr lang="tr-TR" sz="2000" dirty="0"/>
              <a:t>üzerinde bulunmayan hiçbir dosya ve kaynağın kullanılamamasıdır. </a:t>
            </a:r>
            <a:endParaRPr lang="tr-TR" sz="2000" dirty="0" smtClean="0"/>
          </a:p>
          <a:p>
            <a:pPr algn="just"/>
            <a:endParaRPr lang="tr-TR" sz="24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pPr algn="just"/>
            <a:r>
              <a:rPr lang="tr-TR" dirty="0"/>
              <a:t>İstemci / Sunucu Ağları</a:t>
            </a:r>
          </a:p>
        </p:txBody>
      </p:sp>
    </p:spTree>
    <p:extLst>
      <p:ext uri="{BB962C8B-B14F-4D97-AF65-F5344CB8AC3E}">
        <p14:creationId xmlns:p14="http://schemas.microsoft.com/office/powerpoint/2010/main" val="17782299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tr-TR" sz="2400" dirty="0"/>
              <a:t>İnternetin istemci/sunucu ağı ile çalışması </a:t>
            </a:r>
            <a:r>
              <a:rPr lang="tr-TR" sz="2400" dirty="0" smtClean="0"/>
              <a:t>temin edildiğinde, e-ticaret </a:t>
            </a:r>
            <a:r>
              <a:rPr lang="tr-TR" sz="2400" dirty="0"/>
              <a:t>için hayati </a:t>
            </a:r>
            <a:r>
              <a:rPr lang="tr-TR" sz="2400" dirty="0" smtClean="0"/>
              <a:t>öneme </a:t>
            </a:r>
            <a:r>
              <a:rPr lang="tr-TR" sz="2400" dirty="0"/>
              <a:t>sahip olan </a:t>
            </a:r>
            <a:r>
              <a:rPr lang="tr-TR" sz="2400" dirty="0" smtClean="0"/>
              <a:t>güveni, gizliliği ve karmaşık </a:t>
            </a:r>
            <a:r>
              <a:rPr lang="tr-TR" sz="2400" dirty="0"/>
              <a:t>görevleri başarabilecek güçlü istemciler, ayrıntılı grafiklerin </a:t>
            </a:r>
            <a:r>
              <a:rPr lang="tr-TR" sz="2400" dirty="0" smtClean="0"/>
              <a:t>gösterilebilmesi, </a:t>
            </a:r>
            <a:r>
              <a:rPr lang="tr-TR" sz="2400" dirty="0"/>
              <a:t>büyük dosyaların </a:t>
            </a:r>
            <a:r>
              <a:rPr lang="tr-TR" sz="2400" dirty="0" smtClean="0"/>
              <a:t>saklanabilmesi gibi </a:t>
            </a:r>
            <a:r>
              <a:rPr lang="tr-TR" sz="2400" dirty="0"/>
              <a:t>birçok işlevin gerçekleştirilebilmesini </a:t>
            </a:r>
            <a:r>
              <a:rPr lang="tr-TR" sz="2400" dirty="0" smtClean="0"/>
              <a:t>sağlayabilirler.</a:t>
            </a:r>
            <a:endParaRPr lang="tr-TR" sz="2400" dirty="0"/>
          </a:p>
          <a:p>
            <a:pPr algn="just"/>
            <a:endParaRPr lang="tr-TR" sz="24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pPr algn="just"/>
            <a:r>
              <a:rPr lang="tr-TR" dirty="0"/>
              <a:t>İstemci / Sunucu Ağları</a:t>
            </a:r>
          </a:p>
        </p:txBody>
      </p:sp>
    </p:spTree>
    <p:extLst>
      <p:ext uri="{BB962C8B-B14F-4D97-AF65-F5344CB8AC3E}">
        <p14:creationId xmlns:p14="http://schemas.microsoft.com/office/powerpoint/2010/main" val="17274833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tr-TR" sz="2400" dirty="0" smtClean="0"/>
              <a:t>Web sistemleri Macintosh, PC ya da Unix gibi platformdan bağımsız bir şekilde faaliyet göstermesi Web yapısının tüm dünyada kabul görmesini sağlamaktadır. 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Alan adı (URL), hiper metin iletişim protokolü (HTTP), hiper-metin işaretleme dili (HTML) Web’in çalışma sisteminin temel unsurlarını oluşturmaktadır.</a:t>
            </a:r>
            <a:endParaRPr lang="tr-TR" sz="16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pPr algn="just"/>
            <a:r>
              <a:rPr lang="tr-TR" dirty="0" smtClean="0"/>
              <a:t>Web’in Temel Unsurları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28054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tr-TR" sz="2400" dirty="0" smtClean="0"/>
              <a:t>Hiper Metin İletişim Protokolü (HTTP)</a:t>
            </a:r>
          </a:p>
          <a:p>
            <a:pPr algn="just"/>
            <a:endParaRPr lang="tr-TR" sz="2400" dirty="0" smtClean="0"/>
          </a:p>
          <a:p>
            <a:pPr lvl="1" algn="just"/>
            <a:r>
              <a:rPr lang="tr-TR" sz="2000" dirty="0" smtClean="0"/>
              <a:t>Web sayfalarında mevcut dosyaları iletmek için kullanılan internet protokolüdür ve Web istemci programları ile sunucuların iletişim kurmasını sağlamaktadır.</a:t>
            </a:r>
            <a:endParaRPr lang="tr-TR" sz="16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pPr algn="just"/>
            <a:r>
              <a:rPr lang="tr-TR" dirty="0" smtClean="0"/>
              <a:t>Http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26853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tr-TR" sz="2400" dirty="0" smtClean="0"/>
              <a:t>Alan adı (domain name), bir web sitesinin internetteki adı ve adresidir. 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http://</a:t>
            </a:r>
            <a:r>
              <a:rPr lang="tr-TR" sz="2400" dirty="0" err="1" smtClean="0"/>
              <a:t>www.gultekinaltuntas.com</a:t>
            </a:r>
            <a:endParaRPr lang="tr-TR" sz="2400" dirty="0" smtClean="0"/>
          </a:p>
          <a:p>
            <a:pPr lvl="1" algn="just"/>
            <a:r>
              <a:rPr lang="tr-TR" sz="2000" dirty="0" smtClean="0"/>
              <a:t>“http://” kısaltması, transfer iletişim kurallarını ifade eder.</a:t>
            </a:r>
          </a:p>
          <a:p>
            <a:pPr lvl="1" algn="just"/>
            <a:r>
              <a:rPr lang="tr-TR" sz="2000" dirty="0" smtClean="0"/>
              <a:t>“www” (</a:t>
            </a:r>
            <a:r>
              <a:rPr lang="en-GB" sz="2000" dirty="0" smtClean="0"/>
              <a:t>world wide web</a:t>
            </a:r>
            <a:r>
              <a:rPr lang="tr-TR" sz="2000" dirty="0" smtClean="0"/>
              <a:t>) sunucuyu ifade eder.</a:t>
            </a:r>
          </a:p>
          <a:p>
            <a:pPr lvl="1" algn="just"/>
            <a:r>
              <a:rPr lang="tr-TR" sz="2000" dirty="0" smtClean="0"/>
              <a:t>“</a:t>
            </a:r>
            <a:r>
              <a:rPr lang="tr-TR" sz="2000" dirty="0" err="1" smtClean="0"/>
              <a:t>gultekinaltuntas</a:t>
            </a:r>
            <a:r>
              <a:rPr lang="tr-TR" sz="2000" dirty="0" smtClean="0"/>
              <a:t>” kısaltması ikinci düzey alanı gösterir.</a:t>
            </a:r>
          </a:p>
          <a:p>
            <a:pPr lvl="1" algn="just"/>
            <a:r>
              <a:rPr lang="tr-TR" sz="2000" dirty="0" smtClean="0"/>
              <a:t>“com” kısaltması ise, üst düzey alandır.</a:t>
            </a:r>
            <a:endParaRPr lang="tr-TR" sz="20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pPr algn="just"/>
            <a:r>
              <a:rPr lang="tr-TR" dirty="0" smtClean="0"/>
              <a:t>Alan Adları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659317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tr-TR" sz="2400" dirty="0"/>
              <a:t>Alan adları başlangıçta sadece internet erişimini kolaylaştırmak için düşünülmüşken, sonradan ticari alanda </a:t>
            </a:r>
            <a:r>
              <a:rPr lang="tr-TR" sz="2400" dirty="0" smtClean="0"/>
              <a:t>işyerini </a:t>
            </a:r>
            <a:r>
              <a:rPr lang="tr-TR" sz="2400" dirty="0"/>
              <a:t>belirleyen bir kimlikle eş değer hale gelmiştir.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Alan adlarının tek ve üst düzey alan adlarının sınırlı olması nedeniyle, kullanılan adlar mücadelelere ve anlaşmazlıklara yol </a:t>
            </a:r>
            <a:r>
              <a:rPr lang="tr-TR" sz="2400" dirty="0" smtClean="0"/>
              <a:t>açmıştır/açabilir</a:t>
            </a:r>
            <a:r>
              <a:rPr lang="tr-TR" sz="2400" dirty="0"/>
              <a:t>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pPr algn="just"/>
            <a:r>
              <a:rPr lang="tr-TR" dirty="0" smtClean="0"/>
              <a:t>Alan Adları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46745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tr-TR" sz="2000" dirty="0" err="1"/>
              <a:t>WorldWideWeb</a:t>
            </a:r>
            <a:r>
              <a:rPr lang="tr-TR" sz="2000" dirty="0"/>
              <a:t>, 26 Şubat 1991</a:t>
            </a:r>
          </a:p>
          <a:p>
            <a:pPr algn="just"/>
            <a:r>
              <a:rPr lang="tr-TR" sz="2000" dirty="0" err="1"/>
              <a:t>Mosaic</a:t>
            </a:r>
            <a:r>
              <a:rPr lang="tr-TR" sz="2000" dirty="0"/>
              <a:t>, 22 Nisan 1993</a:t>
            </a:r>
          </a:p>
          <a:p>
            <a:pPr algn="just"/>
            <a:r>
              <a:rPr lang="tr-TR" sz="2000" dirty="0"/>
              <a:t>Netscape </a:t>
            </a:r>
            <a:r>
              <a:rPr lang="tr-TR" sz="2000" dirty="0" err="1"/>
              <a:t>Navigator</a:t>
            </a:r>
            <a:r>
              <a:rPr lang="tr-TR" sz="2000" dirty="0"/>
              <a:t> ve Netscape Communicator, 13 Ekim 1994</a:t>
            </a:r>
          </a:p>
          <a:p>
            <a:pPr algn="just"/>
            <a:r>
              <a:rPr lang="tr-TR" sz="2000" dirty="0"/>
              <a:t>Internet Explorer, 16 Ağustos 1995</a:t>
            </a:r>
          </a:p>
          <a:p>
            <a:pPr algn="just"/>
            <a:r>
              <a:rPr lang="tr-TR" sz="2000" dirty="0"/>
              <a:t>Opera, 1996</a:t>
            </a:r>
          </a:p>
          <a:p>
            <a:pPr algn="just"/>
            <a:r>
              <a:rPr lang="tr-TR" sz="2000" dirty="0" err="1"/>
              <a:t>Mozilla</a:t>
            </a:r>
            <a:r>
              <a:rPr lang="tr-TR" sz="2000" dirty="0"/>
              <a:t> </a:t>
            </a:r>
            <a:r>
              <a:rPr lang="tr-TR" sz="2000" dirty="0" err="1"/>
              <a:t>Navigator</a:t>
            </a:r>
            <a:r>
              <a:rPr lang="tr-TR" sz="2000" dirty="0"/>
              <a:t>, 5 Haziran </a:t>
            </a:r>
            <a:r>
              <a:rPr lang="tr-TR" sz="2000" dirty="0" smtClean="0"/>
              <a:t>2002</a:t>
            </a:r>
            <a:endParaRPr lang="tr-TR" sz="2000" dirty="0"/>
          </a:p>
          <a:p>
            <a:pPr algn="just"/>
            <a:r>
              <a:rPr lang="tr-TR" sz="2000" dirty="0"/>
              <a:t>Safari, 7 Ocak 2003</a:t>
            </a:r>
          </a:p>
          <a:p>
            <a:pPr algn="just"/>
            <a:r>
              <a:rPr lang="tr-TR" sz="2000" dirty="0" err="1"/>
              <a:t>Mozilla</a:t>
            </a:r>
            <a:r>
              <a:rPr lang="tr-TR" sz="2000" dirty="0"/>
              <a:t> </a:t>
            </a:r>
            <a:r>
              <a:rPr lang="tr-TR" sz="2000" dirty="0" err="1"/>
              <a:t>Firefox</a:t>
            </a:r>
            <a:r>
              <a:rPr lang="tr-TR" sz="2000" dirty="0"/>
              <a:t>, 9 Kasım 2004</a:t>
            </a:r>
          </a:p>
          <a:p>
            <a:pPr algn="just"/>
            <a:r>
              <a:rPr lang="tr-TR" sz="2000" dirty="0"/>
              <a:t>Google </a:t>
            </a:r>
            <a:r>
              <a:rPr lang="tr-TR" sz="2000" dirty="0" err="1"/>
              <a:t>Chrome</a:t>
            </a:r>
            <a:r>
              <a:rPr lang="tr-TR" sz="2000" dirty="0"/>
              <a:t>, 2 Eylül 2008</a:t>
            </a:r>
          </a:p>
          <a:p>
            <a:pPr algn="just"/>
            <a:r>
              <a:rPr lang="tr-TR" sz="2000" dirty="0" err="1"/>
              <a:t>Yandex</a:t>
            </a:r>
            <a:r>
              <a:rPr lang="tr-TR" sz="2000" dirty="0"/>
              <a:t> Browser, 1 Ekim </a:t>
            </a:r>
            <a:r>
              <a:rPr lang="tr-TR" sz="2000" dirty="0" smtClean="0"/>
              <a:t>2012 </a:t>
            </a:r>
            <a:endParaRPr lang="tr-TR" sz="20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pPr algn="just"/>
            <a:r>
              <a:rPr lang="tr-TR" dirty="0" smtClean="0"/>
              <a:t>Navigasyon Araçları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63780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tr-TR" sz="2400" dirty="0" smtClean="0"/>
              <a:t>Elektronik Mail</a:t>
            </a:r>
          </a:p>
          <a:p>
            <a:pPr algn="just"/>
            <a:r>
              <a:rPr lang="tr-TR" sz="2400" dirty="0" smtClean="0"/>
              <a:t>Haber ve Tartışma Grupları</a:t>
            </a:r>
          </a:p>
          <a:p>
            <a:pPr algn="just"/>
            <a:r>
              <a:rPr lang="tr-TR" sz="2400" dirty="0"/>
              <a:t>İnternet Aktarmalı </a:t>
            </a:r>
            <a:r>
              <a:rPr lang="tr-TR" sz="2400" dirty="0" smtClean="0"/>
              <a:t>Sohbet</a:t>
            </a:r>
          </a:p>
          <a:p>
            <a:pPr algn="just"/>
            <a:r>
              <a:rPr lang="tr-TR" sz="2400" dirty="0" smtClean="0"/>
              <a:t>Anlık Mesajlaşma</a:t>
            </a:r>
          </a:p>
          <a:p>
            <a:pPr algn="just"/>
            <a:r>
              <a:rPr lang="tr-TR" sz="2400" dirty="0" smtClean="0"/>
              <a:t>İnternet Telefon Servisi</a:t>
            </a:r>
          </a:p>
          <a:p>
            <a:pPr algn="just"/>
            <a:endParaRPr lang="tr-TR" sz="24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pPr algn="just"/>
            <a:r>
              <a:rPr lang="tr-TR" sz="2800" dirty="0" smtClean="0"/>
              <a:t>E-Ticareti Destekleyen İnternet Servisleri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594641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tr-TR" sz="2400" dirty="0"/>
              <a:t>Elektronik </a:t>
            </a:r>
            <a:r>
              <a:rPr lang="tr-TR" sz="2400" dirty="0" smtClean="0"/>
              <a:t>Ticaret (e-ticaret) </a:t>
            </a:r>
            <a:r>
              <a:rPr lang="tr-TR" sz="2400" dirty="0"/>
              <a:t>her türlü malın ve </a:t>
            </a:r>
            <a:r>
              <a:rPr lang="tr-TR" sz="2400" dirty="0" smtClean="0"/>
              <a:t>hizmetin </a:t>
            </a:r>
            <a:r>
              <a:rPr lang="tr-TR" sz="2400" dirty="0"/>
              <a:t>bilgisayar teknolojisi, elektronik iletişim kanalları ve ilgili teknolojiler (akıllı kart, EFT, </a:t>
            </a:r>
            <a:r>
              <a:rPr lang="tr-TR" sz="2400" dirty="0" smtClean="0"/>
              <a:t>POS </a:t>
            </a:r>
            <a:r>
              <a:rPr lang="tr-TR" sz="2400" dirty="0"/>
              <a:t>terminalleri, faks </a:t>
            </a:r>
            <a:r>
              <a:rPr lang="tr-TR" sz="2400" dirty="0" smtClean="0"/>
              <a:t>vb.) kullanarak alınmasını ve satılmasını </a:t>
            </a:r>
            <a:r>
              <a:rPr lang="tr-TR" sz="2400" dirty="0"/>
              <a:t>kapsayan </a:t>
            </a:r>
            <a:r>
              <a:rPr lang="tr-TR" sz="2400" dirty="0" smtClean="0"/>
              <a:t>geniş bir </a:t>
            </a:r>
            <a:r>
              <a:rPr lang="tr-TR" sz="2400" dirty="0"/>
              <a:t>kavramdır. </a:t>
            </a:r>
            <a:endParaRPr lang="tr-TR" sz="2400" dirty="0" smtClean="0"/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Bu anlamda, e-ticaret</a:t>
            </a:r>
            <a:r>
              <a:rPr lang="tr-TR" sz="2400" dirty="0"/>
              <a:t>, bireyler, işletmeler ve kurumlar </a:t>
            </a:r>
            <a:r>
              <a:rPr lang="tr-TR" sz="2400" dirty="0" smtClean="0"/>
              <a:t>arasındaki </a:t>
            </a:r>
            <a:r>
              <a:rPr lang="tr-TR" sz="2400" dirty="0"/>
              <a:t>ticari </a:t>
            </a:r>
            <a:r>
              <a:rPr lang="tr-TR" sz="2400" dirty="0" smtClean="0"/>
              <a:t>işlemlerde yer alan </a:t>
            </a:r>
            <a:r>
              <a:rPr lang="tr-TR" sz="2400" dirty="0"/>
              <a:t>para ve diğer varlıkların </a:t>
            </a:r>
            <a:r>
              <a:rPr lang="tr-TR" sz="2400" dirty="0" smtClean="0"/>
              <a:t>değişiminin </a:t>
            </a:r>
            <a:r>
              <a:rPr lang="tr-TR" sz="2400" dirty="0"/>
              <a:t>dijital olarak gerçekleştirilmesini </a:t>
            </a:r>
            <a:r>
              <a:rPr lang="tr-TR" sz="2400" dirty="0" smtClean="0"/>
              <a:t>sağlar.</a:t>
            </a:r>
            <a:endParaRPr lang="tr-TR" sz="24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pPr algn="just"/>
            <a:r>
              <a:rPr lang="tr-TR" dirty="0" smtClean="0"/>
              <a:t>Elektronik Ticaret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51879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tr-TR" sz="2400" dirty="0" err="1" smtClean="0"/>
              <a:t>Mbone</a:t>
            </a:r>
            <a:endParaRPr lang="tr-TR" sz="2400" dirty="0" smtClean="0"/>
          </a:p>
          <a:p>
            <a:pPr lvl="1" algn="just"/>
            <a:r>
              <a:rPr lang="tr-TR" sz="2000" dirty="0" smtClean="0"/>
              <a:t>Canlı video ve ses yayınlarını yollayabilen yüksek hızda bir Internet belkemiğidir.</a:t>
            </a:r>
          </a:p>
          <a:p>
            <a:pPr algn="just"/>
            <a:r>
              <a:rPr lang="tr-TR" sz="2400" dirty="0" err="1" smtClean="0"/>
              <a:t>Giganet</a:t>
            </a:r>
            <a:endParaRPr lang="tr-TR" sz="2400" dirty="0" smtClean="0"/>
          </a:p>
          <a:p>
            <a:pPr lvl="1" algn="just"/>
            <a:r>
              <a:rPr lang="en-GB" sz="2000" dirty="0" err="1" smtClean="0"/>
              <a:t>Giganet</a:t>
            </a:r>
            <a:r>
              <a:rPr lang="en-GB" sz="2000" dirty="0" smtClean="0"/>
              <a:t>, Gigabit </a:t>
            </a:r>
            <a:r>
              <a:rPr lang="en-GB" sz="2000" dirty="0" err="1" smtClean="0"/>
              <a:t>Testbed</a:t>
            </a:r>
            <a:r>
              <a:rPr lang="en-GB" sz="2000" dirty="0" smtClean="0"/>
              <a:t> </a:t>
            </a:r>
            <a:r>
              <a:rPr lang="tr-TR" sz="2000" dirty="0" smtClean="0"/>
              <a:t>Girişimi tarafından türetilen </a:t>
            </a:r>
            <a:r>
              <a:rPr lang="tr-TR" sz="2000" dirty="0"/>
              <a:t>şu </a:t>
            </a:r>
            <a:r>
              <a:rPr lang="tr-TR" sz="2000" dirty="0" smtClean="0"/>
              <a:t>anda, ABD'nin beş bilgisayar sitesinde, </a:t>
            </a:r>
            <a:r>
              <a:rPr lang="tr-TR" sz="2000" dirty="0"/>
              <a:t>saniyede yapılan milyar bit yayınların </a:t>
            </a:r>
            <a:r>
              <a:rPr lang="tr-TR" sz="2000" dirty="0" smtClean="0"/>
              <a:t>testidir.</a:t>
            </a:r>
          </a:p>
          <a:p>
            <a:pPr algn="just"/>
            <a:r>
              <a:rPr lang="tr-TR" sz="2400" dirty="0" smtClean="0"/>
              <a:t>NII (</a:t>
            </a:r>
            <a:r>
              <a:rPr lang="en-GB" sz="2400" dirty="0" smtClean="0"/>
              <a:t>National Information Infrastructure</a:t>
            </a:r>
            <a:r>
              <a:rPr lang="tr-TR" sz="2400" dirty="0" smtClean="0"/>
              <a:t>)</a:t>
            </a:r>
          </a:p>
          <a:p>
            <a:pPr lvl="1" algn="just"/>
            <a:r>
              <a:rPr lang="tr-TR" sz="2000" dirty="0" smtClean="0"/>
              <a:t>NII tüm vatandaşlar için bağlantıyı erişilebilir hale getiren Clinton yönetimi vizyonudur.</a:t>
            </a:r>
            <a:endParaRPr lang="tr-TR" sz="20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pPr algn="just"/>
            <a:r>
              <a:rPr lang="tr-TR" dirty="0" smtClean="0"/>
              <a:t>Son Gelişmeler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9299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tr-TR" sz="2400" dirty="0"/>
              <a:t>Internet 2, Amerika'daki 200’den fazla üniversitenin ve </a:t>
            </a:r>
            <a:r>
              <a:rPr lang="tr-TR" sz="2400" dirty="0" err="1"/>
              <a:t>networking</a:t>
            </a:r>
            <a:r>
              <a:rPr lang="tr-TR" sz="2400" dirty="0"/>
              <a:t> teknolojileri konusunda yatırım yapan 60 firmanın kurduğu, kar amacı gütmeyen bir konsorsiyumdur</a:t>
            </a:r>
            <a:r>
              <a:rPr lang="tr-TR" sz="2400" dirty="0" smtClean="0"/>
              <a:t>.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Esas işlevi bilimsel olan I2’de amaç</a:t>
            </a:r>
            <a:r>
              <a:rPr lang="tr-TR" sz="2400" dirty="0"/>
              <a:t>, </a:t>
            </a:r>
            <a:r>
              <a:rPr lang="tr-TR" sz="2400" dirty="0" smtClean="0"/>
              <a:t>IPv6, </a:t>
            </a:r>
            <a:r>
              <a:rPr lang="tr-TR" sz="2400" dirty="0"/>
              <a:t>IP </a:t>
            </a:r>
            <a:r>
              <a:rPr lang="tr-TR" sz="2400" dirty="0" err="1"/>
              <a:t>multicasting</a:t>
            </a:r>
            <a:r>
              <a:rPr lang="tr-TR" sz="2400" dirty="0"/>
              <a:t>, </a:t>
            </a:r>
            <a:r>
              <a:rPr lang="tr-TR" sz="2400" dirty="0" err="1"/>
              <a:t>QoS</a:t>
            </a:r>
            <a:r>
              <a:rPr lang="tr-TR" sz="2400" dirty="0"/>
              <a:t> gibi üstün network uygulamaları geliştirmek, önceliklerine göre verileri sıraya dizerek </a:t>
            </a:r>
            <a:r>
              <a:rPr lang="tr-TR" sz="2400" dirty="0" smtClean="0"/>
              <a:t>veri yolu </a:t>
            </a:r>
            <a:r>
              <a:rPr lang="tr-TR" sz="2400" dirty="0"/>
              <a:t>tıkanıklıklarını önlemek ve nihayetinde "ultra-hızlı" </a:t>
            </a:r>
            <a:r>
              <a:rPr lang="tr-TR" sz="2400" dirty="0" smtClean="0"/>
              <a:t> bir internet sağlamaktır.</a:t>
            </a:r>
            <a:endParaRPr lang="tr-TR" sz="24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pPr algn="just"/>
            <a:r>
              <a:rPr lang="tr-TR" dirty="0" smtClean="0"/>
              <a:t>İnternet2 (I2)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67141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tr-TR" sz="2400" dirty="0" smtClean="0"/>
              <a:t>Uzaktan Eğitim</a:t>
            </a:r>
          </a:p>
          <a:p>
            <a:pPr algn="just"/>
            <a:endParaRPr lang="tr-TR" sz="2400" dirty="0" smtClean="0"/>
          </a:p>
          <a:p>
            <a:pPr lvl="1" algn="just"/>
            <a:r>
              <a:rPr lang="tr-TR" sz="2000" dirty="0" smtClean="0"/>
              <a:t>Zaman </a:t>
            </a:r>
            <a:r>
              <a:rPr lang="tr-TR" sz="2000" dirty="0"/>
              <a:t>ve mekandan tamamen bağımsız, öğrencinin ve öğretim üyesinin kampüse gelme zorunluluğu olmadan, mevcut bilgisayar teknolojileri vasıtasıyla tamamen sanal ortamda, canlı, görüntülü, sesli ve interaktif </a:t>
            </a:r>
            <a:r>
              <a:rPr lang="tr-TR" sz="2000" dirty="0" smtClean="0"/>
              <a:t>olarak derslerin </a:t>
            </a:r>
            <a:r>
              <a:rPr lang="tr-TR" sz="2000" dirty="0"/>
              <a:t>işlendiği; katılımcının istediği zaman bunları tekrar tekrar izleyebileceği/görüntüleyebileceği, kaynak bilgilerine ulaşabileceği bir üniversite eğitiminin verildiği; günümüz şartlarında eğitim ve öğretimin hızla bilgisayar ortamına geçtiği akılcı, çağdaş, yenilikçi bir eğitim sistemidir</a:t>
            </a:r>
            <a:r>
              <a:rPr lang="tr-TR" sz="2000" dirty="0" smtClean="0"/>
              <a:t>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pPr algn="just"/>
            <a:r>
              <a:rPr lang="tr-TR" dirty="0" smtClean="0"/>
              <a:t>İnternet2 (I2)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79682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 lnSpcReduction="10000"/>
          </a:bodyPr>
          <a:lstStyle/>
          <a:p>
            <a:pPr algn="just"/>
            <a:r>
              <a:rPr lang="tr-TR" sz="2400" dirty="0"/>
              <a:t>Dijital </a:t>
            </a:r>
            <a:r>
              <a:rPr lang="tr-TR" sz="2400" dirty="0" smtClean="0"/>
              <a:t>kütüphane</a:t>
            </a:r>
          </a:p>
          <a:p>
            <a:pPr algn="just"/>
            <a:endParaRPr lang="tr-TR" sz="2400" dirty="0" smtClean="0"/>
          </a:p>
          <a:p>
            <a:pPr lvl="1" algn="just"/>
            <a:r>
              <a:rPr lang="tr-TR" sz="2000" dirty="0" smtClean="0"/>
              <a:t>Geleneksel </a:t>
            </a:r>
            <a:r>
              <a:rPr lang="tr-TR" sz="2000" dirty="0"/>
              <a:t>kütüphane ile aynı amaç, fonksiyon ve </a:t>
            </a:r>
            <a:r>
              <a:rPr lang="tr-TR" sz="2000" dirty="0" smtClean="0"/>
              <a:t>hedeflere sahip, çeşitli koleksiyonların geliştirilmesini, yönetilmesini, </a:t>
            </a:r>
            <a:r>
              <a:rPr lang="tr-TR" sz="2000" dirty="0"/>
              <a:t>konu </a:t>
            </a:r>
            <a:r>
              <a:rPr lang="tr-TR" sz="2000" dirty="0" smtClean="0"/>
              <a:t>analizlerinin yapılmasını, </a:t>
            </a:r>
            <a:r>
              <a:rPr lang="tr-TR" sz="2000" dirty="0"/>
              <a:t>indeks </a:t>
            </a:r>
            <a:r>
              <a:rPr lang="tr-TR" sz="2000" dirty="0" smtClean="0"/>
              <a:t>oluşturmayı, erişimi, </a:t>
            </a:r>
            <a:r>
              <a:rPr lang="tr-TR" sz="2000" dirty="0"/>
              <a:t>referans </a:t>
            </a:r>
            <a:r>
              <a:rPr lang="tr-TR" sz="2000" dirty="0" smtClean="0"/>
              <a:t>sağlamayı, bir başka deyişle, dijital ortamda çalışma </a:t>
            </a:r>
            <a:r>
              <a:rPr lang="tr-TR" sz="2000" dirty="0"/>
              <a:t>ve </a:t>
            </a:r>
            <a:r>
              <a:rPr lang="tr-TR" sz="2000" dirty="0" smtClean="0"/>
              <a:t>saklamayı sağlayan sistemlerdir</a:t>
            </a:r>
            <a:r>
              <a:rPr lang="tr-TR" sz="2000" dirty="0"/>
              <a:t>. </a:t>
            </a:r>
            <a:endParaRPr lang="tr-TR" sz="2000" dirty="0" smtClean="0"/>
          </a:p>
          <a:p>
            <a:pPr lvl="1" algn="just"/>
            <a:endParaRPr lang="tr-TR" sz="2000" dirty="0" smtClean="0"/>
          </a:p>
          <a:p>
            <a:pPr lvl="1" algn="just"/>
            <a:r>
              <a:rPr lang="tr-TR" sz="2000" dirty="0" smtClean="0"/>
              <a:t>Dijital </a:t>
            </a:r>
            <a:r>
              <a:rPr lang="tr-TR" sz="2000" dirty="0"/>
              <a:t>kütüphaneler, kaynakları, özel işleri, </a:t>
            </a:r>
            <a:r>
              <a:rPr lang="tr-TR" sz="2000" dirty="0" smtClean="0"/>
              <a:t>vb. seçen, yapılandıran, </a:t>
            </a:r>
            <a:r>
              <a:rPr lang="tr-TR" sz="2000" dirty="0"/>
              <a:t>akıllı erişimler sunan, yorumlayan, dağıtan, bütünlüğü koruyan, tanımlanan kişi </a:t>
            </a:r>
            <a:r>
              <a:rPr lang="tr-TR" sz="2000" dirty="0" smtClean="0"/>
              <a:t>ya da </a:t>
            </a:r>
            <a:r>
              <a:rPr lang="tr-TR" sz="2000" dirty="0"/>
              <a:t>grupların kullanımına </a:t>
            </a:r>
            <a:r>
              <a:rPr lang="tr-TR" sz="2000" dirty="0" smtClean="0"/>
              <a:t>sunan, buna karşın, ekonomik </a:t>
            </a:r>
            <a:r>
              <a:rPr lang="tr-TR" sz="2000" dirty="0"/>
              <a:t>yönü de olan bir çalışma koleksiyonudur.  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pPr algn="just"/>
            <a:r>
              <a:rPr lang="tr-TR" dirty="0" smtClean="0"/>
              <a:t>İnternet2 (I2)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79493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tr-TR" sz="2400" dirty="0" smtClean="0"/>
              <a:t>T</a:t>
            </a:r>
            <a:r>
              <a:rPr lang="en-US" sz="2400" dirty="0" err="1" smtClean="0"/>
              <a:t>ele</a:t>
            </a:r>
            <a:r>
              <a:rPr lang="en-US" sz="2400" dirty="0" smtClean="0"/>
              <a:t>-immersion</a:t>
            </a:r>
          </a:p>
          <a:p>
            <a:pPr algn="just"/>
            <a:endParaRPr lang="tr-TR" sz="2400" dirty="0" smtClean="0"/>
          </a:p>
          <a:p>
            <a:pPr lvl="1" algn="just"/>
            <a:r>
              <a:rPr lang="tr-TR" sz="2000" dirty="0"/>
              <a:t>Tele-</a:t>
            </a:r>
            <a:r>
              <a:rPr lang="tr-TR" sz="2000" dirty="0" err="1"/>
              <a:t>immersion</a:t>
            </a:r>
            <a:r>
              <a:rPr lang="tr-TR" sz="2000" dirty="0"/>
              <a:t> sistemi çeşitli yerlerdeki bireylerin tek bir sanal ortamı paylaşmasını sağlamaktadır</a:t>
            </a:r>
            <a:r>
              <a:rPr lang="tr-TR" sz="2000" dirty="0" smtClean="0"/>
              <a:t>.</a:t>
            </a:r>
          </a:p>
          <a:p>
            <a:pPr lvl="1" algn="just"/>
            <a:endParaRPr lang="tr-TR" sz="2000" dirty="0"/>
          </a:p>
          <a:p>
            <a:pPr lvl="1" algn="just"/>
            <a:r>
              <a:rPr lang="tr-TR" sz="2000" dirty="0"/>
              <a:t>Multimedya ve sanal gerçekliğin, eğitim, bilim, üretim ve ortak bir karar vermede önemli uygulamaları bulunmaktadır</a:t>
            </a:r>
            <a:r>
              <a:rPr lang="tr-TR" sz="2000" dirty="0" smtClean="0"/>
              <a:t>.</a:t>
            </a:r>
          </a:p>
          <a:p>
            <a:pPr lvl="1" algn="just"/>
            <a:endParaRPr lang="tr-TR" sz="2000" dirty="0"/>
          </a:p>
          <a:p>
            <a:pPr lvl="1" algn="just"/>
            <a:r>
              <a:rPr lang="tr-TR" sz="2000" dirty="0"/>
              <a:t>Bu teknoloji ayrıca bu şekilde büyüyen uygulamaların kalitesini ve miktarını artırmaktadır.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pPr algn="just"/>
            <a:r>
              <a:rPr lang="tr-TR" dirty="0" smtClean="0"/>
              <a:t>İnternet2 (I2)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09463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tr-TR" sz="2400" dirty="0"/>
              <a:t>Sanal </a:t>
            </a:r>
            <a:r>
              <a:rPr lang="tr-TR" sz="2400" dirty="0" smtClean="0"/>
              <a:t>Laboratuvar </a:t>
            </a:r>
          </a:p>
          <a:p>
            <a:pPr lvl="1" algn="just"/>
            <a:endParaRPr lang="tr-TR" sz="2000" dirty="0" smtClean="0"/>
          </a:p>
          <a:p>
            <a:pPr lvl="1" algn="just"/>
            <a:r>
              <a:rPr lang="tr-TR" sz="2000" dirty="0" smtClean="0"/>
              <a:t>Eğitimde </a:t>
            </a:r>
            <a:r>
              <a:rPr lang="tr-TR" sz="2000" dirty="0"/>
              <a:t>uygulama deneyimini kazanmak için yapılması gereken deneylerde etkileşimli bir gerçek </a:t>
            </a:r>
            <a:r>
              <a:rPr lang="tr-TR" sz="2000" dirty="0" smtClean="0"/>
              <a:t>zamanlı benzetim </a:t>
            </a:r>
            <a:r>
              <a:rPr lang="tr-TR" sz="2000" dirty="0"/>
              <a:t>imkânı sağlayan bilgisayar ortamıdır</a:t>
            </a:r>
            <a:r>
              <a:rPr lang="tr-TR" sz="2000" dirty="0" smtClean="0"/>
              <a:t>.</a:t>
            </a:r>
          </a:p>
          <a:p>
            <a:pPr lvl="1" algn="just"/>
            <a:endParaRPr lang="tr-TR" sz="2000" dirty="0" smtClean="0"/>
          </a:p>
          <a:p>
            <a:pPr lvl="1" algn="just"/>
            <a:r>
              <a:rPr lang="tr-TR" sz="2000" dirty="0"/>
              <a:t>Sanal laboratuvarlar, gerçek laboratuvarların bir </a:t>
            </a:r>
            <a:r>
              <a:rPr lang="tr-TR" sz="2000" dirty="0" smtClean="0"/>
              <a:t>tamamlayıcısıdır.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pPr algn="just"/>
            <a:r>
              <a:rPr lang="tr-TR" dirty="0" smtClean="0"/>
              <a:t>İnternet2 (I2)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6543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Billede 9" descr="dreamstime_www_world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Kombinationstegning 7"/>
          <p:cNvSpPr/>
          <p:nvPr/>
        </p:nvSpPr>
        <p:spPr bwMode="auto">
          <a:xfrm>
            <a:off x="-46038" y="3254375"/>
            <a:ext cx="9182101" cy="3429000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gradFill flip="none" rotWithShape="1">
            <a:gsLst>
              <a:gs pos="21000">
                <a:srgbClr val="7DC8DF"/>
              </a:gs>
              <a:gs pos="100000">
                <a:srgbClr val="6699FF"/>
              </a:gs>
            </a:gsLst>
            <a:lin ang="5400000" scaled="1"/>
            <a:tileRect/>
          </a:gradFill>
          <a:ln w="9525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424" name="Kombinationstegning 423"/>
          <p:cNvSpPr/>
          <p:nvPr/>
        </p:nvSpPr>
        <p:spPr>
          <a:xfrm>
            <a:off x="-38100" y="3467100"/>
            <a:ext cx="9182100" cy="3429000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gradFill rotWithShape="1">
            <a:gsLst>
              <a:gs pos="0">
                <a:srgbClr val="002060"/>
              </a:gs>
              <a:gs pos="100000">
                <a:srgbClr val="1F88C8"/>
              </a:gs>
            </a:gsLst>
            <a:lin ang="1620000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indent="-342900"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400" b="1" kern="0" noProof="1">
              <a:solidFill>
                <a:sysClr val="window" lastClr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21510" name="Rectangle 5"/>
          <p:cNvSpPr txBox="1">
            <a:spLocks noChangeArrowheads="1"/>
          </p:cNvSpPr>
          <p:nvPr/>
        </p:nvSpPr>
        <p:spPr bwMode="gray">
          <a:xfrm>
            <a:off x="6015904" y="6189662"/>
            <a:ext cx="3263178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defTabSz="914400" eaLnBrk="0" hangingPunct="0">
              <a:lnSpc>
                <a:spcPct val="95000"/>
              </a:lnSpc>
            </a:pPr>
            <a:r>
              <a:rPr lang="tr-TR" sz="3000" b="1" dirty="0" smtClean="0">
                <a:solidFill>
                  <a:schemeClr val="tx2"/>
                </a:solidFill>
              </a:rPr>
              <a:t>Teşekkürler…</a:t>
            </a:r>
            <a:endParaRPr lang="en-US" sz="3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987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tr-TR" sz="2400" dirty="0" smtClean="0"/>
              <a:t>WTO’ya göre, mal </a:t>
            </a:r>
            <a:r>
              <a:rPr lang="tr-TR" sz="2400" dirty="0"/>
              <a:t>ve hizmetlerin üretim, reklam, satış ve dağıtımlarının </a:t>
            </a:r>
            <a:r>
              <a:rPr lang="tr-TR" sz="2400" dirty="0" smtClean="0"/>
              <a:t>(iletişim) telekomünikasyon </a:t>
            </a:r>
            <a:r>
              <a:rPr lang="tr-TR" sz="2400" dirty="0"/>
              <a:t>ağları üzerinden yapılmasıdır.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OECD’ye göre, sayısallaştırılmış </a:t>
            </a:r>
            <a:r>
              <a:rPr lang="tr-TR" sz="2400" dirty="0"/>
              <a:t>yazılı metin, ses ve görüntünün işlenmesi ve iletilmesine dayanan kişileri ve </a:t>
            </a:r>
            <a:r>
              <a:rPr lang="tr-TR" sz="2400" dirty="0" smtClean="0"/>
              <a:t>kurumları ilgilendiren </a:t>
            </a:r>
            <a:r>
              <a:rPr lang="tr-TR" sz="2400" dirty="0"/>
              <a:t>tüm ticari işlemlerdir</a:t>
            </a:r>
            <a:r>
              <a:rPr lang="tr-TR" sz="2400" dirty="0" smtClean="0"/>
              <a:t>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pPr algn="just"/>
            <a:r>
              <a:rPr lang="tr-TR" dirty="0"/>
              <a:t>Elektronik Ticaret</a:t>
            </a:r>
          </a:p>
        </p:txBody>
      </p:sp>
    </p:spTree>
    <p:extLst>
      <p:ext uri="{BB962C8B-B14F-4D97-AF65-F5344CB8AC3E}">
        <p14:creationId xmlns:p14="http://schemas.microsoft.com/office/powerpoint/2010/main" val="1811311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tr-TR" sz="2400" dirty="0" smtClean="0"/>
              <a:t>UN (BM) / CEFACT’ya (</a:t>
            </a:r>
            <a:r>
              <a:rPr lang="en-CA" sz="2400" dirty="0" smtClean="0"/>
              <a:t>Center for Trade Facilitation and Electronic Business</a:t>
            </a:r>
            <a:r>
              <a:rPr lang="tr-TR" sz="2400" dirty="0" smtClean="0"/>
              <a:t>) göre, iş</a:t>
            </a:r>
            <a:r>
              <a:rPr lang="tr-TR" sz="2400" dirty="0"/>
              <a:t>, yönetim ve tüketim faaliyetlerinin yürütülmesi için </a:t>
            </a:r>
            <a:r>
              <a:rPr lang="tr-TR" sz="2400" dirty="0" smtClean="0"/>
              <a:t>yapılandırılmış ve/veya yapılandırılmamış </a:t>
            </a:r>
            <a:r>
              <a:rPr lang="tr-TR" sz="2400" dirty="0"/>
              <a:t>iş bilgilerinin, üreticiler, tüketiciler ve kamu kurumları ile diğer organizasyonlar arasında elektronik araçlar </a:t>
            </a:r>
            <a:r>
              <a:rPr lang="tr-TR" sz="2400" dirty="0" smtClean="0"/>
              <a:t>(e-posta </a:t>
            </a:r>
            <a:r>
              <a:rPr lang="tr-TR" sz="2400" dirty="0"/>
              <a:t>ve mesajlar, </a:t>
            </a:r>
            <a:r>
              <a:rPr lang="tr-TR" sz="2400" dirty="0" smtClean="0"/>
              <a:t>e-bülten </a:t>
            </a:r>
            <a:r>
              <a:rPr lang="tr-TR" sz="2400" dirty="0"/>
              <a:t>panoları, www teknolojisi, </a:t>
            </a:r>
            <a:r>
              <a:rPr lang="tr-TR" sz="2400" dirty="0" smtClean="0"/>
              <a:t>akıllı kartlar</a:t>
            </a:r>
            <a:r>
              <a:rPr lang="tr-TR" sz="2400" dirty="0"/>
              <a:t>, elektronik fon </a:t>
            </a:r>
            <a:r>
              <a:rPr lang="tr-TR" sz="2400" dirty="0" smtClean="0"/>
              <a:t>transferi (EFT), </a:t>
            </a:r>
            <a:r>
              <a:rPr lang="tr-TR" sz="2400" dirty="0"/>
              <a:t>elektronik veri </a:t>
            </a:r>
            <a:r>
              <a:rPr lang="tr-TR" sz="2400" dirty="0" smtClean="0"/>
              <a:t>değişimi (EDI), vb. </a:t>
            </a:r>
            <a:r>
              <a:rPr lang="tr-TR" sz="2400" dirty="0"/>
              <a:t>üzerinden paylaşılmasıdır. 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pPr algn="just"/>
            <a:r>
              <a:rPr lang="tr-TR" dirty="0"/>
              <a:t>Elektronik Ticaret</a:t>
            </a:r>
          </a:p>
        </p:txBody>
      </p:sp>
    </p:spTree>
    <p:extLst>
      <p:ext uri="{BB962C8B-B14F-4D97-AF65-F5344CB8AC3E}">
        <p14:creationId xmlns:p14="http://schemas.microsoft.com/office/powerpoint/2010/main" val="2451256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 lnSpcReduction="10000"/>
          </a:bodyPr>
          <a:lstStyle/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E-ticaret için kabul görmüş en temel tanım OECD </a:t>
            </a:r>
            <a:r>
              <a:rPr lang="tr-TR" sz="2400" dirty="0"/>
              <a:t>tarafından 1997’de yapılan tanımdır. Bu </a:t>
            </a:r>
            <a:r>
              <a:rPr lang="tr-TR" sz="2400" dirty="0" smtClean="0"/>
              <a:t>çerçevede, </a:t>
            </a:r>
            <a:r>
              <a:rPr lang="tr-TR" sz="2400" dirty="0"/>
              <a:t>e-ticaret aşağıdaki eylemleri kapsayan süreç olarak </a:t>
            </a:r>
            <a:r>
              <a:rPr lang="tr-TR" sz="2400" dirty="0" smtClean="0"/>
              <a:t>tanımlanmaktadır:</a:t>
            </a:r>
          </a:p>
          <a:p>
            <a:pPr algn="just"/>
            <a:endParaRPr lang="tr-TR" sz="2400" dirty="0"/>
          </a:p>
          <a:p>
            <a:pPr lvl="1" algn="just"/>
            <a:r>
              <a:rPr lang="tr-TR" sz="2000" dirty="0"/>
              <a:t>Ticaret öncesi firmaların elektronik ortamda </a:t>
            </a:r>
            <a:r>
              <a:rPr lang="tr-TR" sz="2000" dirty="0" smtClean="0"/>
              <a:t>bilgi edinmesi </a:t>
            </a:r>
            <a:r>
              <a:rPr lang="tr-TR" sz="2000" dirty="0"/>
              <a:t>ve araştırma yürütmesi</a:t>
            </a:r>
          </a:p>
          <a:p>
            <a:pPr lvl="1" algn="just"/>
            <a:r>
              <a:rPr lang="tr-TR" sz="2000" dirty="0"/>
              <a:t>Firmaların elektronik ortamda buluşması</a:t>
            </a:r>
          </a:p>
          <a:p>
            <a:pPr lvl="1" algn="just"/>
            <a:r>
              <a:rPr lang="tr-TR" sz="2000" dirty="0"/>
              <a:t>Ödeme sürecinin yerine getirilmesi</a:t>
            </a:r>
          </a:p>
          <a:p>
            <a:pPr lvl="1" algn="just"/>
            <a:r>
              <a:rPr lang="tr-TR" sz="2000" dirty="0"/>
              <a:t>Taahhüdün yerine getirilmesi, mal veya hizmetin müşteriye teslimi</a:t>
            </a:r>
          </a:p>
          <a:p>
            <a:pPr lvl="1" algn="just"/>
            <a:r>
              <a:rPr lang="tr-TR" sz="2000" dirty="0"/>
              <a:t>Satış sonrası, bakım, destek vb. hizmetlerin temin edilmesi</a:t>
            </a:r>
          </a:p>
          <a:p>
            <a:pPr algn="just"/>
            <a:endParaRPr lang="tr-TR" sz="24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pPr algn="just"/>
            <a:r>
              <a:rPr lang="tr-TR" dirty="0"/>
              <a:t>Elektronik </a:t>
            </a:r>
            <a:r>
              <a:rPr lang="tr-TR" dirty="0" smtClean="0"/>
              <a:t>Ticaret Kapsamı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7694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8" y="2161309"/>
            <a:ext cx="8229600" cy="4260272"/>
          </a:xfrm>
        </p:spPr>
        <p:txBody>
          <a:bodyPr anchor="ctr"/>
          <a:lstStyle/>
          <a:p>
            <a:pPr algn="just"/>
            <a:r>
              <a:rPr lang="tr-TR" sz="2400" dirty="0"/>
              <a:t>Mal ve hizmetlerin elektronik alışverişi</a:t>
            </a:r>
          </a:p>
          <a:p>
            <a:pPr algn="just"/>
            <a:r>
              <a:rPr lang="tr-TR" sz="2400" dirty="0"/>
              <a:t>Üretim planlaması yapma ve üretim zinciri oluşturma</a:t>
            </a:r>
          </a:p>
          <a:p>
            <a:pPr algn="just"/>
            <a:r>
              <a:rPr lang="tr-TR" sz="2400" dirty="0"/>
              <a:t>Tanıtım, reklam ve bilgilendirme</a:t>
            </a:r>
          </a:p>
          <a:p>
            <a:pPr algn="just"/>
            <a:r>
              <a:rPr lang="tr-TR" sz="2400" dirty="0"/>
              <a:t>Sipariş verme</a:t>
            </a:r>
          </a:p>
          <a:p>
            <a:pPr algn="just"/>
            <a:r>
              <a:rPr lang="tr-TR" sz="2400" dirty="0" smtClean="0"/>
              <a:t>Anlaşma / sözleşme </a:t>
            </a:r>
            <a:r>
              <a:rPr lang="tr-TR" sz="2400" dirty="0"/>
              <a:t>yapma</a:t>
            </a:r>
          </a:p>
          <a:p>
            <a:pPr algn="just"/>
            <a:r>
              <a:rPr lang="tr-TR" sz="2400" dirty="0"/>
              <a:t>Elektronik banka işlemleri ve fon transferi</a:t>
            </a:r>
          </a:p>
          <a:p>
            <a:pPr algn="just"/>
            <a:r>
              <a:rPr lang="tr-TR" sz="2400" dirty="0" smtClean="0"/>
              <a:t>Gümrükleme</a:t>
            </a:r>
          </a:p>
          <a:p>
            <a:pPr algn="just"/>
            <a:r>
              <a:rPr lang="tr-TR" sz="2400" dirty="0"/>
              <a:t>Elektronik ortamda üretim izleme</a:t>
            </a:r>
          </a:p>
          <a:p>
            <a:pPr algn="just"/>
            <a:r>
              <a:rPr lang="tr-TR" sz="2400" dirty="0"/>
              <a:t>Elektronik ortamda sevkiyat </a:t>
            </a:r>
            <a:r>
              <a:rPr lang="tr-TR" sz="2400" dirty="0" smtClean="0"/>
              <a:t>izleme</a:t>
            </a:r>
          </a:p>
          <a:p>
            <a:pPr algn="just"/>
            <a:r>
              <a:rPr lang="tr-TR" sz="2400" dirty="0"/>
              <a:t>Elektronik ortamda kamu </a:t>
            </a:r>
            <a:r>
              <a:rPr lang="tr-TR" sz="2400" dirty="0" smtClean="0"/>
              <a:t>alımları</a:t>
            </a:r>
            <a:endParaRPr lang="tr-TR" sz="24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pPr algn="just"/>
            <a:r>
              <a:rPr lang="tr-TR" dirty="0"/>
              <a:t>Elektronik </a:t>
            </a:r>
            <a:r>
              <a:rPr lang="tr-TR" dirty="0" smtClean="0"/>
              <a:t>Ticaret İşlemleri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6995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77800" y="2254828"/>
            <a:ext cx="8229600" cy="4307754"/>
          </a:xfrm>
        </p:spPr>
        <p:txBody>
          <a:bodyPr anchor="ctr"/>
          <a:lstStyle/>
          <a:p>
            <a:pPr algn="just"/>
            <a:r>
              <a:rPr lang="tr-TR" sz="2400" dirty="0" smtClean="0"/>
              <a:t>Elektronik </a:t>
            </a:r>
            <a:r>
              <a:rPr lang="tr-TR" sz="2400" dirty="0"/>
              <a:t>para ile ilgili işlemler</a:t>
            </a:r>
          </a:p>
          <a:p>
            <a:pPr algn="just"/>
            <a:r>
              <a:rPr lang="tr-TR" sz="2400" dirty="0"/>
              <a:t>Elektronik hisse alışverişi ve borsa</a:t>
            </a:r>
          </a:p>
          <a:p>
            <a:pPr algn="just"/>
            <a:r>
              <a:rPr lang="tr-TR" sz="2400" dirty="0"/>
              <a:t>Ticari kayıtların tutulması ve izlenmesi</a:t>
            </a:r>
          </a:p>
          <a:p>
            <a:pPr algn="just"/>
            <a:r>
              <a:rPr lang="tr-TR" sz="2400" dirty="0"/>
              <a:t>Doğrudan tüketiciye pazarlama</a:t>
            </a:r>
          </a:p>
          <a:p>
            <a:pPr algn="just"/>
            <a:r>
              <a:rPr lang="tr-TR" sz="2400" dirty="0"/>
              <a:t>Sayısal </a:t>
            </a:r>
            <a:r>
              <a:rPr lang="tr-TR" sz="2400" dirty="0" smtClean="0"/>
              <a:t>imza, </a:t>
            </a:r>
            <a:r>
              <a:rPr lang="tr-TR" sz="2400" dirty="0"/>
              <a:t>elektronik noter gibi güvenilir üçüncü taraf işlemleri</a:t>
            </a:r>
          </a:p>
          <a:p>
            <a:pPr algn="just"/>
            <a:r>
              <a:rPr lang="tr-TR" sz="2400" dirty="0"/>
              <a:t>Sayısal içeriğin anında dağıtımı</a:t>
            </a:r>
          </a:p>
          <a:p>
            <a:pPr algn="just"/>
            <a:r>
              <a:rPr lang="tr-TR" sz="2400" dirty="0"/>
              <a:t>Elektronik ortamda vergilendirme</a:t>
            </a:r>
          </a:p>
          <a:p>
            <a:pPr algn="just"/>
            <a:r>
              <a:rPr lang="tr-TR" sz="2400" dirty="0"/>
              <a:t>Fikri, sınai ve ticari mülkiyet haklarının korunması ve </a:t>
            </a:r>
            <a:r>
              <a:rPr lang="tr-TR" sz="2400" dirty="0" smtClean="0"/>
              <a:t>transferi</a:t>
            </a:r>
            <a:endParaRPr lang="tr-TR" sz="2400" dirty="0"/>
          </a:p>
        </p:txBody>
      </p:sp>
      <p:sp>
        <p:nvSpPr>
          <p:cNvPr id="4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pPr algn="just"/>
            <a:r>
              <a:rPr lang="tr-TR" dirty="0"/>
              <a:t>Elektronik </a:t>
            </a:r>
            <a:r>
              <a:rPr lang="tr-TR" dirty="0" smtClean="0"/>
              <a:t>Ticaret İşlemleri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24142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tr-TR" sz="2400" dirty="0"/>
              <a:t>E-ticaret, tüm dünyada ticaretin serbestleştirilmesi eğilimi ile </a:t>
            </a:r>
            <a:r>
              <a:rPr lang="tr-TR" sz="2400" dirty="0" smtClean="0"/>
              <a:t>birlikte özellikle</a:t>
            </a:r>
            <a:r>
              <a:rPr lang="tr-TR" sz="2400" dirty="0"/>
              <a:t>, son 10 yılda yaşanan ve bilgi iletişimini kolaylaştıran teknolojik gelişmelerin bir ürünü olarak ortaya çıkmıştır.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E-ticaret </a:t>
            </a:r>
            <a:r>
              <a:rPr lang="tr-TR" sz="2400" dirty="0" smtClean="0"/>
              <a:t>internet </a:t>
            </a:r>
            <a:r>
              <a:rPr lang="tr-TR" sz="2400" dirty="0"/>
              <a:t>kullanımının yaygınlaşması, kredi kart kullanımının artması ve bankacılık sistemindeki yenilikler sonucunda </a:t>
            </a:r>
            <a:r>
              <a:rPr lang="tr-TR" sz="2400" dirty="0" smtClean="0"/>
              <a:t>yükselen </a:t>
            </a:r>
            <a:r>
              <a:rPr lang="tr-TR" sz="2400" dirty="0"/>
              <a:t>bir grafik göstermektedir.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pPr algn="just"/>
            <a:r>
              <a:rPr lang="tr-TR" dirty="0"/>
              <a:t>Elektronik </a:t>
            </a:r>
            <a:r>
              <a:rPr lang="tr-TR" dirty="0" smtClean="0"/>
              <a:t>Ticaret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5947090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Brugerdefineret 6">
      <a:dk1>
        <a:srgbClr val="FFFCF9"/>
      </a:dk1>
      <a:lt1>
        <a:sysClr val="window" lastClr="FFFFFF"/>
      </a:lt1>
      <a:dk2>
        <a:srgbClr val="D7D8D9"/>
      </a:dk2>
      <a:lt2>
        <a:srgbClr val="FFFFFF"/>
      </a:lt2>
      <a:accent1>
        <a:srgbClr val="E6E6E6"/>
      </a:accent1>
      <a:accent2>
        <a:srgbClr val="F9AF18"/>
      </a:accent2>
      <a:accent3>
        <a:srgbClr val="78C5DD"/>
      </a:accent3>
      <a:accent4>
        <a:srgbClr val="0081BE"/>
      </a:accent4>
      <a:accent5>
        <a:srgbClr val="FAB900"/>
      </a:accent5>
      <a:accent6>
        <a:srgbClr val="E7711C"/>
      </a:accent6>
      <a:hlink>
        <a:srgbClr val="7EB220"/>
      </a:hlink>
      <a:folHlink>
        <a:srgbClr val="7EB22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Kontortema">
  <a:themeElements>
    <a:clrScheme name="Brugerdefineret 6">
      <a:dk1>
        <a:srgbClr val="FFFCF9"/>
      </a:dk1>
      <a:lt1>
        <a:sysClr val="window" lastClr="FFFFFF"/>
      </a:lt1>
      <a:dk2>
        <a:srgbClr val="D7D8D9"/>
      </a:dk2>
      <a:lt2>
        <a:srgbClr val="FFFFFF"/>
      </a:lt2>
      <a:accent1>
        <a:srgbClr val="E6E6E6"/>
      </a:accent1>
      <a:accent2>
        <a:srgbClr val="F9AF18"/>
      </a:accent2>
      <a:accent3>
        <a:srgbClr val="78C5DD"/>
      </a:accent3>
      <a:accent4>
        <a:srgbClr val="0081BE"/>
      </a:accent4>
      <a:accent5>
        <a:srgbClr val="FAB900"/>
      </a:accent5>
      <a:accent6>
        <a:srgbClr val="E7711C"/>
      </a:accent6>
      <a:hlink>
        <a:srgbClr val="7EB220"/>
      </a:hlink>
      <a:folHlink>
        <a:srgbClr val="7EB22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9BBA6B9-B48C-44AD-AF18-A0802220E2A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TS101875468</Template>
  <TotalTime>997</TotalTime>
  <Words>1671</Words>
  <Application>Microsoft Macintosh PowerPoint</Application>
  <PresentationFormat>On-screen Show (4:3)</PresentationFormat>
  <Paragraphs>202</Paragraphs>
  <Slides>36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Kontortema</vt:lpstr>
      <vt:lpstr>1_Kontortema</vt:lpstr>
      <vt:lpstr>PowerPoint Presentation</vt:lpstr>
      <vt:lpstr>İçerik</vt:lpstr>
      <vt:lpstr>Elektronik Ticaret</vt:lpstr>
      <vt:lpstr>Elektronik Ticaret</vt:lpstr>
      <vt:lpstr>Elektronik Ticaret</vt:lpstr>
      <vt:lpstr>Elektronik Ticaret Kapsamı</vt:lpstr>
      <vt:lpstr>Elektronik Ticaret İşlemleri</vt:lpstr>
      <vt:lpstr>Elektronik Ticaret İşlemleri</vt:lpstr>
      <vt:lpstr>Elektronik Ticaret</vt:lpstr>
      <vt:lpstr>Elektronik Ticaret ve İnternet</vt:lpstr>
      <vt:lpstr>İnternet’in Avantajları</vt:lpstr>
      <vt:lpstr>Elektronik Ticaretin Altyapısı</vt:lpstr>
      <vt:lpstr>Paket Anahtarlama</vt:lpstr>
      <vt:lpstr>Paket Anahtarlama</vt:lpstr>
      <vt:lpstr>TCP/IP Protokolleri</vt:lpstr>
      <vt:lpstr>TCP/IP Protokolleri</vt:lpstr>
      <vt:lpstr>TCP/IP Katmanları</vt:lpstr>
      <vt:lpstr>TCP/IP Katmanları</vt:lpstr>
      <vt:lpstr>TCP/IP Katmanları</vt:lpstr>
      <vt:lpstr>TCP/IP Katmanları</vt:lpstr>
      <vt:lpstr>İstemci / Sunucu Ağları</vt:lpstr>
      <vt:lpstr>İstemci / Sunucu Ağları</vt:lpstr>
      <vt:lpstr>İstemci / Sunucu Ağları</vt:lpstr>
      <vt:lpstr>Web’in Temel Unsurları</vt:lpstr>
      <vt:lpstr>Http</vt:lpstr>
      <vt:lpstr>Alan Adları </vt:lpstr>
      <vt:lpstr>Alan Adları</vt:lpstr>
      <vt:lpstr>Navigasyon Araçları</vt:lpstr>
      <vt:lpstr>E-Ticareti Destekleyen İnternet Servisleri</vt:lpstr>
      <vt:lpstr>Son Gelişmeler</vt:lpstr>
      <vt:lpstr>İnternet2 (I2)</vt:lpstr>
      <vt:lpstr>İnternet2 (I2)</vt:lpstr>
      <vt:lpstr>İnternet2 (I2)</vt:lpstr>
      <vt:lpstr>İnternet2 (I2)</vt:lpstr>
      <vt:lpstr>İnternet2 (I2)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ptt</dc:creator>
  <cp:keywords/>
  <cp:lastModifiedBy>MacBookPro</cp:lastModifiedBy>
  <cp:revision>57</cp:revision>
  <cp:lastPrinted>2014-03-14T07:04:39Z</cp:lastPrinted>
  <dcterms:created xsi:type="dcterms:W3CDTF">2014-03-06T11:59:46Z</dcterms:created>
  <dcterms:modified xsi:type="dcterms:W3CDTF">2014-03-22T12:44:15Z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TC018754689991</vt:lpwstr>
  </property>
</Properties>
</file>