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handoutMasterIdLst>
    <p:handoutMasterId r:id="rId21"/>
  </p:handoutMasterIdLst>
  <p:sldIdLst>
    <p:sldId id="256" r:id="rId2"/>
    <p:sldId id="266" r:id="rId3"/>
    <p:sldId id="284" r:id="rId4"/>
    <p:sldId id="292" r:id="rId5"/>
    <p:sldId id="271" r:id="rId6"/>
    <p:sldId id="295" r:id="rId7"/>
    <p:sldId id="296" r:id="rId8"/>
    <p:sldId id="297" r:id="rId9"/>
    <p:sldId id="304" r:id="rId10"/>
    <p:sldId id="298" r:id="rId11"/>
    <p:sldId id="305" r:id="rId12"/>
    <p:sldId id="300" r:id="rId13"/>
    <p:sldId id="301" r:id="rId14"/>
    <p:sldId id="302" r:id="rId15"/>
    <p:sldId id="303" r:id="rId16"/>
    <p:sldId id="307" r:id="rId17"/>
    <p:sldId id="306" r:id="rId18"/>
    <p:sldId id="261" r:id="rId19"/>
  </p:sldIdLst>
  <p:sldSz cx="9144000" cy="6858000" type="screen4x3"/>
  <p:notesSz cx="6692900" cy="98679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E30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95" autoAdjust="0"/>
    <p:restoredTop sz="94660"/>
  </p:normalViewPr>
  <p:slideViewPr>
    <p:cSldViewPr>
      <p:cViewPr>
        <p:scale>
          <a:sx n="75" d="100"/>
          <a:sy n="75" d="100"/>
        </p:scale>
        <p:origin x="-1544"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491ABB-F204-AF42-9271-30D327FC898C}" type="doc">
      <dgm:prSet loTypeId="urn:microsoft.com/office/officeart/2005/8/layout/hChevron3" loCatId="" qsTypeId="urn:microsoft.com/office/officeart/2005/8/quickstyle/simple4" qsCatId="simple" csTypeId="urn:microsoft.com/office/officeart/2005/8/colors/accent1_2" csCatId="accent1" phldr="1"/>
      <dgm:spPr/>
    </dgm:pt>
    <dgm:pt modelId="{7D25608A-7B87-AD4B-988E-649A0D0CA119}">
      <dgm:prSet phldrT="[Text]"/>
      <dgm:spPr>
        <a:solidFill>
          <a:srgbClr val="FF0000"/>
        </a:solidFill>
      </dgm:spPr>
      <dgm:t>
        <a:bodyPr/>
        <a:lstStyle/>
        <a:p>
          <a:r>
            <a:rPr lang="tr-TR" noProof="0" dirty="0" smtClean="0">
              <a:solidFill>
                <a:srgbClr val="000000"/>
              </a:solidFill>
            </a:rPr>
            <a:t>Yönetsel Kararsızlık</a:t>
          </a:r>
          <a:endParaRPr lang="tr-TR" noProof="0" dirty="0">
            <a:solidFill>
              <a:srgbClr val="000000"/>
            </a:solidFill>
          </a:endParaRPr>
        </a:p>
      </dgm:t>
    </dgm:pt>
    <dgm:pt modelId="{4B22F85A-611F-8349-BA5C-6C9DA6DAF4DF}" type="parTrans" cxnId="{1136DFF9-6A0F-DA4C-9B16-5B78DEBB27FF}">
      <dgm:prSet/>
      <dgm:spPr/>
      <dgm:t>
        <a:bodyPr/>
        <a:lstStyle/>
        <a:p>
          <a:endParaRPr lang="tr-TR" noProof="0">
            <a:solidFill>
              <a:srgbClr val="000000"/>
            </a:solidFill>
          </a:endParaRPr>
        </a:p>
      </dgm:t>
    </dgm:pt>
    <dgm:pt modelId="{F9812A2E-4AA3-0046-9CB8-FD9B79C0E15D}" type="sibTrans" cxnId="{1136DFF9-6A0F-DA4C-9B16-5B78DEBB27FF}">
      <dgm:prSet/>
      <dgm:spPr/>
      <dgm:t>
        <a:bodyPr/>
        <a:lstStyle/>
        <a:p>
          <a:endParaRPr lang="tr-TR" noProof="0">
            <a:solidFill>
              <a:srgbClr val="000000"/>
            </a:solidFill>
          </a:endParaRPr>
        </a:p>
      </dgm:t>
    </dgm:pt>
    <dgm:pt modelId="{9A0D7DF3-4FE4-4345-A4AA-5DD2D1AB5434}">
      <dgm:prSet phldrT="[Text]"/>
      <dgm:spPr>
        <a:solidFill>
          <a:srgbClr val="FFFF00"/>
        </a:solidFill>
      </dgm:spPr>
      <dgm:t>
        <a:bodyPr/>
        <a:lstStyle/>
        <a:p>
          <a:r>
            <a:rPr lang="tr-TR" noProof="0" dirty="0" smtClean="0">
              <a:solidFill>
                <a:srgbClr val="000000"/>
              </a:solidFill>
            </a:rPr>
            <a:t>Değer Yaratma</a:t>
          </a:r>
          <a:endParaRPr lang="tr-TR" noProof="0" dirty="0">
            <a:solidFill>
              <a:srgbClr val="000000"/>
            </a:solidFill>
          </a:endParaRPr>
        </a:p>
      </dgm:t>
    </dgm:pt>
    <dgm:pt modelId="{93867106-1F60-5948-BE29-9EBEE0B992B3}" type="parTrans" cxnId="{9D294C8B-C987-784C-87E4-E63EDCAB874A}">
      <dgm:prSet/>
      <dgm:spPr/>
      <dgm:t>
        <a:bodyPr/>
        <a:lstStyle/>
        <a:p>
          <a:endParaRPr lang="tr-TR" noProof="0">
            <a:solidFill>
              <a:srgbClr val="000000"/>
            </a:solidFill>
          </a:endParaRPr>
        </a:p>
      </dgm:t>
    </dgm:pt>
    <dgm:pt modelId="{30FFFB19-4526-1149-86F0-872E6BBF75B9}" type="sibTrans" cxnId="{9D294C8B-C987-784C-87E4-E63EDCAB874A}">
      <dgm:prSet/>
      <dgm:spPr/>
      <dgm:t>
        <a:bodyPr/>
        <a:lstStyle/>
        <a:p>
          <a:endParaRPr lang="tr-TR" noProof="0">
            <a:solidFill>
              <a:srgbClr val="000000"/>
            </a:solidFill>
          </a:endParaRPr>
        </a:p>
      </dgm:t>
    </dgm:pt>
    <dgm:pt modelId="{9A1C469F-ED24-E74C-9059-75FE63AF26EF}">
      <dgm:prSet phldrT="[Text]"/>
      <dgm:spPr>
        <a:solidFill>
          <a:srgbClr val="3366FF"/>
        </a:solidFill>
      </dgm:spPr>
      <dgm:t>
        <a:bodyPr/>
        <a:lstStyle/>
        <a:p>
          <a:r>
            <a:rPr lang="tr-TR" noProof="0" dirty="0" smtClean="0">
              <a:solidFill>
                <a:srgbClr val="000000"/>
              </a:solidFill>
            </a:rPr>
            <a:t>Bekleme Zamanı</a:t>
          </a:r>
          <a:endParaRPr lang="tr-TR" noProof="0" dirty="0">
            <a:solidFill>
              <a:srgbClr val="000000"/>
            </a:solidFill>
          </a:endParaRPr>
        </a:p>
      </dgm:t>
    </dgm:pt>
    <dgm:pt modelId="{51975859-E15F-BD4B-A5D0-F8116D6A014C}" type="parTrans" cxnId="{F6CBC4D1-19C8-2A40-8B7C-4F02209ED5DA}">
      <dgm:prSet/>
      <dgm:spPr/>
      <dgm:t>
        <a:bodyPr/>
        <a:lstStyle/>
        <a:p>
          <a:endParaRPr lang="tr-TR" noProof="0">
            <a:solidFill>
              <a:srgbClr val="000000"/>
            </a:solidFill>
          </a:endParaRPr>
        </a:p>
      </dgm:t>
    </dgm:pt>
    <dgm:pt modelId="{2F1D9768-DA66-474E-893D-BBEF6CAA8440}" type="sibTrans" cxnId="{F6CBC4D1-19C8-2A40-8B7C-4F02209ED5DA}">
      <dgm:prSet/>
      <dgm:spPr/>
      <dgm:t>
        <a:bodyPr/>
        <a:lstStyle/>
        <a:p>
          <a:endParaRPr lang="tr-TR" noProof="0">
            <a:solidFill>
              <a:srgbClr val="000000"/>
            </a:solidFill>
          </a:endParaRPr>
        </a:p>
      </dgm:t>
    </dgm:pt>
    <dgm:pt modelId="{B6098E68-C3F2-4E4E-84A8-D1914154F1AE}">
      <dgm:prSet/>
      <dgm:spPr/>
      <dgm:t>
        <a:bodyPr/>
        <a:lstStyle/>
        <a:p>
          <a:r>
            <a:rPr lang="tr-TR" noProof="0" dirty="0" smtClean="0">
              <a:solidFill>
                <a:srgbClr val="000000"/>
              </a:solidFill>
            </a:rPr>
            <a:t>Yeniden İşleme</a:t>
          </a:r>
          <a:endParaRPr lang="tr-TR" noProof="0" dirty="0">
            <a:solidFill>
              <a:srgbClr val="000000"/>
            </a:solidFill>
          </a:endParaRPr>
        </a:p>
      </dgm:t>
    </dgm:pt>
    <dgm:pt modelId="{EB34C62B-6589-0C40-9A2F-4C376C5EC637}" type="parTrans" cxnId="{A7F8E6A0-6A70-F34E-9945-931103783C87}">
      <dgm:prSet/>
      <dgm:spPr/>
      <dgm:t>
        <a:bodyPr/>
        <a:lstStyle/>
        <a:p>
          <a:endParaRPr lang="tr-TR" noProof="0">
            <a:solidFill>
              <a:srgbClr val="000000"/>
            </a:solidFill>
          </a:endParaRPr>
        </a:p>
      </dgm:t>
    </dgm:pt>
    <dgm:pt modelId="{39F6ADE5-C448-AE47-9955-4DE7C5FB0E51}" type="sibTrans" cxnId="{A7F8E6A0-6A70-F34E-9945-931103783C87}">
      <dgm:prSet/>
      <dgm:spPr/>
      <dgm:t>
        <a:bodyPr/>
        <a:lstStyle/>
        <a:p>
          <a:endParaRPr lang="tr-TR" noProof="0">
            <a:solidFill>
              <a:srgbClr val="000000"/>
            </a:solidFill>
          </a:endParaRPr>
        </a:p>
      </dgm:t>
    </dgm:pt>
    <dgm:pt modelId="{B862A9C9-BFDB-DA43-BB6C-700234D69B6F}" type="pres">
      <dgm:prSet presAssocID="{CF491ABB-F204-AF42-9271-30D327FC898C}" presName="Name0" presStyleCnt="0">
        <dgm:presLayoutVars>
          <dgm:dir/>
          <dgm:resizeHandles val="exact"/>
        </dgm:presLayoutVars>
      </dgm:prSet>
      <dgm:spPr/>
    </dgm:pt>
    <dgm:pt modelId="{F539427C-BCC2-A240-8CF6-8728BF0D80AE}" type="pres">
      <dgm:prSet presAssocID="{7D25608A-7B87-AD4B-988E-649A0D0CA119}" presName="parTxOnly" presStyleLbl="node1" presStyleIdx="0" presStyleCnt="4">
        <dgm:presLayoutVars>
          <dgm:bulletEnabled val="1"/>
        </dgm:presLayoutVars>
      </dgm:prSet>
      <dgm:spPr/>
      <dgm:t>
        <a:bodyPr/>
        <a:lstStyle/>
        <a:p>
          <a:endParaRPr lang="en-US"/>
        </a:p>
      </dgm:t>
    </dgm:pt>
    <dgm:pt modelId="{0CBD82D6-0137-4A43-87FB-127B87B8D5E3}" type="pres">
      <dgm:prSet presAssocID="{F9812A2E-4AA3-0046-9CB8-FD9B79C0E15D}" presName="parSpace" presStyleCnt="0"/>
      <dgm:spPr/>
    </dgm:pt>
    <dgm:pt modelId="{F535EA13-7B26-4F46-BB5F-7CA9A56CA1ED}" type="pres">
      <dgm:prSet presAssocID="{9A0D7DF3-4FE4-4345-A4AA-5DD2D1AB5434}" presName="parTxOnly" presStyleLbl="node1" presStyleIdx="1" presStyleCnt="4">
        <dgm:presLayoutVars>
          <dgm:bulletEnabled val="1"/>
        </dgm:presLayoutVars>
      </dgm:prSet>
      <dgm:spPr/>
      <dgm:t>
        <a:bodyPr/>
        <a:lstStyle/>
        <a:p>
          <a:endParaRPr lang="en-US"/>
        </a:p>
      </dgm:t>
    </dgm:pt>
    <dgm:pt modelId="{43CBB27C-56B3-434C-9FE9-2342709A9E84}" type="pres">
      <dgm:prSet presAssocID="{30FFFB19-4526-1149-86F0-872E6BBF75B9}" presName="parSpace" presStyleCnt="0"/>
      <dgm:spPr/>
    </dgm:pt>
    <dgm:pt modelId="{8C536130-4696-F24D-81E3-92DE232CDB52}" type="pres">
      <dgm:prSet presAssocID="{9A1C469F-ED24-E74C-9059-75FE63AF26EF}" presName="parTxOnly" presStyleLbl="node1" presStyleIdx="2" presStyleCnt="4">
        <dgm:presLayoutVars>
          <dgm:bulletEnabled val="1"/>
        </dgm:presLayoutVars>
      </dgm:prSet>
      <dgm:spPr/>
      <dgm:t>
        <a:bodyPr/>
        <a:lstStyle/>
        <a:p>
          <a:endParaRPr lang="en-US"/>
        </a:p>
      </dgm:t>
    </dgm:pt>
    <dgm:pt modelId="{6CC832EE-F2B5-A94A-BAE8-3822E3AB791A}" type="pres">
      <dgm:prSet presAssocID="{2F1D9768-DA66-474E-893D-BBEF6CAA8440}" presName="parSpace" presStyleCnt="0"/>
      <dgm:spPr/>
    </dgm:pt>
    <dgm:pt modelId="{2209906F-4F5E-3E4E-A9FE-E3DC361993AB}" type="pres">
      <dgm:prSet presAssocID="{B6098E68-C3F2-4E4E-84A8-D1914154F1AE}" presName="parTxOnly" presStyleLbl="node1" presStyleIdx="3" presStyleCnt="4">
        <dgm:presLayoutVars>
          <dgm:bulletEnabled val="1"/>
        </dgm:presLayoutVars>
      </dgm:prSet>
      <dgm:spPr/>
      <dgm:t>
        <a:bodyPr/>
        <a:lstStyle/>
        <a:p>
          <a:endParaRPr lang="en-US"/>
        </a:p>
      </dgm:t>
    </dgm:pt>
  </dgm:ptLst>
  <dgm:cxnLst>
    <dgm:cxn modelId="{A7F8E6A0-6A70-F34E-9945-931103783C87}" srcId="{CF491ABB-F204-AF42-9271-30D327FC898C}" destId="{B6098E68-C3F2-4E4E-84A8-D1914154F1AE}" srcOrd="3" destOrd="0" parTransId="{EB34C62B-6589-0C40-9A2F-4C376C5EC637}" sibTransId="{39F6ADE5-C448-AE47-9955-4DE7C5FB0E51}"/>
    <dgm:cxn modelId="{0F99DED4-05D2-1A4B-9451-2DFFC76E247C}" type="presOf" srcId="{B6098E68-C3F2-4E4E-84A8-D1914154F1AE}" destId="{2209906F-4F5E-3E4E-A9FE-E3DC361993AB}" srcOrd="0" destOrd="0" presId="urn:microsoft.com/office/officeart/2005/8/layout/hChevron3"/>
    <dgm:cxn modelId="{1136DFF9-6A0F-DA4C-9B16-5B78DEBB27FF}" srcId="{CF491ABB-F204-AF42-9271-30D327FC898C}" destId="{7D25608A-7B87-AD4B-988E-649A0D0CA119}" srcOrd="0" destOrd="0" parTransId="{4B22F85A-611F-8349-BA5C-6C9DA6DAF4DF}" sibTransId="{F9812A2E-4AA3-0046-9CB8-FD9B79C0E15D}"/>
    <dgm:cxn modelId="{9D294C8B-C987-784C-87E4-E63EDCAB874A}" srcId="{CF491ABB-F204-AF42-9271-30D327FC898C}" destId="{9A0D7DF3-4FE4-4345-A4AA-5DD2D1AB5434}" srcOrd="1" destOrd="0" parTransId="{93867106-1F60-5948-BE29-9EBEE0B992B3}" sibTransId="{30FFFB19-4526-1149-86F0-872E6BBF75B9}"/>
    <dgm:cxn modelId="{041721A1-1874-754F-BB53-B78F9F76D92C}" type="presOf" srcId="{CF491ABB-F204-AF42-9271-30D327FC898C}" destId="{B862A9C9-BFDB-DA43-BB6C-700234D69B6F}" srcOrd="0" destOrd="0" presId="urn:microsoft.com/office/officeart/2005/8/layout/hChevron3"/>
    <dgm:cxn modelId="{CA718F92-C536-874D-87C8-86E45D0920FE}" type="presOf" srcId="{9A0D7DF3-4FE4-4345-A4AA-5DD2D1AB5434}" destId="{F535EA13-7B26-4F46-BB5F-7CA9A56CA1ED}" srcOrd="0" destOrd="0" presId="urn:microsoft.com/office/officeart/2005/8/layout/hChevron3"/>
    <dgm:cxn modelId="{35689DB9-CD05-B044-8978-5A612F45BAD5}" type="presOf" srcId="{7D25608A-7B87-AD4B-988E-649A0D0CA119}" destId="{F539427C-BCC2-A240-8CF6-8728BF0D80AE}" srcOrd="0" destOrd="0" presId="urn:microsoft.com/office/officeart/2005/8/layout/hChevron3"/>
    <dgm:cxn modelId="{F6CBC4D1-19C8-2A40-8B7C-4F02209ED5DA}" srcId="{CF491ABB-F204-AF42-9271-30D327FC898C}" destId="{9A1C469F-ED24-E74C-9059-75FE63AF26EF}" srcOrd="2" destOrd="0" parTransId="{51975859-E15F-BD4B-A5D0-F8116D6A014C}" sibTransId="{2F1D9768-DA66-474E-893D-BBEF6CAA8440}"/>
    <dgm:cxn modelId="{A8967FB2-A6F3-F34F-AAC8-B28C112D2E09}" type="presOf" srcId="{9A1C469F-ED24-E74C-9059-75FE63AF26EF}" destId="{8C536130-4696-F24D-81E3-92DE232CDB52}" srcOrd="0" destOrd="0" presId="urn:microsoft.com/office/officeart/2005/8/layout/hChevron3"/>
    <dgm:cxn modelId="{B96596FA-B3B7-0941-AEF6-BD623A95E906}" type="presParOf" srcId="{B862A9C9-BFDB-DA43-BB6C-700234D69B6F}" destId="{F539427C-BCC2-A240-8CF6-8728BF0D80AE}" srcOrd="0" destOrd="0" presId="urn:microsoft.com/office/officeart/2005/8/layout/hChevron3"/>
    <dgm:cxn modelId="{F07EEAA5-C857-104E-9E85-AB627779EA9D}" type="presParOf" srcId="{B862A9C9-BFDB-DA43-BB6C-700234D69B6F}" destId="{0CBD82D6-0137-4A43-87FB-127B87B8D5E3}" srcOrd="1" destOrd="0" presId="urn:microsoft.com/office/officeart/2005/8/layout/hChevron3"/>
    <dgm:cxn modelId="{0991E720-4A5D-4549-9889-91781BEBE4BC}" type="presParOf" srcId="{B862A9C9-BFDB-DA43-BB6C-700234D69B6F}" destId="{F535EA13-7B26-4F46-BB5F-7CA9A56CA1ED}" srcOrd="2" destOrd="0" presId="urn:microsoft.com/office/officeart/2005/8/layout/hChevron3"/>
    <dgm:cxn modelId="{A0162735-6A43-D041-94D0-513B2BE6A55E}" type="presParOf" srcId="{B862A9C9-BFDB-DA43-BB6C-700234D69B6F}" destId="{43CBB27C-56B3-434C-9FE9-2342709A9E84}" srcOrd="3" destOrd="0" presId="urn:microsoft.com/office/officeart/2005/8/layout/hChevron3"/>
    <dgm:cxn modelId="{6F7B3060-FA2A-084B-9BCC-B8527B96AE3F}" type="presParOf" srcId="{B862A9C9-BFDB-DA43-BB6C-700234D69B6F}" destId="{8C536130-4696-F24D-81E3-92DE232CDB52}" srcOrd="4" destOrd="0" presId="urn:microsoft.com/office/officeart/2005/8/layout/hChevron3"/>
    <dgm:cxn modelId="{DEFADF60-931C-0147-A562-168A6349A2D3}" type="presParOf" srcId="{B862A9C9-BFDB-DA43-BB6C-700234D69B6F}" destId="{6CC832EE-F2B5-A94A-BAE8-3822E3AB791A}" srcOrd="5" destOrd="0" presId="urn:microsoft.com/office/officeart/2005/8/layout/hChevron3"/>
    <dgm:cxn modelId="{ADD04995-F23A-3449-8CFB-E2CCD9D74CFC}" type="presParOf" srcId="{B862A9C9-BFDB-DA43-BB6C-700234D69B6F}" destId="{2209906F-4F5E-3E4E-A9FE-E3DC361993AB}" srcOrd="6" destOrd="0" presId="urn:microsoft.com/office/officeart/2005/8/layout/hChevro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491ABB-F204-AF42-9271-30D327FC898C}" type="doc">
      <dgm:prSet loTypeId="urn:microsoft.com/office/officeart/2005/8/layout/hChevron3" loCatId="" qsTypeId="urn:microsoft.com/office/officeart/2005/8/quickstyle/simple4" qsCatId="simple" csTypeId="urn:microsoft.com/office/officeart/2005/8/colors/accent1_2" csCatId="accent1" phldr="1"/>
      <dgm:spPr/>
    </dgm:pt>
    <dgm:pt modelId="{7D25608A-7B87-AD4B-988E-649A0D0CA119}">
      <dgm:prSet phldrT="[Text]"/>
      <dgm:spPr>
        <a:solidFill>
          <a:srgbClr val="FF0000"/>
        </a:solidFill>
      </dgm:spPr>
      <dgm:t>
        <a:bodyPr/>
        <a:lstStyle/>
        <a:p>
          <a:r>
            <a:rPr lang="tr-TR" noProof="0" dirty="0" smtClean="0">
              <a:solidFill>
                <a:srgbClr val="000000"/>
              </a:solidFill>
            </a:rPr>
            <a:t>Yönetsel Kararsızlık</a:t>
          </a:r>
          <a:endParaRPr lang="tr-TR" noProof="0" dirty="0">
            <a:solidFill>
              <a:srgbClr val="000000"/>
            </a:solidFill>
          </a:endParaRPr>
        </a:p>
      </dgm:t>
    </dgm:pt>
    <dgm:pt modelId="{4B22F85A-611F-8349-BA5C-6C9DA6DAF4DF}" type="parTrans" cxnId="{1136DFF9-6A0F-DA4C-9B16-5B78DEBB27FF}">
      <dgm:prSet/>
      <dgm:spPr/>
      <dgm:t>
        <a:bodyPr/>
        <a:lstStyle/>
        <a:p>
          <a:endParaRPr lang="tr-TR" noProof="0">
            <a:solidFill>
              <a:srgbClr val="000000"/>
            </a:solidFill>
          </a:endParaRPr>
        </a:p>
      </dgm:t>
    </dgm:pt>
    <dgm:pt modelId="{F9812A2E-4AA3-0046-9CB8-FD9B79C0E15D}" type="sibTrans" cxnId="{1136DFF9-6A0F-DA4C-9B16-5B78DEBB27FF}">
      <dgm:prSet/>
      <dgm:spPr/>
      <dgm:t>
        <a:bodyPr/>
        <a:lstStyle/>
        <a:p>
          <a:endParaRPr lang="tr-TR" noProof="0">
            <a:solidFill>
              <a:srgbClr val="000000"/>
            </a:solidFill>
          </a:endParaRPr>
        </a:p>
      </dgm:t>
    </dgm:pt>
    <dgm:pt modelId="{9A0D7DF3-4FE4-4345-A4AA-5DD2D1AB5434}">
      <dgm:prSet phldrT="[Text]"/>
      <dgm:spPr>
        <a:solidFill>
          <a:srgbClr val="FFFF00"/>
        </a:solidFill>
      </dgm:spPr>
      <dgm:t>
        <a:bodyPr/>
        <a:lstStyle/>
        <a:p>
          <a:r>
            <a:rPr lang="tr-TR" noProof="0" dirty="0" smtClean="0">
              <a:solidFill>
                <a:srgbClr val="000000"/>
              </a:solidFill>
            </a:rPr>
            <a:t>Değer Yaratma</a:t>
          </a:r>
          <a:endParaRPr lang="tr-TR" noProof="0" dirty="0">
            <a:solidFill>
              <a:srgbClr val="000000"/>
            </a:solidFill>
          </a:endParaRPr>
        </a:p>
      </dgm:t>
    </dgm:pt>
    <dgm:pt modelId="{93867106-1F60-5948-BE29-9EBEE0B992B3}" type="parTrans" cxnId="{9D294C8B-C987-784C-87E4-E63EDCAB874A}">
      <dgm:prSet/>
      <dgm:spPr/>
      <dgm:t>
        <a:bodyPr/>
        <a:lstStyle/>
        <a:p>
          <a:endParaRPr lang="tr-TR" noProof="0">
            <a:solidFill>
              <a:srgbClr val="000000"/>
            </a:solidFill>
          </a:endParaRPr>
        </a:p>
      </dgm:t>
    </dgm:pt>
    <dgm:pt modelId="{30FFFB19-4526-1149-86F0-872E6BBF75B9}" type="sibTrans" cxnId="{9D294C8B-C987-784C-87E4-E63EDCAB874A}">
      <dgm:prSet/>
      <dgm:spPr/>
      <dgm:t>
        <a:bodyPr/>
        <a:lstStyle/>
        <a:p>
          <a:endParaRPr lang="tr-TR" noProof="0">
            <a:solidFill>
              <a:srgbClr val="000000"/>
            </a:solidFill>
          </a:endParaRPr>
        </a:p>
      </dgm:t>
    </dgm:pt>
    <dgm:pt modelId="{9A1C469F-ED24-E74C-9059-75FE63AF26EF}">
      <dgm:prSet phldrT="[Text]"/>
      <dgm:spPr>
        <a:solidFill>
          <a:srgbClr val="3366FF"/>
        </a:solidFill>
      </dgm:spPr>
      <dgm:t>
        <a:bodyPr/>
        <a:lstStyle/>
        <a:p>
          <a:r>
            <a:rPr lang="tr-TR" noProof="0" dirty="0" smtClean="0">
              <a:solidFill>
                <a:srgbClr val="000000"/>
              </a:solidFill>
            </a:rPr>
            <a:t>Bekleme Zamanı</a:t>
          </a:r>
          <a:endParaRPr lang="tr-TR" noProof="0" dirty="0">
            <a:solidFill>
              <a:srgbClr val="000000"/>
            </a:solidFill>
          </a:endParaRPr>
        </a:p>
      </dgm:t>
    </dgm:pt>
    <dgm:pt modelId="{51975859-E15F-BD4B-A5D0-F8116D6A014C}" type="parTrans" cxnId="{F6CBC4D1-19C8-2A40-8B7C-4F02209ED5DA}">
      <dgm:prSet/>
      <dgm:spPr/>
      <dgm:t>
        <a:bodyPr/>
        <a:lstStyle/>
        <a:p>
          <a:endParaRPr lang="tr-TR" noProof="0">
            <a:solidFill>
              <a:srgbClr val="000000"/>
            </a:solidFill>
          </a:endParaRPr>
        </a:p>
      </dgm:t>
    </dgm:pt>
    <dgm:pt modelId="{2F1D9768-DA66-474E-893D-BBEF6CAA8440}" type="sibTrans" cxnId="{F6CBC4D1-19C8-2A40-8B7C-4F02209ED5DA}">
      <dgm:prSet/>
      <dgm:spPr/>
      <dgm:t>
        <a:bodyPr/>
        <a:lstStyle/>
        <a:p>
          <a:endParaRPr lang="tr-TR" noProof="0">
            <a:solidFill>
              <a:srgbClr val="000000"/>
            </a:solidFill>
          </a:endParaRPr>
        </a:p>
      </dgm:t>
    </dgm:pt>
    <dgm:pt modelId="{B6098E68-C3F2-4E4E-84A8-D1914154F1AE}">
      <dgm:prSet/>
      <dgm:spPr/>
      <dgm:t>
        <a:bodyPr/>
        <a:lstStyle/>
        <a:p>
          <a:r>
            <a:rPr lang="tr-TR" noProof="0" dirty="0" smtClean="0">
              <a:solidFill>
                <a:srgbClr val="000000"/>
              </a:solidFill>
            </a:rPr>
            <a:t>Yeniden İşleme</a:t>
          </a:r>
          <a:endParaRPr lang="tr-TR" noProof="0" dirty="0">
            <a:solidFill>
              <a:srgbClr val="000000"/>
            </a:solidFill>
          </a:endParaRPr>
        </a:p>
      </dgm:t>
    </dgm:pt>
    <dgm:pt modelId="{EB34C62B-6589-0C40-9A2F-4C376C5EC637}" type="parTrans" cxnId="{A7F8E6A0-6A70-F34E-9945-931103783C87}">
      <dgm:prSet/>
      <dgm:spPr/>
      <dgm:t>
        <a:bodyPr/>
        <a:lstStyle/>
        <a:p>
          <a:endParaRPr lang="tr-TR" noProof="0">
            <a:solidFill>
              <a:srgbClr val="000000"/>
            </a:solidFill>
          </a:endParaRPr>
        </a:p>
      </dgm:t>
    </dgm:pt>
    <dgm:pt modelId="{39F6ADE5-C448-AE47-9955-4DE7C5FB0E51}" type="sibTrans" cxnId="{A7F8E6A0-6A70-F34E-9945-931103783C87}">
      <dgm:prSet/>
      <dgm:spPr/>
      <dgm:t>
        <a:bodyPr/>
        <a:lstStyle/>
        <a:p>
          <a:endParaRPr lang="tr-TR" noProof="0">
            <a:solidFill>
              <a:srgbClr val="000000"/>
            </a:solidFill>
          </a:endParaRPr>
        </a:p>
      </dgm:t>
    </dgm:pt>
    <dgm:pt modelId="{B862A9C9-BFDB-DA43-BB6C-700234D69B6F}" type="pres">
      <dgm:prSet presAssocID="{CF491ABB-F204-AF42-9271-30D327FC898C}" presName="Name0" presStyleCnt="0">
        <dgm:presLayoutVars>
          <dgm:dir/>
          <dgm:resizeHandles val="exact"/>
        </dgm:presLayoutVars>
      </dgm:prSet>
      <dgm:spPr/>
    </dgm:pt>
    <dgm:pt modelId="{F539427C-BCC2-A240-8CF6-8728BF0D80AE}" type="pres">
      <dgm:prSet presAssocID="{7D25608A-7B87-AD4B-988E-649A0D0CA119}" presName="parTxOnly" presStyleLbl="node1" presStyleIdx="0" presStyleCnt="4" custScaleX="136821">
        <dgm:presLayoutVars>
          <dgm:bulletEnabled val="1"/>
        </dgm:presLayoutVars>
      </dgm:prSet>
      <dgm:spPr/>
      <dgm:t>
        <a:bodyPr/>
        <a:lstStyle/>
        <a:p>
          <a:endParaRPr lang="en-US"/>
        </a:p>
      </dgm:t>
    </dgm:pt>
    <dgm:pt modelId="{0CBD82D6-0137-4A43-87FB-127B87B8D5E3}" type="pres">
      <dgm:prSet presAssocID="{F9812A2E-4AA3-0046-9CB8-FD9B79C0E15D}" presName="parSpace" presStyleCnt="0"/>
      <dgm:spPr/>
    </dgm:pt>
    <dgm:pt modelId="{F535EA13-7B26-4F46-BB5F-7CA9A56CA1ED}" type="pres">
      <dgm:prSet presAssocID="{9A0D7DF3-4FE4-4345-A4AA-5DD2D1AB5434}" presName="parTxOnly" presStyleLbl="node1" presStyleIdx="1" presStyleCnt="4">
        <dgm:presLayoutVars>
          <dgm:bulletEnabled val="1"/>
        </dgm:presLayoutVars>
      </dgm:prSet>
      <dgm:spPr/>
      <dgm:t>
        <a:bodyPr/>
        <a:lstStyle/>
        <a:p>
          <a:endParaRPr lang="en-US"/>
        </a:p>
      </dgm:t>
    </dgm:pt>
    <dgm:pt modelId="{43CBB27C-56B3-434C-9FE9-2342709A9E84}" type="pres">
      <dgm:prSet presAssocID="{30FFFB19-4526-1149-86F0-872E6BBF75B9}" presName="parSpace" presStyleCnt="0"/>
      <dgm:spPr/>
    </dgm:pt>
    <dgm:pt modelId="{8C536130-4696-F24D-81E3-92DE232CDB52}" type="pres">
      <dgm:prSet presAssocID="{9A1C469F-ED24-E74C-9059-75FE63AF26EF}" presName="parTxOnly" presStyleLbl="node1" presStyleIdx="2" presStyleCnt="4" custScaleX="100110">
        <dgm:presLayoutVars>
          <dgm:bulletEnabled val="1"/>
        </dgm:presLayoutVars>
      </dgm:prSet>
      <dgm:spPr/>
      <dgm:t>
        <a:bodyPr/>
        <a:lstStyle/>
        <a:p>
          <a:endParaRPr lang="en-US"/>
        </a:p>
      </dgm:t>
    </dgm:pt>
    <dgm:pt modelId="{6CC832EE-F2B5-A94A-BAE8-3822E3AB791A}" type="pres">
      <dgm:prSet presAssocID="{2F1D9768-DA66-474E-893D-BBEF6CAA8440}" presName="parSpace" presStyleCnt="0"/>
      <dgm:spPr/>
    </dgm:pt>
    <dgm:pt modelId="{2209906F-4F5E-3E4E-A9FE-E3DC361993AB}" type="pres">
      <dgm:prSet presAssocID="{B6098E68-C3F2-4E4E-84A8-D1914154F1AE}" presName="parTxOnly" presStyleLbl="node1" presStyleIdx="3" presStyleCnt="4">
        <dgm:presLayoutVars>
          <dgm:bulletEnabled val="1"/>
        </dgm:presLayoutVars>
      </dgm:prSet>
      <dgm:spPr/>
      <dgm:t>
        <a:bodyPr/>
        <a:lstStyle/>
        <a:p>
          <a:endParaRPr lang="en-US"/>
        </a:p>
      </dgm:t>
    </dgm:pt>
  </dgm:ptLst>
  <dgm:cxnLst>
    <dgm:cxn modelId="{5B0E8764-1605-024E-8B89-A867A13E3A9E}" type="presOf" srcId="{7D25608A-7B87-AD4B-988E-649A0D0CA119}" destId="{F539427C-BCC2-A240-8CF6-8728BF0D80AE}" srcOrd="0" destOrd="0" presId="urn:microsoft.com/office/officeart/2005/8/layout/hChevron3"/>
    <dgm:cxn modelId="{F6CBC4D1-19C8-2A40-8B7C-4F02209ED5DA}" srcId="{CF491ABB-F204-AF42-9271-30D327FC898C}" destId="{9A1C469F-ED24-E74C-9059-75FE63AF26EF}" srcOrd="2" destOrd="0" parTransId="{51975859-E15F-BD4B-A5D0-F8116D6A014C}" sibTransId="{2F1D9768-DA66-474E-893D-BBEF6CAA8440}"/>
    <dgm:cxn modelId="{8BD049A4-CD47-8D42-B757-A2E9107F5FDE}" type="presOf" srcId="{CF491ABB-F204-AF42-9271-30D327FC898C}" destId="{B862A9C9-BFDB-DA43-BB6C-700234D69B6F}" srcOrd="0" destOrd="0" presId="urn:microsoft.com/office/officeart/2005/8/layout/hChevron3"/>
    <dgm:cxn modelId="{13660B79-CC67-7040-9ADD-70C2F9E3F099}" type="presOf" srcId="{9A1C469F-ED24-E74C-9059-75FE63AF26EF}" destId="{8C536130-4696-F24D-81E3-92DE232CDB52}" srcOrd="0" destOrd="0" presId="urn:microsoft.com/office/officeart/2005/8/layout/hChevron3"/>
    <dgm:cxn modelId="{9D294C8B-C987-784C-87E4-E63EDCAB874A}" srcId="{CF491ABB-F204-AF42-9271-30D327FC898C}" destId="{9A0D7DF3-4FE4-4345-A4AA-5DD2D1AB5434}" srcOrd="1" destOrd="0" parTransId="{93867106-1F60-5948-BE29-9EBEE0B992B3}" sibTransId="{30FFFB19-4526-1149-86F0-872E6BBF75B9}"/>
    <dgm:cxn modelId="{1136DFF9-6A0F-DA4C-9B16-5B78DEBB27FF}" srcId="{CF491ABB-F204-AF42-9271-30D327FC898C}" destId="{7D25608A-7B87-AD4B-988E-649A0D0CA119}" srcOrd="0" destOrd="0" parTransId="{4B22F85A-611F-8349-BA5C-6C9DA6DAF4DF}" sibTransId="{F9812A2E-4AA3-0046-9CB8-FD9B79C0E15D}"/>
    <dgm:cxn modelId="{E974B48F-F942-7F45-89D3-A96BCB4EC4DF}" type="presOf" srcId="{B6098E68-C3F2-4E4E-84A8-D1914154F1AE}" destId="{2209906F-4F5E-3E4E-A9FE-E3DC361993AB}" srcOrd="0" destOrd="0" presId="urn:microsoft.com/office/officeart/2005/8/layout/hChevron3"/>
    <dgm:cxn modelId="{A7F8E6A0-6A70-F34E-9945-931103783C87}" srcId="{CF491ABB-F204-AF42-9271-30D327FC898C}" destId="{B6098E68-C3F2-4E4E-84A8-D1914154F1AE}" srcOrd="3" destOrd="0" parTransId="{EB34C62B-6589-0C40-9A2F-4C376C5EC637}" sibTransId="{39F6ADE5-C448-AE47-9955-4DE7C5FB0E51}"/>
    <dgm:cxn modelId="{6B0E5AA1-D911-5E4C-84D4-F9EC2D197DB7}" type="presOf" srcId="{9A0D7DF3-4FE4-4345-A4AA-5DD2D1AB5434}" destId="{F535EA13-7B26-4F46-BB5F-7CA9A56CA1ED}" srcOrd="0" destOrd="0" presId="urn:microsoft.com/office/officeart/2005/8/layout/hChevron3"/>
    <dgm:cxn modelId="{4C607E9D-B3A9-1445-8BE3-D236809B2A9D}" type="presParOf" srcId="{B862A9C9-BFDB-DA43-BB6C-700234D69B6F}" destId="{F539427C-BCC2-A240-8CF6-8728BF0D80AE}" srcOrd="0" destOrd="0" presId="urn:microsoft.com/office/officeart/2005/8/layout/hChevron3"/>
    <dgm:cxn modelId="{BC416EBB-C918-1C48-99BA-779D35E5EE3A}" type="presParOf" srcId="{B862A9C9-BFDB-DA43-BB6C-700234D69B6F}" destId="{0CBD82D6-0137-4A43-87FB-127B87B8D5E3}" srcOrd="1" destOrd="0" presId="urn:microsoft.com/office/officeart/2005/8/layout/hChevron3"/>
    <dgm:cxn modelId="{2421E0AD-F670-C841-96E4-97F681A7A624}" type="presParOf" srcId="{B862A9C9-BFDB-DA43-BB6C-700234D69B6F}" destId="{F535EA13-7B26-4F46-BB5F-7CA9A56CA1ED}" srcOrd="2" destOrd="0" presId="urn:microsoft.com/office/officeart/2005/8/layout/hChevron3"/>
    <dgm:cxn modelId="{5165AEDE-A4CB-E64D-B22F-09EC7B392630}" type="presParOf" srcId="{B862A9C9-BFDB-DA43-BB6C-700234D69B6F}" destId="{43CBB27C-56B3-434C-9FE9-2342709A9E84}" srcOrd="3" destOrd="0" presId="urn:microsoft.com/office/officeart/2005/8/layout/hChevron3"/>
    <dgm:cxn modelId="{5869E452-2110-714E-BD1E-16CB0848D28D}" type="presParOf" srcId="{B862A9C9-BFDB-DA43-BB6C-700234D69B6F}" destId="{8C536130-4696-F24D-81E3-92DE232CDB52}" srcOrd="4" destOrd="0" presId="urn:microsoft.com/office/officeart/2005/8/layout/hChevron3"/>
    <dgm:cxn modelId="{58EE13B9-76AF-D14E-A864-1293367C4333}" type="presParOf" srcId="{B862A9C9-BFDB-DA43-BB6C-700234D69B6F}" destId="{6CC832EE-F2B5-A94A-BAE8-3822E3AB791A}" srcOrd="5" destOrd="0" presId="urn:microsoft.com/office/officeart/2005/8/layout/hChevron3"/>
    <dgm:cxn modelId="{CE167B6A-6E33-3A44-A1DE-D7F5970A9E97}" type="presParOf" srcId="{B862A9C9-BFDB-DA43-BB6C-700234D69B6F}" destId="{2209906F-4F5E-3E4E-A9FE-E3DC361993AB}" srcOrd="6" destOrd="0" presId="urn:microsoft.com/office/officeart/2005/8/layout/hChevron3"/>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B9A7365-E845-0D4B-AF9F-F23BF44E870E}" type="doc">
      <dgm:prSet loTypeId="urn:microsoft.com/office/officeart/2005/8/layout/matrix2" loCatId="" qsTypeId="urn:microsoft.com/office/officeart/2005/8/quickstyle/simple4" qsCatId="simple" csTypeId="urn:microsoft.com/office/officeart/2005/8/colors/accent5_3" csCatId="accent5" phldr="1"/>
      <dgm:spPr/>
      <dgm:t>
        <a:bodyPr/>
        <a:lstStyle/>
        <a:p>
          <a:endParaRPr lang="en-US"/>
        </a:p>
      </dgm:t>
    </dgm:pt>
    <dgm:pt modelId="{227AEC40-0E71-BB49-89CF-7E9FA693A151}">
      <dgm:prSet phldrT="[Text]"/>
      <dgm:spPr/>
      <dgm:t>
        <a:bodyPr anchor="t"/>
        <a:lstStyle/>
        <a:p>
          <a:pPr algn="r"/>
          <a:r>
            <a:rPr lang="tr-TR" noProof="0" dirty="0" smtClean="0"/>
            <a:t>Çevik</a:t>
          </a:r>
        </a:p>
        <a:p>
          <a:pPr algn="r"/>
          <a:endParaRPr lang="tr-TR" noProof="0" dirty="0" smtClean="0"/>
        </a:p>
        <a:p>
          <a:pPr algn="r"/>
          <a:r>
            <a:rPr lang="tr-TR" noProof="0" dirty="0" smtClean="0"/>
            <a:t>1</a:t>
          </a:r>
          <a:endParaRPr lang="tr-TR" noProof="0" dirty="0"/>
        </a:p>
      </dgm:t>
    </dgm:pt>
    <dgm:pt modelId="{435FFC53-6E2E-B145-8702-839913E93F6F}" type="parTrans" cxnId="{62FEB502-05F7-E545-ABF3-6CFA7589080D}">
      <dgm:prSet/>
      <dgm:spPr/>
      <dgm:t>
        <a:bodyPr/>
        <a:lstStyle/>
        <a:p>
          <a:endParaRPr lang="tr-TR" noProof="0"/>
        </a:p>
      </dgm:t>
    </dgm:pt>
    <dgm:pt modelId="{5E44404F-EFAA-2941-8F74-331800848246}" type="sibTrans" cxnId="{62FEB502-05F7-E545-ABF3-6CFA7589080D}">
      <dgm:prSet/>
      <dgm:spPr/>
      <dgm:t>
        <a:bodyPr/>
        <a:lstStyle/>
        <a:p>
          <a:endParaRPr lang="tr-TR" noProof="0"/>
        </a:p>
      </dgm:t>
    </dgm:pt>
    <dgm:pt modelId="{3650B623-6D49-6E4B-9AC4-F85298F78503}">
      <dgm:prSet phldrT="[Text]"/>
      <dgm:spPr/>
      <dgm:t>
        <a:bodyPr anchor="t"/>
        <a:lstStyle/>
        <a:p>
          <a:pPr algn="l"/>
          <a:r>
            <a:rPr lang="tr-TR" noProof="0" dirty="0" smtClean="0"/>
            <a:t>Yalın</a:t>
          </a:r>
        </a:p>
        <a:p>
          <a:pPr algn="l"/>
          <a:endParaRPr lang="tr-TR" noProof="0" dirty="0" smtClean="0"/>
        </a:p>
        <a:p>
          <a:pPr algn="l"/>
          <a:r>
            <a:rPr lang="tr-TR" noProof="0" dirty="0" smtClean="0"/>
            <a:t>2</a:t>
          </a:r>
          <a:endParaRPr lang="tr-TR" noProof="0" dirty="0"/>
        </a:p>
      </dgm:t>
    </dgm:pt>
    <dgm:pt modelId="{85F25EDD-EFC9-9A43-B2F6-F4E8F92DB83F}" type="parTrans" cxnId="{94CBB448-7B1E-B44C-82ED-6C3ED9C158DC}">
      <dgm:prSet/>
      <dgm:spPr/>
      <dgm:t>
        <a:bodyPr/>
        <a:lstStyle/>
        <a:p>
          <a:endParaRPr lang="tr-TR" noProof="0"/>
        </a:p>
      </dgm:t>
    </dgm:pt>
    <dgm:pt modelId="{F5CDDD12-A5B6-DC40-B4BD-4C0026E1FF45}" type="sibTrans" cxnId="{94CBB448-7B1E-B44C-82ED-6C3ED9C158DC}">
      <dgm:prSet/>
      <dgm:spPr/>
      <dgm:t>
        <a:bodyPr/>
        <a:lstStyle/>
        <a:p>
          <a:endParaRPr lang="tr-TR" noProof="0"/>
        </a:p>
      </dgm:t>
    </dgm:pt>
    <dgm:pt modelId="{DD035882-42F4-4E4B-B4B3-D23D6FCEF901}">
      <dgm:prSet phldrT="[Text]" custT="1"/>
      <dgm:spPr/>
      <dgm:t>
        <a:bodyPr anchor="b"/>
        <a:lstStyle/>
        <a:p>
          <a:pPr algn="r"/>
          <a:r>
            <a:rPr lang="tr-TR" sz="2000" b="1" noProof="0" dirty="0" smtClean="0">
              <a:solidFill>
                <a:srgbClr val="FF0000"/>
              </a:solidFill>
              <a:latin typeface="Apple Chancery"/>
              <a:cs typeface="Apple Chancery"/>
            </a:rPr>
            <a:t>4</a:t>
          </a:r>
        </a:p>
        <a:p>
          <a:pPr algn="r"/>
          <a:endParaRPr lang="tr-TR" sz="2000" b="1" noProof="0" dirty="0" smtClean="0">
            <a:solidFill>
              <a:srgbClr val="FF0000"/>
            </a:solidFill>
            <a:latin typeface="Apple Chancery"/>
            <a:cs typeface="Apple Chancery"/>
          </a:endParaRPr>
        </a:p>
        <a:p>
          <a:pPr algn="r"/>
          <a:r>
            <a:rPr lang="tr-TR" sz="2000" b="1" noProof="0" dirty="0" smtClean="0">
              <a:solidFill>
                <a:srgbClr val="FF0000"/>
              </a:solidFill>
              <a:latin typeface="Apple Chancery"/>
              <a:cs typeface="Apple Chancery"/>
            </a:rPr>
            <a:t>Çevik</a:t>
          </a:r>
          <a:endParaRPr lang="tr-TR" sz="2000" b="1" noProof="0" dirty="0">
            <a:solidFill>
              <a:srgbClr val="FF0000"/>
            </a:solidFill>
            <a:latin typeface="Apple Chancery"/>
            <a:cs typeface="Apple Chancery"/>
          </a:endParaRPr>
        </a:p>
      </dgm:t>
    </dgm:pt>
    <dgm:pt modelId="{928FDAFE-5FEB-1B4A-A584-87D7B1E6447B}" type="parTrans" cxnId="{22832FEF-5B15-8B40-81B5-C09F6A044F9B}">
      <dgm:prSet/>
      <dgm:spPr/>
      <dgm:t>
        <a:bodyPr/>
        <a:lstStyle/>
        <a:p>
          <a:endParaRPr lang="tr-TR" noProof="0"/>
        </a:p>
      </dgm:t>
    </dgm:pt>
    <dgm:pt modelId="{DFA86847-0429-504E-8F01-C862A4AA2A2F}" type="sibTrans" cxnId="{22832FEF-5B15-8B40-81B5-C09F6A044F9B}">
      <dgm:prSet/>
      <dgm:spPr/>
      <dgm:t>
        <a:bodyPr/>
        <a:lstStyle/>
        <a:p>
          <a:endParaRPr lang="tr-TR" noProof="0"/>
        </a:p>
      </dgm:t>
    </dgm:pt>
    <dgm:pt modelId="{9C0C3CCA-9F66-F246-A15B-1718C030F101}">
      <dgm:prSet phldrT="[Text]"/>
      <dgm:spPr/>
      <dgm:t>
        <a:bodyPr anchor="b"/>
        <a:lstStyle/>
        <a:p>
          <a:pPr algn="l"/>
          <a:r>
            <a:rPr lang="tr-TR" b="1" noProof="0" dirty="0" smtClean="0">
              <a:solidFill>
                <a:srgbClr val="0000FF"/>
              </a:solidFill>
              <a:latin typeface="Herculanum"/>
              <a:cs typeface="Herculanum"/>
            </a:rPr>
            <a:t>3</a:t>
          </a:r>
        </a:p>
        <a:p>
          <a:pPr algn="r"/>
          <a:endParaRPr lang="tr-TR" b="1" noProof="0" dirty="0" smtClean="0">
            <a:solidFill>
              <a:srgbClr val="0000FF"/>
            </a:solidFill>
            <a:latin typeface="Herculanum"/>
            <a:cs typeface="Herculanum"/>
          </a:endParaRPr>
        </a:p>
        <a:p>
          <a:pPr algn="r"/>
          <a:r>
            <a:rPr lang="tr-TR" b="1" noProof="0" dirty="0" smtClean="0">
              <a:solidFill>
                <a:srgbClr val="0000FF"/>
              </a:solidFill>
              <a:latin typeface="Herculanum"/>
              <a:cs typeface="Herculanum"/>
            </a:rPr>
            <a:t>Yalın</a:t>
          </a:r>
          <a:endParaRPr lang="tr-TR" b="1" noProof="0" dirty="0">
            <a:solidFill>
              <a:srgbClr val="0000FF"/>
            </a:solidFill>
            <a:latin typeface="Herculanum"/>
            <a:cs typeface="Herculanum"/>
          </a:endParaRPr>
        </a:p>
      </dgm:t>
    </dgm:pt>
    <dgm:pt modelId="{2427BAD6-4949-1B4E-8F3B-7FA64182A33C}" type="parTrans" cxnId="{3774C8A8-0C45-0C49-ACFE-341E0F42E100}">
      <dgm:prSet/>
      <dgm:spPr/>
      <dgm:t>
        <a:bodyPr/>
        <a:lstStyle/>
        <a:p>
          <a:endParaRPr lang="tr-TR" noProof="0"/>
        </a:p>
      </dgm:t>
    </dgm:pt>
    <dgm:pt modelId="{D0FE32BF-4700-9044-BE16-3F91BEC95195}" type="sibTrans" cxnId="{3774C8A8-0C45-0C49-ACFE-341E0F42E100}">
      <dgm:prSet/>
      <dgm:spPr/>
      <dgm:t>
        <a:bodyPr/>
        <a:lstStyle/>
        <a:p>
          <a:endParaRPr lang="tr-TR" noProof="0"/>
        </a:p>
      </dgm:t>
    </dgm:pt>
    <dgm:pt modelId="{5733D9E6-F659-7848-94F1-D47ABAA39342}" type="pres">
      <dgm:prSet presAssocID="{AB9A7365-E845-0D4B-AF9F-F23BF44E870E}" presName="matrix" presStyleCnt="0">
        <dgm:presLayoutVars>
          <dgm:chMax val="1"/>
          <dgm:dir/>
          <dgm:resizeHandles val="exact"/>
        </dgm:presLayoutVars>
      </dgm:prSet>
      <dgm:spPr/>
      <dgm:t>
        <a:bodyPr/>
        <a:lstStyle/>
        <a:p>
          <a:endParaRPr lang="en-US"/>
        </a:p>
      </dgm:t>
    </dgm:pt>
    <dgm:pt modelId="{3B873884-4CF5-104D-9F5A-1F018DB6EC42}" type="pres">
      <dgm:prSet presAssocID="{AB9A7365-E845-0D4B-AF9F-F23BF44E870E}" presName="axisShape" presStyleLbl="bgShp" presStyleIdx="0" presStyleCnt="1"/>
      <dgm:spPr/>
    </dgm:pt>
    <dgm:pt modelId="{400F6341-B956-814E-B175-1D9BCA56FA12}" type="pres">
      <dgm:prSet presAssocID="{AB9A7365-E845-0D4B-AF9F-F23BF44E870E}" presName="rect1" presStyleLbl="node1" presStyleIdx="0" presStyleCnt="4">
        <dgm:presLayoutVars>
          <dgm:chMax val="0"/>
          <dgm:chPref val="0"/>
          <dgm:bulletEnabled val="1"/>
        </dgm:presLayoutVars>
      </dgm:prSet>
      <dgm:spPr/>
      <dgm:t>
        <a:bodyPr/>
        <a:lstStyle/>
        <a:p>
          <a:endParaRPr lang="en-US"/>
        </a:p>
      </dgm:t>
    </dgm:pt>
    <dgm:pt modelId="{39D987A6-F5EC-3448-A41F-24E0BF3E2D2A}" type="pres">
      <dgm:prSet presAssocID="{AB9A7365-E845-0D4B-AF9F-F23BF44E870E}" presName="rect2" presStyleLbl="node1" presStyleIdx="1" presStyleCnt="4">
        <dgm:presLayoutVars>
          <dgm:chMax val="0"/>
          <dgm:chPref val="0"/>
          <dgm:bulletEnabled val="1"/>
        </dgm:presLayoutVars>
      </dgm:prSet>
      <dgm:spPr/>
      <dgm:t>
        <a:bodyPr/>
        <a:lstStyle/>
        <a:p>
          <a:endParaRPr lang="en-US"/>
        </a:p>
      </dgm:t>
    </dgm:pt>
    <dgm:pt modelId="{E8A3D3C8-1242-724E-A4DA-636EB4B7A20D}" type="pres">
      <dgm:prSet presAssocID="{AB9A7365-E845-0D4B-AF9F-F23BF44E870E}" presName="rect3" presStyleLbl="node1" presStyleIdx="2" presStyleCnt="4">
        <dgm:presLayoutVars>
          <dgm:chMax val="0"/>
          <dgm:chPref val="0"/>
          <dgm:bulletEnabled val="1"/>
        </dgm:presLayoutVars>
      </dgm:prSet>
      <dgm:spPr/>
      <dgm:t>
        <a:bodyPr/>
        <a:lstStyle/>
        <a:p>
          <a:endParaRPr lang="en-US"/>
        </a:p>
      </dgm:t>
    </dgm:pt>
    <dgm:pt modelId="{2CBE5131-8A52-804B-B054-66EBCDCD7BEB}" type="pres">
      <dgm:prSet presAssocID="{AB9A7365-E845-0D4B-AF9F-F23BF44E870E}" presName="rect4" presStyleLbl="node1" presStyleIdx="3" presStyleCnt="4">
        <dgm:presLayoutVars>
          <dgm:chMax val="0"/>
          <dgm:chPref val="0"/>
          <dgm:bulletEnabled val="1"/>
        </dgm:presLayoutVars>
      </dgm:prSet>
      <dgm:spPr/>
      <dgm:t>
        <a:bodyPr/>
        <a:lstStyle/>
        <a:p>
          <a:endParaRPr lang="en-US"/>
        </a:p>
      </dgm:t>
    </dgm:pt>
  </dgm:ptLst>
  <dgm:cxnLst>
    <dgm:cxn modelId="{D89B9F55-AAFA-7C4E-B7DE-E33E1CD4F4A3}" type="presOf" srcId="{3650B623-6D49-6E4B-9AC4-F85298F78503}" destId="{39D987A6-F5EC-3448-A41F-24E0BF3E2D2A}" srcOrd="0" destOrd="0" presId="urn:microsoft.com/office/officeart/2005/8/layout/matrix2"/>
    <dgm:cxn modelId="{3774C8A8-0C45-0C49-ACFE-341E0F42E100}" srcId="{AB9A7365-E845-0D4B-AF9F-F23BF44E870E}" destId="{9C0C3CCA-9F66-F246-A15B-1718C030F101}" srcOrd="3" destOrd="0" parTransId="{2427BAD6-4949-1B4E-8F3B-7FA64182A33C}" sibTransId="{D0FE32BF-4700-9044-BE16-3F91BEC95195}"/>
    <dgm:cxn modelId="{64ABAA96-5C45-9244-BE0C-5197CD327DEE}" type="presOf" srcId="{DD035882-42F4-4E4B-B4B3-D23D6FCEF901}" destId="{E8A3D3C8-1242-724E-A4DA-636EB4B7A20D}" srcOrd="0" destOrd="0" presId="urn:microsoft.com/office/officeart/2005/8/layout/matrix2"/>
    <dgm:cxn modelId="{62FEB502-05F7-E545-ABF3-6CFA7589080D}" srcId="{AB9A7365-E845-0D4B-AF9F-F23BF44E870E}" destId="{227AEC40-0E71-BB49-89CF-7E9FA693A151}" srcOrd="0" destOrd="0" parTransId="{435FFC53-6E2E-B145-8702-839913E93F6F}" sibTransId="{5E44404F-EFAA-2941-8F74-331800848246}"/>
    <dgm:cxn modelId="{8D6B0B72-FFB1-1C4A-B4D8-1E90B5181849}" type="presOf" srcId="{9C0C3CCA-9F66-F246-A15B-1718C030F101}" destId="{2CBE5131-8A52-804B-B054-66EBCDCD7BEB}" srcOrd="0" destOrd="0" presId="urn:microsoft.com/office/officeart/2005/8/layout/matrix2"/>
    <dgm:cxn modelId="{22832FEF-5B15-8B40-81B5-C09F6A044F9B}" srcId="{AB9A7365-E845-0D4B-AF9F-F23BF44E870E}" destId="{DD035882-42F4-4E4B-B4B3-D23D6FCEF901}" srcOrd="2" destOrd="0" parTransId="{928FDAFE-5FEB-1B4A-A584-87D7B1E6447B}" sibTransId="{DFA86847-0429-504E-8F01-C862A4AA2A2F}"/>
    <dgm:cxn modelId="{94CBB448-7B1E-B44C-82ED-6C3ED9C158DC}" srcId="{AB9A7365-E845-0D4B-AF9F-F23BF44E870E}" destId="{3650B623-6D49-6E4B-9AC4-F85298F78503}" srcOrd="1" destOrd="0" parTransId="{85F25EDD-EFC9-9A43-B2F6-F4E8F92DB83F}" sibTransId="{F5CDDD12-A5B6-DC40-B4BD-4C0026E1FF45}"/>
    <dgm:cxn modelId="{3B5742F1-679A-2046-9DCA-F408E6F1A399}" type="presOf" srcId="{AB9A7365-E845-0D4B-AF9F-F23BF44E870E}" destId="{5733D9E6-F659-7848-94F1-D47ABAA39342}" srcOrd="0" destOrd="0" presId="urn:microsoft.com/office/officeart/2005/8/layout/matrix2"/>
    <dgm:cxn modelId="{DEFBDC9C-1336-0246-9B69-FEAC8BFCA865}" type="presOf" srcId="{227AEC40-0E71-BB49-89CF-7E9FA693A151}" destId="{400F6341-B956-814E-B175-1D9BCA56FA12}" srcOrd="0" destOrd="0" presId="urn:microsoft.com/office/officeart/2005/8/layout/matrix2"/>
    <dgm:cxn modelId="{0638878A-D784-BF4D-83F0-752D5E8DCFC3}" type="presParOf" srcId="{5733D9E6-F659-7848-94F1-D47ABAA39342}" destId="{3B873884-4CF5-104D-9F5A-1F018DB6EC42}" srcOrd="0" destOrd="0" presId="urn:microsoft.com/office/officeart/2005/8/layout/matrix2"/>
    <dgm:cxn modelId="{4C64C15F-2EF9-5745-B91F-A2EF2673000B}" type="presParOf" srcId="{5733D9E6-F659-7848-94F1-D47ABAA39342}" destId="{400F6341-B956-814E-B175-1D9BCA56FA12}" srcOrd="1" destOrd="0" presId="urn:microsoft.com/office/officeart/2005/8/layout/matrix2"/>
    <dgm:cxn modelId="{5D4FBA16-F63F-3647-83C0-C9F1B006BE3A}" type="presParOf" srcId="{5733D9E6-F659-7848-94F1-D47ABAA39342}" destId="{39D987A6-F5EC-3448-A41F-24E0BF3E2D2A}" srcOrd="2" destOrd="0" presId="urn:microsoft.com/office/officeart/2005/8/layout/matrix2"/>
    <dgm:cxn modelId="{20AA7C88-7118-4B4E-9EA9-3BB1C1F1846D}" type="presParOf" srcId="{5733D9E6-F659-7848-94F1-D47ABAA39342}" destId="{E8A3D3C8-1242-724E-A4DA-636EB4B7A20D}" srcOrd="3" destOrd="0" presId="urn:microsoft.com/office/officeart/2005/8/layout/matrix2"/>
    <dgm:cxn modelId="{BA66F24C-CA66-BF46-BEE3-D381C1ECFE17}" type="presParOf" srcId="{5733D9E6-F659-7848-94F1-D47ABAA39342}" destId="{2CBE5131-8A52-804B-B054-66EBCDCD7BEB}" srcOrd="4" destOrd="0" presId="urn:microsoft.com/office/officeart/2005/8/layout/matrix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39427C-BCC2-A240-8CF6-8728BF0D80AE}">
      <dsp:nvSpPr>
        <dsp:cNvPr id="0" name=""/>
        <dsp:cNvSpPr/>
      </dsp:nvSpPr>
      <dsp:spPr>
        <a:xfrm>
          <a:off x="1476" y="210096"/>
          <a:ext cx="1481308" cy="592523"/>
        </a:xfrm>
        <a:prstGeom prst="homePlate">
          <a:avLst/>
        </a:prstGeom>
        <a:solidFill>
          <a:srgbClr val="FF0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0678" tIns="45339" rIns="22670" bIns="45339" numCol="1" spcCol="1270" anchor="ctr" anchorCtr="0">
          <a:noAutofit/>
        </a:bodyPr>
        <a:lstStyle/>
        <a:p>
          <a:pPr lvl="0" algn="ctr" defTabSz="755650">
            <a:lnSpc>
              <a:spcPct val="90000"/>
            </a:lnSpc>
            <a:spcBef>
              <a:spcPct val="0"/>
            </a:spcBef>
            <a:spcAft>
              <a:spcPct val="35000"/>
            </a:spcAft>
          </a:pPr>
          <a:r>
            <a:rPr lang="tr-TR" sz="1700" kern="1200" noProof="0" dirty="0" smtClean="0">
              <a:solidFill>
                <a:srgbClr val="000000"/>
              </a:solidFill>
            </a:rPr>
            <a:t>Yönetsel Kararsızlık</a:t>
          </a:r>
          <a:endParaRPr lang="tr-TR" sz="1700" kern="1200" noProof="0" dirty="0">
            <a:solidFill>
              <a:srgbClr val="000000"/>
            </a:solidFill>
          </a:endParaRPr>
        </a:p>
      </dsp:txBody>
      <dsp:txXfrm>
        <a:off x="1476" y="210096"/>
        <a:ext cx="1333177" cy="592523"/>
      </dsp:txXfrm>
    </dsp:sp>
    <dsp:sp modelId="{F535EA13-7B26-4F46-BB5F-7CA9A56CA1ED}">
      <dsp:nvSpPr>
        <dsp:cNvPr id="0" name=""/>
        <dsp:cNvSpPr/>
      </dsp:nvSpPr>
      <dsp:spPr>
        <a:xfrm>
          <a:off x="1186523" y="210096"/>
          <a:ext cx="1481308" cy="592523"/>
        </a:xfrm>
        <a:prstGeom prst="chevron">
          <a:avLst/>
        </a:prstGeom>
        <a:solidFill>
          <a:srgbClr val="FFFF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009" tIns="45339" rIns="22670" bIns="45339" numCol="1" spcCol="1270" anchor="ctr" anchorCtr="0">
          <a:noAutofit/>
        </a:bodyPr>
        <a:lstStyle/>
        <a:p>
          <a:pPr lvl="0" algn="ctr" defTabSz="755650">
            <a:lnSpc>
              <a:spcPct val="90000"/>
            </a:lnSpc>
            <a:spcBef>
              <a:spcPct val="0"/>
            </a:spcBef>
            <a:spcAft>
              <a:spcPct val="35000"/>
            </a:spcAft>
          </a:pPr>
          <a:r>
            <a:rPr lang="tr-TR" sz="1700" kern="1200" noProof="0" dirty="0" smtClean="0">
              <a:solidFill>
                <a:srgbClr val="000000"/>
              </a:solidFill>
            </a:rPr>
            <a:t>Değer Yaratma</a:t>
          </a:r>
          <a:endParaRPr lang="tr-TR" sz="1700" kern="1200" noProof="0" dirty="0">
            <a:solidFill>
              <a:srgbClr val="000000"/>
            </a:solidFill>
          </a:endParaRPr>
        </a:p>
      </dsp:txBody>
      <dsp:txXfrm>
        <a:off x="1482785" y="210096"/>
        <a:ext cx="888785" cy="592523"/>
      </dsp:txXfrm>
    </dsp:sp>
    <dsp:sp modelId="{8C536130-4696-F24D-81E3-92DE232CDB52}">
      <dsp:nvSpPr>
        <dsp:cNvPr id="0" name=""/>
        <dsp:cNvSpPr/>
      </dsp:nvSpPr>
      <dsp:spPr>
        <a:xfrm>
          <a:off x="2371570" y="210096"/>
          <a:ext cx="1481308" cy="592523"/>
        </a:xfrm>
        <a:prstGeom prst="chevron">
          <a:avLst/>
        </a:prstGeom>
        <a:solidFill>
          <a:srgbClr val="3366FF"/>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009" tIns="45339" rIns="22670" bIns="45339" numCol="1" spcCol="1270" anchor="ctr" anchorCtr="0">
          <a:noAutofit/>
        </a:bodyPr>
        <a:lstStyle/>
        <a:p>
          <a:pPr lvl="0" algn="ctr" defTabSz="755650">
            <a:lnSpc>
              <a:spcPct val="90000"/>
            </a:lnSpc>
            <a:spcBef>
              <a:spcPct val="0"/>
            </a:spcBef>
            <a:spcAft>
              <a:spcPct val="35000"/>
            </a:spcAft>
          </a:pPr>
          <a:r>
            <a:rPr lang="tr-TR" sz="1700" kern="1200" noProof="0" dirty="0" smtClean="0">
              <a:solidFill>
                <a:srgbClr val="000000"/>
              </a:solidFill>
            </a:rPr>
            <a:t>Bekleme Zamanı</a:t>
          </a:r>
          <a:endParaRPr lang="tr-TR" sz="1700" kern="1200" noProof="0" dirty="0">
            <a:solidFill>
              <a:srgbClr val="000000"/>
            </a:solidFill>
          </a:endParaRPr>
        </a:p>
      </dsp:txBody>
      <dsp:txXfrm>
        <a:off x="2667832" y="210096"/>
        <a:ext cx="888785" cy="592523"/>
      </dsp:txXfrm>
    </dsp:sp>
    <dsp:sp modelId="{2209906F-4F5E-3E4E-A9FE-E3DC361993AB}">
      <dsp:nvSpPr>
        <dsp:cNvPr id="0" name=""/>
        <dsp:cNvSpPr/>
      </dsp:nvSpPr>
      <dsp:spPr>
        <a:xfrm>
          <a:off x="3556617" y="210096"/>
          <a:ext cx="1481308" cy="592523"/>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009" tIns="45339" rIns="22670" bIns="45339" numCol="1" spcCol="1270" anchor="ctr" anchorCtr="0">
          <a:noAutofit/>
        </a:bodyPr>
        <a:lstStyle/>
        <a:p>
          <a:pPr lvl="0" algn="ctr" defTabSz="755650">
            <a:lnSpc>
              <a:spcPct val="90000"/>
            </a:lnSpc>
            <a:spcBef>
              <a:spcPct val="0"/>
            </a:spcBef>
            <a:spcAft>
              <a:spcPct val="35000"/>
            </a:spcAft>
          </a:pPr>
          <a:r>
            <a:rPr lang="tr-TR" sz="1700" kern="1200" noProof="0" dirty="0" smtClean="0">
              <a:solidFill>
                <a:srgbClr val="000000"/>
              </a:solidFill>
            </a:rPr>
            <a:t>Yeniden İşleme</a:t>
          </a:r>
          <a:endParaRPr lang="tr-TR" sz="1700" kern="1200" noProof="0" dirty="0">
            <a:solidFill>
              <a:srgbClr val="000000"/>
            </a:solidFill>
          </a:endParaRPr>
        </a:p>
      </dsp:txBody>
      <dsp:txXfrm>
        <a:off x="3852879" y="210096"/>
        <a:ext cx="888785" cy="5925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39427C-BCC2-A240-8CF6-8728BF0D80AE}">
      <dsp:nvSpPr>
        <dsp:cNvPr id="0" name=""/>
        <dsp:cNvSpPr/>
      </dsp:nvSpPr>
      <dsp:spPr>
        <a:xfrm>
          <a:off x="1689" y="216160"/>
          <a:ext cx="1985258" cy="580395"/>
        </a:xfrm>
        <a:prstGeom prst="homePlate">
          <a:avLst/>
        </a:prstGeom>
        <a:solidFill>
          <a:srgbClr val="FF0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0678" tIns="45339" rIns="22670" bIns="45339" numCol="1" spcCol="1270" anchor="ctr" anchorCtr="0">
          <a:noAutofit/>
        </a:bodyPr>
        <a:lstStyle/>
        <a:p>
          <a:pPr lvl="0" algn="ctr" defTabSz="755650">
            <a:lnSpc>
              <a:spcPct val="90000"/>
            </a:lnSpc>
            <a:spcBef>
              <a:spcPct val="0"/>
            </a:spcBef>
            <a:spcAft>
              <a:spcPct val="35000"/>
            </a:spcAft>
          </a:pPr>
          <a:r>
            <a:rPr lang="tr-TR" sz="1700" kern="1200" noProof="0" dirty="0" smtClean="0">
              <a:solidFill>
                <a:srgbClr val="000000"/>
              </a:solidFill>
            </a:rPr>
            <a:t>Yönetsel Kararsızlık</a:t>
          </a:r>
          <a:endParaRPr lang="tr-TR" sz="1700" kern="1200" noProof="0" dirty="0">
            <a:solidFill>
              <a:srgbClr val="000000"/>
            </a:solidFill>
          </a:endParaRPr>
        </a:p>
      </dsp:txBody>
      <dsp:txXfrm>
        <a:off x="1689" y="216160"/>
        <a:ext cx="1840159" cy="580395"/>
      </dsp:txXfrm>
    </dsp:sp>
    <dsp:sp modelId="{F535EA13-7B26-4F46-BB5F-7CA9A56CA1ED}">
      <dsp:nvSpPr>
        <dsp:cNvPr id="0" name=""/>
        <dsp:cNvSpPr/>
      </dsp:nvSpPr>
      <dsp:spPr>
        <a:xfrm>
          <a:off x="1696749" y="216160"/>
          <a:ext cx="1450989" cy="580395"/>
        </a:xfrm>
        <a:prstGeom prst="chevron">
          <a:avLst/>
        </a:prstGeom>
        <a:solidFill>
          <a:srgbClr val="FFFF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009" tIns="45339" rIns="22670" bIns="45339" numCol="1" spcCol="1270" anchor="ctr" anchorCtr="0">
          <a:noAutofit/>
        </a:bodyPr>
        <a:lstStyle/>
        <a:p>
          <a:pPr lvl="0" algn="ctr" defTabSz="755650">
            <a:lnSpc>
              <a:spcPct val="90000"/>
            </a:lnSpc>
            <a:spcBef>
              <a:spcPct val="0"/>
            </a:spcBef>
            <a:spcAft>
              <a:spcPct val="35000"/>
            </a:spcAft>
          </a:pPr>
          <a:r>
            <a:rPr lang="tr-TR" sz="1700" kern="1200" noProof="0" dirty="0" smtClean="0">
              <a:solidFill>
                <a:srgbClr val="000000"/>
              </a:solidFill>
            </a:rPr>
            <a:t>Değer Yaratma</a:t>
          </a:r>
          <a:endParaRPr lang="tr-TR" sz="1700" kern="1200" noProof="0" dirty="0">
            <a:solidFill>
              <a:srgbClr val="000000"/>
            </a:solidFill>
          </a:endParaRPr>
        </a:p>
      </dsp:txBody>
      <dsp:txXfrm>
        <a:off x="1986947" y="216160"/>
        <a:ext cx="870594" cy="580395"/>
      </dsp:txXfrm>
    </dsp:sp>
    <dsp:sp modelId="{8C536130-4696-F24D-81E3-92DE232CDB52}">
      <dsp:nvSpPr>
        <dsp:cNvPr id="0" name=""/>
        <dsp:cNvSpPr/>
      </dsp:nvSpPr>
      <dsp:spPr>
        <a:xfrm>
          <a:off x="2857541" y="216160"/>
          <a:ext cx="1452585" cy="580395"/>
        </a:xfrm>
        <a:prstGeom prst="chevron">
          <a:avLst/>
        </a:prstGeom>
        <a:solidFill>
          <a:srgbClr val="3366FF"/>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009" tIns="45339" rIns="22670" bIns="45339" numCol="1" spcCol="1270" anchor="ctr" anchorCtr="0">
          <a:noAutofit/>
        </a:bodyPr>
        <a:lstStyle/>
        <a:p>
          <a:pPr lvl="0" algn="ctr" defTabSz="755650">
            <a:lnSpc>
              <a:spcPct val="90000"/>
            </a:lnSpc>
            <a:spcBef>
              <a:spcPct val="0"/>
            </a:spcBef>
            <a:spcAft>
              <a:spcPct val="35000"/>
            </a:spcAft>
          </a:pPr>
          <a:r>
            <a:rPr lang="tr-TR" sz="1700" kern="1200" noProof="0" dirty="0" smtClean="0">
              <a:solidFill>
                <a:srgbClr val="000000"/>
              </a:solidFill>
            </a:rPr>
            <a:t>Bekleme Zamanı</a:t>
          </a:r>
          <a:endParaRPr lang="tr-TR" sz="1700" kern="1200" noProof="0" dirty="0">
            <a:solidFill>
              <a:srgbClr val="000000"/>
            </a:solidFill>
          </a:endParaRPr>
        </a:p>
      </dsp:txBody>
      <dsp:txXfrm>
        <a:off x="3147739" y="216160"/>
        <a:ext cx="872190" cy="580395"/>
      </dsp:txXfrm>
    </dsp:sp>
    <dsp:sp modelId="{2209906F-4F5E-3E4E-A9FE-E3DC361993AB}">
      <dsp:nvSpPr>
        <dsp:cNvPr id="0" name=""/>
        <dsp:cNvSpPr/>
      </dsp:nvSpPr>
      <dsp:spPr>
        <a:xfrm>
          <a:off x="4019928" y="216160"/>
          <a:ext cx="1450989" cy="580395"/>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009" tIns="45339" rIns="22670" bIns="45339" numCol="1" spcCol="1270" anchor="ctr" anchorCtr="0">
          <a:noAutofit/>
        </a:bodyPr>
        <a:lstStyle/>
        <a:p>
          <a:pPr lvl="0" algn="ctr" defTabSz="755650">
            <a:lnSpc>
              <a:spcPct val="90000"/>
            </a:lnSpc>
            <a:spcBef>
              <a:spcPct val="0"/>
            </a:spcBef>
            <a:spcAft>
              <a:spcPct val="35000"/>
            </a:spcAft>
          </a:pPr>
          <a:r>
            <a:rPr lang="tr-TR" sz="1700" kern="1200" noProof="0" dirty="0" smtClean="0">
              <a:solidFill>
                <a:srgbClr val="000000"/>
              </a:solidFill>
            </a:rPr>
            <a:t>Yeniden İşleme</a:t>
          </a:r>
          <a:endParaRPr lang="tr-TR" sz="1700" kern="1200" noProof="0" dirty="0">
            <a:solidFill>
              <a:srgbClr val="000000"/>
            </a:solidFill>
          </a:endParaRPr>
        </a:p>
      </dsp:txBody>
      <dsp:txXfrm>
        <a:off x="4310126" y="216160"/>
        <a:ext cx="870594" cy="5803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873884-4CF5-104D-9F5A-1F018DB6EC42}">
      <dsp:nvSpPr>
        <dsp:cNvPr id="0" name=""/>
        <dsp:cNvSpPr/>
      </dsp:nvSpPr>
      <dsp:spPr>
        <a:xfrm>
          <a:off x="1142706" y="0"/>
          <a:ext cx="3403219" cy="3403219"/>
        </a:xfrm>
        <a:prstGeom prst="quadArrow">
          <a:avLst>
            <a:gd name="adj1" fmla="val 2000"/>
            <a:gd name="adj2" fmla="val 4000"/>
            <a:gd name="adj3" fmla="val 5000"/>
          </a:avLst>
        </a:prstGeom>
        <a:solidFill>
          <a:schemeClr val="accent5">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400F6341-B956-814E-B175-1D9BCA56FA12}">
      <dsp:nvSpPr>
        <dsp:cNvPr id="0" name=""/>
        <dsp:cNvSpPr/>
      </dsp:nvSpPr>
      <dsp:spPr>
        <a:xfrm>
          <a:off x="1363915" y="221209"/>
          <a:ext cx="1361287" cy="1361287"/>
        </a:xfrm>
        <a:prstGeom prst="roundRect">
          <a:avLst/>
        </a:prstGeom>
        <a:gradFill rotWithShape="0">
          <a:gsLst>
            <a:gs pos="0">
              <a:schemeClr val="accent5">
                <a:shade val="80000"/>
                <a:hueOff val="0"/>
                <a:satOff val="0"/>
                <a:lumOff val="0"/>
                <a:alphaOff val="0"/>
                <a:shade val="51000"/>
                <a:satMod val="130000"/>
              </a:schemeClr>
            </a:gs>
            <a:gs pos="80000">
              <a:schemeClr val="accent5">
                <a:shade val="80000"/>
                <a:hueOff val="0"/>
                <a:satOff val="0"/>
                <a:lumOff val="0"/>
                <a:alphaOff val="0"/>
                <a:shade val="93000"/>
                <a:satMod val="130000"/>
              </a:schemeClr>
            </a:gs>
            <a:gs pos="100000">
              <a:schemeClr val="accent5">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t" anchorCtr="0">
          <a:noAutofit/>
        </a:bodyPr>
        <a:lstStyle/>
        <a:p>
          <a:pPr lvl="0" algn="r" defTabSz="889000">
            <a:lnSpc>
              <a:spcPct val="90000"/>
            </a:lnSpc>
            <a:spcBef>
              <a:spcPct val="0"/>
            </a:spcBef>
            <a:spcAft>
              <a:spcPct val="35000"/>
            </a:spcAft>
          </a:pPr>
          <a:r>
            <a:rPr lang="tr-TR" sz="2000" kern="1200" noProof="0" dirty="0" smtClean="0"/>
            <a:t>Çevik</a:t>
          </a:r>
        </a:p>
        <a:p>
          <a:pPr lvl="0" algn="r" defTabSz="889000">
            <a:lnSpc>
              <a:spcPct val="90000"/>
            </a:lnSpc>
            <a:spcBef>
              <a:spcPct val="0"/>
            </a:spcBef>
            <a:spcAft>
              <a:spcPct val="35000"/>
            </a:spcAft>
          </a:pPr>
          <a:endParaRPr lang="tr-TR" sz="2000" kern="1200" noProof="0" dirty="0" smtClean="0"/>
        </a:p>
        <a:p>
          <a:pPr lvl="0" algn="r" defTabSz="889000">
            <a:lnSpc>
              <a:spcPct val="90000"/>
            </a:lnSpc>
            <a:spcBef>
              <a:spcPct val="0"/>
            </a:spcBef>
            <a:spcAft>
              <a:spcPct val="35000"/>
            </a:spcAft>
          </a:pPr>
          <a:r>
            <a:rPr lang="tr-TR" sz="2000" kern="1200" noProof="0" dirty="0" smtClean="0"/>
            <a:t>1</a:t>
          </a:r>
          <a:endParaRPr lang="tr-TR" sz="2000" kern="1200" noProof="0" dirty="0"/>
        </a:p>
      </dsp:txBody>
      <dsp:txXfrm>
        <a:off x="1430368" y="287662"/>
        <a:ext cx="1228381" cy="1228381"/>
      </dsp:txXfrm>
    </dsp:sp>
    <dsp:sp modelId="{39D987A6-F5EC-3448-A41F-24E0BF3E2D2A}">
      <dsp:nvSpPr>
        <dsp:cNvPr id="0" name=""/>
        <dsp:cNvSpPr/>
      </dsp:nvSpPr>
      <dsp:spPr>
        <a:xfrm>
          <a:off x="2963428" y="221209"/>
          <a:ext cx="1361287" cy="1361287"/>
        </a:xfrm>
        <a:prstGeom prst="roundRect">
          <a:avLst/>
        </a:prstGeom>
        <a:gradFill rotWithShape="0">
          <a:gsLst>
            <a:gs pos="0">
              <a:schemeClr val="accent5">
                <a:shade val="80000"/>
                <a:hueOff val="0"/>
                <a:satOff val="0"/>
                <a:lumOff val="10515"/>
                <a:alphaOff val="0"/>
                <a:shade val="51000"/>
                <a:satMod val="130000"/>
              </a:schemeClr>
            </a:gs>
            <a:gs pos="80000">
              <a:schemeClr val="accent5">
                <a:shade val="80000"/>
                <a:hueOff val="0"/>
                <a:satOff val="0"/>
                <a:lumOff val="10515"/>
                <a:alphaOff val="0"/>
                <a:shade val="93000"/>
                <a:satMod val="130000"/>
              </a:schemeClr>
            </a:gs>
            <a:gs pos="100000">
              <a:schemeClr val="accent5">
                <a:shade val="80000"/>
                <a:hueOff val="0"/>
                <a:satOff val="0"/>
                <a:lumOff val="1051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tr-TR" sz="2000" kern="1200" noProof="0" dirty="0" smtClean="0"/>
            <a:t>Yalın</a:t>
          </a:r>
        </a:p>
        <a:p>
          <a:pPr lvl="0" algn="l" defTabSz="889000">
            <a:lnSpc>
              <a:spcPct val="90000"/>
            </a:lnSpc>
            <a:spcBef>
              <a:spcPct val="0"/>
            </a:spcBef>
            <a:spcAft>
              <a:spcPct val="35000"/>
            </a:spcAft>
          </a:pPr>
          <a:endParaRPr lang="tr-TR" sz="2000" kern="1200" noProof="0" dirty="0" smtClean="0"/>
        </a:p>
        <a:p>
          <a:pPr lvl="0" algn="l" defTabSz="889000">
            <a:lnSpc>
              <a:spcPct val="90000"/>
            </a:lnSpc>
            <a:spcBef>
              <a:spcPct val="0"/>
            </a:spcBef>
            <a:spcAft>
              <a:spcPct val="35000"/>
            </a:spcAft>
          </a:pPr>
          <a:r>
            <a:rPr lang="tr-TR" sz="2000" kern="1200" noProof="0" dirty="0" smtClean="0"/>
            <a:t>2</a:t>
          </a:r>
          <a:endParaRPr lang="tr-TR" sz="2000" kern="1200" noProof="0" dirty="0"/>
        </a:p>
      </dsp:txBody>
      <dsp:txXfrm>
        <a:off x="3029881" y="287662"/>
        <a:ext cx="1228381" cy="1228381"/>
      </dsp:txXfrm>
    </dsp:sp>
    <dsp:sp modelId="{E8A3D3C8-1242-724E-A4DA-636EB4B7A20D}">
      <dsp:nvSpPr>
        <dsp:cNvPr id="0" name=""/>
        <dsp:cNvSpPr/>
      </dsp:nvSpPr>
      <dsp:spPr>
        <a:xfrm>
          <a:off x="1363915" y="1820722"/>
          <a:ext cx="1361287" cy="1361287"/>
        </a:xfrm>
        <a:prstGeom prst="roundRect">
          <a:avLst/>
        </a:prstGeom>
        <a:gradFill rotWithShape="0">
          <a:gsLst>
            <a:gs pos="0">
              <a:schemeClr val="accent5">
                <a:shade val="80000"/>
                <a:hueOff val="0"/>
                <a:satOff val="0"/>
                <a:lumOff val="21030"/>
                <a:alphaOff val="0"/>
                <a:shade val="51000"/>
                <a:satMod val="130000"/>
              </a:schemeClr>
            </a:gs>
            <a:gs pos="80000">
              <a:schemeClr val="accent5">
                <a:shade val="80000"/>
                <a:hueOff val="0"/>
                <a:satOff val="0"/>
                <a:lumOff val="21030"/>
                <a:alphaOff val="0"/>
                <a:shade val="93000"/>
                <a:satMod val="130000"/>
              </a:schemeClr>
            </a:gs>
            <a:gs pos="100000">
              <a:schemeClr val="accent5">
                <a:shade val="80000"/>
                <a:hueOff val="0"/>
                <a:satOff val="0"/>
                <a:lumOff val="2103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b" anchorCtr="0">
          <a:noAutofit/>
        </a:bodyPr>
        <a:lstStyle/>
        <a:p>
          <a:pPr lvl="0" algn="r" defTabSz="889000">
            <a:lnSpc>
              <a:spcPct val="90000"/>
            </a:lnSpc>
            <a:spcBef>
              <a:spcPct val="0"/>
            </a:spcBef>
            <a:spcAft>
              <a:spcPct val="35000"/>
            </a:spcAft>
          </a:pPr>
          <a:r>
            <a:rPr lang="tr-TR" sz="2000" b="1" kern="1200" noProof="0" dirty="0" smtClean="0">
              <a:solidFill>
                <a:srgbClr val="FF0000"/>
              </a:solidFill>
              <a:latin typeface="Apple Chancery"/>
              <a:cs typeface="Apple Chancery"/>
            </a:rPr>
            <a:t>4</a:t>
          </a:r>
        </a:p>
        <a:p>
          <a:pPr lvl="0" algn="r" defTabSz="889000">
            <a:lnSpc>
              <a:spcPct val="90000"/>
            </a:lnSpc>
            <a:spcBef>
              <a:spcPct val="0"/>
            </a:spcBef>
            <a:spcAft>
              <a:spcPct val="35000"/>
            </a:spcAft>
          </a:pPr>
          <a:endParaRPr lang="tr-TR" sz="2000" b="1" kern="1200" noProof="0" dirty="0" smtClean="0">
            <a:solidFill>
              <a:srgbClr val="FF0000"/>
            </a:solidFill>
            <a:latin typeface="Apple Chancery"/>
            <a:cs typeface="Apple Chancery"/>
          </a:endParaRPr>
        </a:p>
        <a:p>
          <a:pPr lvl="0" algn="r" defTabSz="889000">
            <a:lnSpc>
              <a:spcPct val="90000"/>
            </a:lnSpc>
            <a:spcBef>
              <a:spcPct val="0"/>
            </a:spcBef>
            <a:spcAft>
              <a:spcPct val="35000"/>
            </a:spcAft>
          </a:pPr>
          <a:r>
            <a:rPr lang="tr-TR" sz="2000" b="1" kern="1200" noProof="0" dirty="0" smtClean="0">
              <a:solidFill>
                <a:srgbClr val="FF0000"/>
              </a:solidFill>
              <a:latin typeface="Apple Chancery"/>
              <a:cs typeface="Apple Chancery"/>
            </a:rPr>
            <a:t>Çevik</a:t>
          </a:r>
          <a:endParaRPr lang="tr-TR" sz="2000" b="1" kern="1200" noProof="0" dirty="0">
            <a:solidFill>
              <a:srgbClr val="FF0000"/>
            </a:solidFill>
            <a:latin typeface="Apple Chancery"/>
            <a:cs typeface="Apple Chancery"/>
          </a:endParaRPr>
        </a:p>
      </dsp:txBody>
      <dsp:txXfrm>
        <a:off x="1430368" y="1887175"/>
        <a:ext cx="1228381" cy="1228381"/>
      </dsp:txXfrm>
    </dsp:sp>
    <dsp:sp modelId="{2CBE5131-8A52-804B-B054-66EBCDCD7BEB}">
      <dsp:nvSpPr>
        <dsp:cNvPr id="0" name=""/>
        <dsp:cNvSpPr/>
      </dsp:nvSpPr>
      <dsp:spPr>
        <a:xfrm>
          <a:off x="2963428" y="1820722"/>
          <a:ext cx="1361287" cy="1361287"/>
        </a:xfrm>
        <a:prstGeom prst="roundRect">
          <a:avLst/>
        </a:prstGeom>
        <a:gradFill rotWithShape="0">
          <a:gsLst>
            <a:gs pos="0">
              <a:schemeClr val="accent5">
                <a:shade val="80000"/>
                <a:hueOff val="0"/>
                <a:satOff val="0"/>
                <a:lumOff val="31545"/>
                <a:alphaOff val="0"/>
                <a:shade val="51000"/>
                <a:satMod val="130000"/>
              </a:schemeClr>
            </a:gs>
            <a:gs pos="80000">
              <a:schemeClr val="accent5">
                <a:shade val="80000"/>
                <a:hueOff val="0"/>
                <a:satOff val="0"/>
                <a:lumOff val="31545"/>
                <a:alphaOff val="0"/>
                <a:shade val="93000"/>
                <a:satMod val="130000"/>
              </a:schemeClr>
            </a:gs>
            <a:gs pos="100000">
              <a:schemeClr val="accent5">
                <a:shade val="80000"/>
                <a:hueOff val="0"/>
                <a:satOff val="0"/>
                <a:lumOff val="3154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b" anchorCtr="0">
          <a:noAutofit/>
        </a:bodyPr>
        <a:lstStyle/>
        <a:p>
          <a:pPr lvl="0" algn="l" defTabSz="889000">
            <a:lnSpc>
              <a:spcPct val="90000"/>
            </a:lnSpc>
            <a:spcBef>
              <a:spcPct val="0"/>
            </a:spcBef>
            <a:spcAft>
              <a:spcPct val="35000"/>
            </a:spcAft>
          </a:pPr>
          <a:r>
            <a:rPr lang="tr-TR" sz="2000" b="1" kern="1200" noProof="0" dirty="0" smtClean="0">
              <a:solidFill>
                <a:srgbClr val="0000FF"/>
              </a:solidFill>
              <a:latin typeface="Herculanum"/>
              <a:cs typeface="Herculanum"/>
            </a:rPr>
            <a:t>3</a:t>
          </a:r>
        </a:p>
        <a:p>
          <a:pPr lvl="0" algn="r" defTabSz="889000">
            <a:lnSpc>
              <a:spcPct val="90000"/>
            </a:lnSpc>
            <a:spcBef>
              <a:spcPct val="0"/>
            </a:spcBef>
            <a:spcAft>
              <a:spcPct val="35000"/>
            </a:spcAft>
          </a:pPr>
          <a:endParaRPr lang="tr-TR" sz="2000" b="1" kern="1200" noProof="0" dirty="0" smtClean="0">
            <a:solidFill>
              <a:srgbClr val="0000FF"/>
            </a:solidFill>
            <a:latin typeface="Herculanum"/>
            <a:cs typeface="Herculanum"/>
          </a:endParaRPr>
        </a:p>
        <a:p>
          <a:pPr lvl="0" algn="r" defTabSz="889000">
            <a:lnSpc>
              <a:spcPct val="90000"/>
            </a:lnSpc>
            <a:spcBef>
              <a:spcPct val="0"/>
            </a:spcBef>
            <a:spcAft>
              <a:spcPct val="35000"/>
            </a:spcAft>
          </a:pPr>
          <a:r>
            <a:rPr lang="tr-TR" sz="2000" b="1" kern="1200" noProof="0" dirty="0" smtClean="0">
              <a:solidFill>
                <a:srgbClr val="0000FF"/>
              </a:solidFill>
              <a:latin typeface="Herculanum"/>
              <a:cs typeface="Herculanum"/>
            </a:rPr>
            <a:t>Yalın</a:t>
          </a:r>
          <a:endParaRPr lang="tr-TR" sz="2000" b="1" kern="1200" noProof="0" dirty="0">
            <a:solidFill>
              <a:srgbClr val="0000FF"/>
            </a:solidFill>
            <a:latin typeface="Herculanum"/>
            <a:cs typeface="Herculanum"/>
          </a:endParaRPr>
        </a:p>
      </dsp:txBody>
      <dsp:txXfrm>
        <a:off x="3029881" y="1887175"/>
        <a:ext cx="1228381" cy="1228381"/>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00257" cy="493395"/>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791094" y="0"/>
            <a:ext cx="2900257" cy="493395"/>
          </a:xfrm>
          <a:prstGeom prst="rect">
            <a:avLst/>
          </a:prstGeom>
        </p:spPr>
        <p:txBody>
          <a:bodyPr vert="horz" lIns="91440" tIns="45720" rIns="91440" bIns="45720" rtlCol="0"/>
          <a:lstStyle>
            <a:lvl1pPr algn="r">
              <a:defRPr sz="1200"/>
            </a:lvl1pPr>
          </a:lstStyle>
          <a:p>
            <a:fld id="{86FEA5DD-3B4C-41C5-9C03-E6F2CAF69530}" type="datetimeFigureOut">
              <a:rPr lang="tr-TR" smtClean="0"/>
              <a:pPr/>
              <a:t>26.03.2014</a:t>
            </a:fld>
            <a:endParaRPr lang="tr-TR"/>
          </a:p>
        </p:txBody>
      </p:sp>
      <p:sp>
        <p:nvSpPr>
          <p:cNvPr id="4" name="3 Altbilgi Yer Tutucusu"/>
          <p:cNvSpPr>
            <a:spLocks noGrp="1"/>
          </p:cNvSpPr>
          <p:nvPr>
            <p:ph type="ftr" sz="quarter" idx="2"/>
          </p:nvPr>
        </p:nvSpPr>
        <p:spPr>
          <a:xfrm>
            <a:off x="0" y="9372792"/>
            <a:ext cx="2900257" cy="493395"/>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791094" y="9372792"/>
            <a:ext cx="2900257" cy="493395"/>
          </a:xfrm>
          <a:prstGeom prst="rect">
            <a:avLst/>
          </a:prstGeom>
        </p:spPr>
        <p:txBody>
          <a:bodyPr vert="horz" lIns="91440" tIns="45720" rIns="91440" bIns="45720" rtlCol="0" anchor="b"/>
          <a:lstStyle>
            <a:lvl1pPr algn="r">
              <a:defRPr sz="1200"/>
            </a:lvl1pPr>
          </a:lstStyle>
          <a:p>
            <a:fld id="{B10241A7-47A4-44DD-861C-D277313BF87B}" type="slidenum">
              <a:rPr lang="tr-TR" smtClean="0"/>
              <a:pPr/>
              <a:t>‹#›</a:t>
            </a:fld>
            <a:endParaRPr lang="tr-TR"/>
          </a:p>
        </p:txBody>
      </p:sp>
    </p:spTree>
    <p:extLst>
      <p:ext uri="{BB962C8B-B14F-4D97-AF65-F5344CB8AC3E}">
        <p14:creationId xmlns:p14="http://schemas.microsoft.com/office/powerpoint/2010/main" val="42506968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00257" cy="493395"/>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791094" y="0"/>
            <a:ext cx="2900257" cy="493395"/>
          </a:xfrm>
          <a:prstGeom prst="rect">
            <a:avLst/>
          </a:prstGeom>
        </p:spPr>
        <p:txBody>
          <a:bodyPr vert="horz" lIns="91440" tIns="45720" rIns="91440" bIns="45720" rtlCol="0"/>
          <a:lstStyle>
            <a:lvl1pPr algn="r">
              <a:defRPr sz="1200"/>
            </a:lvl1pPr>
          </a:lstStyle>
          <a:p>
            <a:fld id="{554F0C74-2BBF-4B62-9AC9-75A4DD32D037}" type="datetimeFigureOut">
              <a:rPr lang="tr-TR" smtClean="0"/>
              <a:pPr/>
              <a:t>26.03.2014</a:t>
            </a:fld>
            <a:endParaRPr lang="tr-TR"/>
          </a:p>
        </p:txBody>
      </p:sp>
      <p:sp>
        <p:nvSpPr>
          <p:cNvPr id="4" name="3 Slayt Görüntüsü Yer Tutucusu"/>
          <p:cNvSpPr>
            <a:spLocks noGrp="1" noRot="1" noChangeAspect="1"/>
          </p:cNvSpPr>
          <p:nvPr>
            <p:ph type="sldImg" idx="2"/>
          </p:nvPr>
        </p:nvSpPr>
        <p:spPr>
          <a:xfrm>
            <a:off x="879475" y="739775"/>
            <a:ext cx="4933950" cy="3700463"/>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69290" y="4687253"/>
            <a:ext cx="5354320" cy="444055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9372792"/>
            <a:ext cx="2900257" cy="493395"/>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791094" y="9372792"/>
            <a:ext cx="2900257" cy="493395"/>
          </a:xfrm>
          <a:prstGeom prst="rect">
            <a:avLst/>
          </a:prstGeom>
        </p:spPr>
        <p:txBody>
          <a:bodyPr vert="horz" lIns="91440" tIns="45720" rIns="91440" bIns="45720" rtlCol="0" anchor="b"/>
          <a:lstStyle>
            <a:lvl1pPr algn="r">
              <a:defRPr sz="1200"/>
            </a:lvl1pPr>
          </a:lstStyle>
          <a:p>
            <a:fld id="{6F37D402-4D2F-4999-97D8-D5D4D08BAC97}" type="slidenum">
              <a:rPr lang="tr-TR" smtClean="0"/>
              <a:pPr/>
              <a:t>‹#›</a:t>
            </a:fld>
            <a:endParaRPr lang="tr-TR"/>
          </a:p>
        </p:txBody>
      </p:sp>
    </p:spTree>
    <p:extLst>
      <p:ext uri="{BB962C8B-B14F-4D97-AF65-F5344CB8AC3E}">
        <p14:creationId xmlns:p14="http://schemas.microsoft.com/office/powerpoint/2010/main" val="2421503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2D1B4995-04C6-4270-90E4-FCAD024D3A9A}" type="datetime1">
              <a:rPr lang="tr-TR" smtClean="0"/>
              <a:pPr/>
              <a:t>26.03.2014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9A9C6F-DE9D-4E2B-B519-8269CDA0258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FDBB203-550C-438D-900E-F2D35A683EF6}" type="datetime1">
              <a:rPr lang="tr-TR" smtClean="0"/>
              <a:pPr/>
              <a:t>26.03.2014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9A9C6F-DE9D-4E2B-B519-8269CDA0258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6BE8269-D5C3-4C4E-994A-0260A30CB9EF}" type="datetime1">
              <a:rPr lang="tr-TR" smtClean="0"/>
              <a:pPr/>
              <a:t>26.03.2014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9A9C6F-DE9D-4E2B-B519-8269CDA0258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ECEC7E3-6AD7-4677-8B44-EF7914373A8A}" type="datetime1">
              <a:rPr lang="tr-TR" smtClean="0"/>
              <a:pPr/>
              <a:t>26.03.2014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9A9C6F-DE9D-4E2B-B519-8269CDA0258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97706E9-5DEE-4A68-86E4-33ADD6ABDE1A}" type="datetime1">
              <a:rPr lang="tr-TR" smtClean="0"/>
              <a:pPr/>
              <a:t>26.03.2014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9A9C6F-DE9D-4E2B-B519-8269CDA02580}"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597D1256-62EE-4EFE-B52A-E3CCBFA84C48}" type="datetime1">
              <a:rPr lang="tr-TR" smtClean="0"/>
              <a:pPr/>
              <a:t>26.03.2014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09A9C6F-DE9D-4E2B-B519-8269CDA0258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30950CAA-051D-42F0-89DD-E6E1F54B7CA1}" type="datetime1">
              <a:rPr lang="tr-TR" smtClean="0"/>
              <a:pPr/>
              <a:t>26.03.2014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09A9C6F-DE9D-4E2B-B519-8269CDA0258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9A91F0C-CF73-4E5C-9665-7B76E92124EC}" type="datetime1">
              <a:rPr lang="tr-TR" smtClean="0"/>
              <a:pPr/>
              <a:t>26.03.2014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09A9C6F-DE9D-4E2B-B519-8269CDA0258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C6ADDA9-130E-4ED8-92DA-15E502B58B95}" type="datetime1">
              <a:rPr lang="tr-TR" smtClean="0"/>
              <a:pPr/>
              <a:t>26.03.2014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09A9C6F-DE9D-4E2B-B519-8269CDA0258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F03235A-0548-470F-851B-8B76C72F9D5A}" type="datetime1">
              <a:rPr lang="tr-TR" smtClean="0"/>
              <a:pPr/>
              <a:t>26.03.2014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09A9C6F-DE9D-4E2B-B519-8269CDA0258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A177D4E-494A-4AE1-B98E-DE2F860DB910}" type="datetime1">
              <a:rPr lang="tr-TR" smtClean="0"/>
              <a:pPr/>
              <a:t>26.03.2014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09A9C6F-DE9D-4E2B-B519-8269CDA02580}"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0846FE-2DE8-431B-9AAF-7F72C7ABB34B}" type="datetime1">
              <a:rPr lang="tr-TR" smtClean="0"/>
              <a:pPr/>
              <a:t>26.03.2014</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9A9C6F-DE9D-4E2B-B519-8269CDA0258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1" Type="http://schemas.openxmlformats.org/officeDocument/2006/relationships/diagramQuickStyle" Target="../diagrams/quickStyle2.xml"/><Relationship Id="rId12" Type="http://schemas.openxmlformats.org/officeDocument/2006/relationships/diagramColors" Target="../diagrams/colors2.xml"/><Relationship Id="rId13"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2.png"/><Relationship Id="rId4" Type="http://schemas.openxmlformats.org/officeDocument/2006/relationships/diagramData" Target="../diagrams/data1.xml"/><Relationship Id="rId5" Type="http://schemas.openxmlformats.org/officeDocument/2006/relationships/diagramLayout" Target="../diagrams/layout1.xml"/><Relationship Id="rId6" Type="http://schemas.openxmlformats.org/officeDocument/2006/relationships/diagramQuickStyle" Target="../diagrams/quickStyle1.xml"/><Relationship Id="rId7" Type="http://schemas.openxmlformats.org/officeDocument/2006/relationships/diagramColors" Target="../diagrams/colors1.xml"/><Relationship Id="rId8" Type="http://schemas.microsoft.com/office/2007/relationships/diagramDrawing" Target="../diagrams/drawing1.xml"/><Relationship Id="rId9" Type="http://schemas.openxmlformats.org/officeDocument/2006/relationships/diagramData" Target="../diagrams/data2.xml"/><Relationship Id="rId10"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diagramData" Target="../diagrams/data3.xml"/><Relationship Id="rId5" Type="http://schemas.openxmlformats.org/officeDocument/2006/relationships/diagramLayout" Target="../diagrams/layout3.xml"/><Relationship Id="rId6" Type="http://schemas.openxmlformats.org/officeDocument/2006/relationships/diagramQuickStyle" Target="../diagrams/quickStyle3.xml"/><Relationship Id="rId7" Type="http://schemas.openxmlformats.org/officeDocument/2006/relationships/diagramColors" Target="../diagrams/colors3.xml"/><Relationship Id="rId8"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logolar\sunum_rektor_hoca\sunum_tasarim_turkce_1.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1028"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9" name="8 Metin kutusu"/>
          <p:cNvSpPr txBox="1"/>
          <p:nvPr/>
        </p:nvSpPr>
        <p:spPr>
          <a:xfrm>
            <a:off x="2536017" y="214290"/>
            <a:ext cx="4071966" cy="707886"/>
          </a:xfrm>
          <a:prstGeom prst="rect">
            <a:avLst/>
          </a:prstGeom>
          <a:noFill/>
        </p:spPr>
        <p:txBody>
          <a:bodyPr wrap="square" rtlCol="0">
            <a:spAutoFit/>
          </a:bodyPr>
          <a:lstStyle/>
          <a:p>
            <a:pPr algn="ctr"/>
            <a:r>
              <a:rPr lang="tr-TR" sz="2000" b="1" dirty="0" smtClean="0">
                <a:solidFill>
                  <a:schemeClr val="bg1">
                    <a:lumMod val="85000"/>
                  </a:schemeClr>
                </a:solidFill>
              </a:rPr>
              <a:t>İstanbul Üniversitesi</a:t>
            </a:r>
          </a:p>
          <a:p>
            <a:pPr algn="ctr"/>
            <a:r>
              <a:rPr lang="tr-TR" sz="2000" b="1" dirty="0" smtClean="0">
                <a:solidFill>
                  <a:schemeClr val="bg1">
                    <a:lumMod val="85000"/>
                  </a:schemeClr>
                </a:solidFill>
              </a:rPr>
              <a:t>Ulaştırma ve Lojistik Yüksekokulu</a:t>
            </a:r>
            <a:endParaRPr lang="tr-TR" sz="2000" b="1" dirty="0">
              <a:solidFill>
                <a:schemeClr val="bg1">
                  <a:lumMod val="85000"/>
                </a:schemeClr>
              </a:solidFill>
            </a:endParaRPr>
          </a:p>
        </p:txBody>
      </p:sp>
      <p:sp>
        <p:nvSpPr>
          <p:cNvPr id="7" name="6 Başlık"/>
          <p:cNvSpPr>
            <a:spLocks noGrp="1"/>
          </p:cNvSpPr>
          <p:nvPr>
            <p:ph type="ctrTitle"/>
          </p:nvPr>
        </p:nvSpPr>
        <p:spPr/>
        <p:txBody>
          <a:bodyPr>
            <a:normAutofit/>
          </a:bodyPr>
          <a:lstStyle/>
          <a:p>
            <a:r>
              <a:rPr lang="tr-TR" dirty="0" smtClean="0"/>
              <a:t>Lojistik Yönetimi</a:t>
            </a:r>
            <a:br>
              <a:rPr lang="tr-TR" dirty="0" smtClean="0"/>
            </a:br>
            <a:r>
              <a:rPr lang="tr-TR" dirty="0" smtClean="0"/>
              <a:t>Ders – III</a:t>
            </a:r>
            <a:endParaRPr lang="tr-TR" dirty="0"/>
          </a:p>
        </p:txBody>
      </p:sp>
      <p:sp>
        <p:nvSpPr>
          <p:cNvPr id="8" name="7 Alt Başlık"/>
          <p:cNvSpPr>
            <a:spLocks noGrp="1"/>
          </p:cNvSpPr>
          <p:nvPr>
            <p:ph type="subTitle" idx="1"/>
          </p:nvPr>
        </p:nvSpPr>
        <p:spPr/>
        <p:txBody>
          <a:bodyPr anchor="ctr"/>
          <a:lstStyle/>
          <a:p>
            <a:r>
              <a:rPr lang="tr-TR" dirty="0" smtClean="0">
                <a:solidFill>
                  <a:srgbClr val="008000"/>
                </a:solidFill>
              </a:rPr>
              <a:t>Yrd. Doç. Dr. Gültekin ALTUNTAŞ</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536017" y="214290"/>
            <a:ext cx="4071966" cy="1384995"/>
          </a:xfrm>
          <a:prstGeom prst="rect">
            <a:avLst/>
          </a:prstGeom>
          <a:noFill/>
        </p:spPr>
        <p:txBody>
          <a:bodyPr wrap="square" rtlCol="0">
            <a:spAutoFit/>
          </a:bodyPr>
          <a:lstStyle/>
          <a:p>
            <a:pPr algn="ctr"/>
            <a:r>
              <a:rPr lang="tr-TR" sz="2800" b="1" dirty="0" smtClean="0">
                <a:solidFill>
                  <a:schemeClr val="bg1">
                    <a:lumMod val="85000"/>
                  </a:schemeClr>
                </a:solidFill>
              </a:rPr>
              <a:t>Zaman Sıkıştırma Yaklaşımı – Rekabet Avantajı</a:t>
            </a:r>
            <a:endParaRPr lang="tr-TR" sz="2800" b="1" dirty="0">
              <a:solidFill>
                <a:schemeClr val="bg1">
                  <a:lumMod val="85000"/>
                </a:schemeClr>
              </a:solidFill>
            </a:endParaRPr>
          </a:p>
        </p:txBody>
      </p:sp>
      <p:sp>
        <p:nvSpPr>
          <p:cNvPr id="5" name="Content Placeholder 4"/>
          <p:cNvSpPr>
            <a:spLocks noGrp="1"/>
          </p:cNvSpPr>
          <p:nvPr>
            <p:ph idx="1"/>
          </p:nvPr>
        </p:nvSpPr>
        <p:spPr/>
        <p:txBody>
          <a:bodyPr anchor="ctr">
            <a:normAutofit fontScale="92500" lnSpcReduction="20000"/>
          </a:bodyPr>
          <a:lstStyle/>
          <a:p>
            <a:pPr algn="just"/>
            <a:r>
              <a:rPr lang="tr-TR" dirty="0" smtClean="0"/>
              <a:t>Bütünsel yaklaşım</a:t>
            </a:r>
          </a:p>
          <a:p>
            <a:pPr lvl="1" algn="just"/>
            <a:r>
              <a:rPr lang="tr-TR" dirty="0" smtClean="0"/>
              <a:t>İçsel zaman odaklı – Kritik yol yaklaşımı dikkate alınabilir.</a:t>
            </a:r>
          </a:p>
          <a:p>
            <a:pPr algn="just"/>
            <a:r>
              <a:rPr lang="tr-TR" dirty="0" smtClean="0"/>
              <a:t>Rekabetçi pazar yaklaşımı</a:t>
            </a:r>
          </a:p>
          <a:p>
            <a:pPr lvl="1" algn="just"/>
            <a:r>
              <a:rPr lang="tr-TR" dirty="0" smtClean="0"/>
              <a:t>Dışsal zaman odaklı – Müşterinin direkt olarak değer atfettiği zaman</a:t>
            </a:r>
          </a:p>
          <a:p>
            <a:pPr lvl="1" algn="just"/>
            <a:endParaRPr lang="tr-TR" dirty="0"/>
          </a:p>
          <a:p>
            <a:pPr algn="just"/>
            <a:r>
              <a:rPr lang="tr-TR" dirty="0" smtClean="0"/>
              <a:t>Stratejik bakış açısıyla,</a:t>
            </a:r>
          </a:p>
          <a:p>
            <a:pPr lvl="1" algn="just"/>
            <a:r>
              <a:rPr lang="tr-TR" dirty="0" smtClean="0"/>
              <a:t>Müşteri, Rekabet ve İşletme...</a:t>
            </a:r>
          </a:p>
          <a:p>
            <a:pPr lvl="1" algn="just"/>
            <a:r>
              <a:rPr lang="tr-TR" dirty="0" smtClean="0"/>
              <a:t>Değer ve maliyet...</a:t>
            </a:r>
          </a:p>
          <a:p>
            <a:pPr lvl="2" algn="just"/>
            <a:r>
              <a:rPr lang="tr-TR" dirty="0" smtClean="0"/>
              <a:t>Değersiz işler ayrıştırılmalıdır.</a:t>
            </a:r>
          </a:p>
        </p:txBody>
      </p:sp>
    </p:spTree>
    <p:extLst>
      <p:ext uri="{BB962C8B-B14F-4D97-AF65-F5344CB8AC3E}">
        <p14:creationId xmlns:p14="http://schemas.microsoft.com/office/powerpoint/2010/main" val="398845143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536017" y="214290"/>
            <a:ext cx="4071966" cy="1384995"/>
          </a:xfrm>
          <a:prstGeom prst="rect">
            <a:avLst/>
          </a:prstGeom>
          <a:noFill/>
        </p:spPr>
        <p:txBody>
          <a:bodyPr wrap="square" rtlCol="0">
            <a:spAutoFit/>
          </a:bodyPr>
          <a:lstStyle/>
          <a:p>
            <a:pPr algn="ctr"/>
            <a:r>
              <a:rPr lang="tr-TR" sz="2800" b="1" dirty="0" smtClean="0">
                <a:solidFill>
                  <a:schemeClr val="bg1">
                    <a:lumMod val="85000"/>
                  </a:schemeClr>
                </a:solidFill>
              </a:rPr>
              <a:t>Zaman Sıkıştırma Yaklaşımı – Maliyet Avantajı</a:t>
            </a:r>
            <a:endParaRPr lang="tr-TR" sz="2800" b="1" dirty="0">
              <a:solidFill>
                <a:schemeClr val="bg1">
                  <a:lumMod val="85000"/>
                </a:schemeClr>
              </a:solidFill>
            </a:endParaRPr>
          </a:p>
        </p:txBody>
      </p:sp>
      <p:sp>
        <p:nvSpPr>
          <p:cNvPr id="7" name="Content Placeholder 4"/>
          <p:cNvSpPr>
            <a:spLocks noGrp="1"/>
          </p:cNvSpPr>
          <p:nvPr>
            <p:ph idx="1"/>
          </p:nvPr>
        </p:nvSpPr>
        <p:spPr>
          <a:xfrm>
            <a:off x="457200" y="1600201"/>
            <a:ext cx="8229600" cy="2260848"/>
          </a:xfrm>
        </p:spPr>
        <p:txBody>
          <a:bodyPr anchor="ctr">
            <a:normAutofit fontScale="92500" lnSpcReduction="10000"/>
          </a:bodyPr>
          <a:lstStyle/>
          <a:p>
            <a:pPr algn="just"/>
            <a:r>
              <a:rPr lang="tr-TR" dirty="0" smtClean="0"/>
              <a:t>Değer yaratmayan zamanın ortadan kaldırılmasıdır.</a:t>
            </a:r>
          </a:p>
          <a:p>
            <a:pPr lvl="1" algn="just"/>
            <a:r>
              <a:rPr lang="tr-TR" dirty="0" smtClean="0"/>
              <a:t>Genel imalat giderlerinin,</a:t>
            </a:r>
          </a:p>
          <a:p>
            <a:pPr lvl="1" algn="just"/>
            <a:r>
              <a:rPr lang="tr-TR" dirty="0" smtClean="0"/>
              <a:t>Doğrudan maliyetlerin,</a:t>
            </a:r>
          </a:p>
          <a:p>
            <a:pPr lvl="1" algn="just"/>
            <a:r>
              <a:rPr lang="tr-TR" dirty="0" smtClean="0"/>
              <a:t>Çalışma sermayesinin azalması ile sonuçlanır.</a:t>
            </a:r>
          </a:p>
        </p:txBody>
      </p:sp>
      <p:grpSp>
        <p:nvGrpSpPr>
          <p:cNvPr id="6" name="Group 5"/>
          <p:cNvGrpSpPr/>
          <p:nvPr/>
        </p:nvGrpSpPr>
        <p:grpSpPr>
          <a:xfrm>
            <a:off x="839197" y="4077072"/>
            <a:ext cx="7909267" cy="2632358"/>
            <a:chOff x="839197" y="4077072"/>
            <a:chExt cx="7909267" cy="2632358"/>
          </a:xfrm>
        </p:grpSpPr>
        <p:grpSp>
          <p:nvGrpSpPr>
            <p:cNvPr id="8" name="Group 7"/>
            <p:cNvGrpSpPr/>
            <p:nvPr/>
          </p:nvGrpSpPr>
          <p:grpSpPr>
            <a:xfrm>
              <a:off x="1440328" y="4077072"/>
              <a:ext cx="7308136" cy="2632358"/>
              <a:chOff x="1043608" y="4077072"/>
              <a:chExt cx="7308136" cy="2632358"/>
            </a:xfrm>
          </p:grpSpPr>
          <p:cxnSp>
            <p:nvCxnSpPr>
              <p:cNvPr id="9" name="Straight Connector 8"/>
              <p:cNvCxnSpPr/>
              <p:nvPr/>
            </p:nvCxnSpPr>
            <p:spPr>
              <a:xfrm>
                <a:off x="2267744" y="4077072"/>
                <a:ext cx="0" cy="2088232"/>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2267745" y="6165304"/>
                <a:ext cx="6083999"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1043608" y="4509120"/>
                <a:ext cx="1068947" cy="400110"/>
              </a:xfrm>
              <a:prstGeom prst="rect">
                <a:avLst/>
              </a:prstGeom>
              <a:noFill/>
            </p:spPr>
            <p:txBody>
              <a:bodyPr wrap="none" rtlCol="0">
                <a:spAutoFit/>
              </a:bodyPr>
              <a:lstStyle/>
              <a:p>
                <a:r>
                  <a:rPr lang="tr-TR" sz="2000" smtClean="0"/>
                  <a:t>Teslimat</a:t>
                </a:r>
                <a:endParaRPr lang="tr-TR" sz="2000"/>
              </a:p>
            </p:txBody>
          </p:sp>
          <p:sp>
            <p:nvSpPr>
              <p:cNvPr id="12" name="TextBox 11"/>
              <p:cNvSpPr txBox="1"/>
              <p:nvPr/>
            </p:nvSpPr>
            <p:spPr>
              <a:xfrm>
                <a:off x="1115616" y="5301208"/>
                <a:ext cx="914032" cy="400110"/>
              </a:xfrm>
              <a:prstGeom prst="rect">
                <a:avLst/>
              </a:prstGeom>
              <a:noFill/>
            </p:spPr>
            <p:txBody>
              <a:bodyPr wrap="none" rtlCol="0">
                <a:spAutoFit/>
              </a:bodyPr>
              <a:lstStyle/>
              <a:p>
                <a:r>
                  <a:rPr lang="tr-TR" sz="2000" dirty="0" smtClean="0"/>
                  <a:t>Üretim</a:t>
                </a:r>
                <a:endParaRPr lang="tr-TR" sz="2000" dirty="0"/>
              </a:p>
            </p:txBody>
          </p:sp>
          <p:graphicFrame>
            <p:nvGraphicFramePr>
              <p:cNvPr id="13" name="Diagram 12"/>
              <p:cNvGraphicFramePr/>
              <p:nvPr>
                <p:extLst>
                  <p:ext uri="{D42A27DB-BD31-4B8C-83A1-F6EECF244321}">
                    <p14:modId xmlns:p14="http://schemas.microsoft.com/office/powerpoint/2010/main" val="994185705"/>
                  </p:ext>
                </p:extLst>
              </p:nvPr>
            </p:nvGraphicFramePr>
            <p:xfrm>
              <a:off x="2555776" y="4216483"/>
              <a:ext cx="5039403" cy="101271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4" name="Diagram 13"/>
              <p:cNvGraphicFramePr/>
              <p:nvPr>
                <p:extLst>
                  <p:ext uri="{D42A27DB-BD31-4B8C-83A1-F6EECF244321}">
                    <p14:modId xmlns:p14="http://schemas.microsoft.com/office/powerpoint/2010/main" val="3193595909"/>
                  </p:ext>
                </p:extLst>
              </p:nvPr>
            </p:nvGraphicFramePr>
            <p:xfrm>
              <a:off x="2555776" y="4941168"/>
              <a:ext cx="5472608" cy="1012717"/>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5" name="TextBox 14"/>
              <p:cNvSpPr txBox="1"/>
              <p:nvPr/>
            </p:nvSpPr>
            <p:spPr>
              <a:xfrm>
                <a:off x="4788024" y="6309320"/>
                <a:ext cx="906769" cy="400110"/>
              </a:xfrm>
              <a:prstGeom prst="rect">
                <a:avLst/>
              </a:prstGeom>
              <a:noFill/>
            </p:spPr>
            <p:txBody>
              <a:bodyPr wrap="none" rtlCol="0">
                <a:spAutoFit/>
              </a:bodyPr>
              <a:lstStyle/>
              <a:p>
                <a:r>
                  <a:rPr lang="tr-TR" sz="2000" b="1" dirty="0" smtClean="0">
                    <a:solidFill>
                      <a:srgbClr val="FF0000"/>
                    </a:solidFill>
                  </a:rPr>
                  <a:t>Zaman</a:t>
                </a:r>
                <a:endParaRPr lang="tr-TR" sz="2000" b="1" dirty="0">
                  <a:solidFill>
                    <a:srgbClr val="FF0000"/>
                  </a:solidFill>
                </a:endParaRPr>
              </a:p>
            </p:txBody>
          </p:sp>
        </p:grpSp>
        <p:sp>
          <p:nvSpPr>
            <p:cNvPr id="16" name="TextBox 15"/>
            <p:cNvSpPr txBox="1"/>
            <p:nvPr/>
          </p:nvSpPr>
          <p:spPr>
            <a:xfrm>
              <a:off x="839197" y="4551505"/>
              <a:ext cx="492443" cy="1253759"/>
            </a:xfrm>
            <a:prstGeom prst="rect">
              <a:avLst/>
            </a:prstGeom>
            <a:noFill/>
          </p:spPr>
          <p:txBody>
            <a:bodyPr vert="vert270" wrap="none" rtlCol="0">
              <a:spAutoFit/>
            </a:bodyPr>
            <a:lstStyle/>
            <a:p>
              <a:r>
                <a:rPr lang="tr-TR" sz="2000" b="1" dirty="0" smtClean="0">
                  <a:solidFill>
                    <a:srgbClr val="FF0000"/>
                  </a:solidFill>
                </a:rPr>
                <a:t>İş Süreçleri</a:t>
              </a:r>
              <a:endParaRPr lang="tr-TR" sz="2000" b="1" dirty="0">
                <a:solidFill>
                  <a:srgbClr val="FF0000"/>
                </a:solidFill>
              </a:endParaRPr>
            </a:p>
          </p:txBody>
        </p:sp>
      </p:grpSp>
    </p:spTree>
    <p:extLst>
      <p:ext uri="{BB962C8B-B14F-4D97-AF65-F5344CB8AC3E}">
        <p14:creationId xmlns:p14="http://schemas.microsoft.com/office/powerpoint/2010/main" val="215342252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536017" y="214290"/>
            <a:ext cx="4071966" cy="954107"/>
          </a:xfrm>
          <a:prstGeom prst="rect">
            <a:avLst/>
          </a:prstGeom>
          <a:noFill/>
        </p:spPr>
        <p:txBody>
          <a:bodyPr wrap="square" rtlCol="0">
            <a:spAutoFit/>
          </a:bodyPr>
          <a:lstStyle/>
          <a:p>
            <a:pPr algn="ctr"/>
            <a:r>
              <a:rPr lang="tr-TR" sz="2800" b="1" dirty="0" smtClean="0">
                <a:solidFill>
                  <a:schemeClr val="bg1">
                    <a:lumMod val="85000"/>
                  </a:schemeClr>
                </a:solidFill>
              </a:rPr>
              <a:t>Zaman Sıkıştırma Yaklaşımı – Kalite Avantajı</a:t>
            </a:r>
            <a:endParaRPr lang="tr-TR" sz="2800" b="1" dirty="0">
              <a:solidFill>
                <a:schemeClr val="bg1">
                  <a:lumMod val="85000"/>
                </a:schemeClr>
              </a:solidFill>
            </a:endParaRPr>
          </a:p>
        </p:txBody>
      </p:sp>
      <p:sp>
        <p:nvSpPr>
          <p:cNvPr id="5" name="Content Placeholder 4"/>
          <p:cNvSpPr>
            <a:spLocks noGrp="1"/>
          </p:cNvSpPr>
          <p:nvPr>
            <p:ph idx="1"/>
          </p:nvPr>
        </p:nvSpPr>
        <p:spPr/>
        <p:txBody>
          <a:bodyPr anchor="ctr">
            <a:normAutofit/>
          </a:bodyPr>
          <a:lstStyle/>
          <a:p>
            <a:pPr algn="just"/>
            <a:r>
              <a:rPr lang="tr-TR" dirty="0" smtClean="0"/>
              <a:t>Kalite açısından bakıldığında, zaman </a:t>
            </a:r>
            <a:r>
              <a:rPr lang="tr-TR" dirty="0" smtClean="0"/>
              <a:t>sıkıştırma, </a:t>
            </a:r>
            <a:r>
              <a:rPr lang="tr-TR" dirty="0" smtClean="0"/>
              <a:t>müşteri, daha özelde son kullanıcı istek ve ihtiyaçları ile eşleşecek ürün kalitesini belirtir.</a:t>
            </a:r>
          </a:p>
          <a:p>
            <a:pPr lvl="1" algn="just"/>
            <a:r>
              <a:rPr lang="tr-TR" dirty="0" smtClean="0"/>
              <a:t>Satış,</a:t>
            </a:r>
          </a:p>
          <a:p>
            <a:pPr lvl="1" algn="just"/>
            <a:r>
              <a:rPr lang="tr-TR" dirty="0" smtClean="0"/>
              <a:t>Pazarlama,</a:t>
            </a:r>
          </a:p>
          <a:p>
            <a:pPr lvl="1" algn="just"/>
            <a:r>
              <a:rPr lang="tr-TR" dirty="0" smtClean="0"/>
              <a:t>Üretim süreçlerinde gereksiz süreçleri ortadan kaldırır.</a:t>
            </a:r>
          </a:p>
          <a:p>
            <a:pPr algn="just"/>
            <a:r>
              <a:rPr lang="tr-TR" dirty="0" smtClean="0"/>
              <a:t>Daha azı, müşteri ve itibar kaybı ile sonuçlanır.</a:t>
            </a:r>
          </a:p>
        </p:txBody>
      </p:sp>
    </p:spTree>
    <p:extLst>
      <p:ext uri="{BB962C8B-B14F-4D97-AF65-F5344CB8AC3E}">
        <p14:creationId xmlns:p14="http://schemas.microsoft.com/office/powerpoint/2010/main" val="148694831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536017" y="214290"/>
            <a:ext cx="4071966" cy="1384995"/>
          </a:xfrm>
          <a:prstGeom prst="rect">
            <a:avLst/>
          </a:prstGeom>
          <a:noFill/>
        </p:spPr>
        <p:txBody>
          <a:bodyPr wrap="square" rtlCol="0">
            <a:spAutoFit/>
          </a:bodyPr>
          <a:lstStyle/>
          <a:p>
            <a:pPr algn="ctr"/>
            <a:r>
              <a:rPr lang="tr-TR" sz="2800" b="1" dirty="0" smtClean="0">
                <a:solidFill>
                  <a:schemeClr val="bg1">
                    <a:lumMod val="85000"/>
                  </a:schemeClr>
                </a:solidFill>
              </a:rPr>
              <a:t>Zaman Sıkıştırma Yaklaşımı – Teknoloji Avantajı</a:t>
            </a:r>
            <a:endParaRPr lang="tr-TR" sz="2800" b="1" dirty="0">
              <a:solidFill>
                <a:schemeClr val="bg1">
                  <a:lumMod val="85000"/>
                </a:schemeClr>
              </a:solidFill>
            </a:endParaRPr>
          </a:p>
        </p:txBody>
      </p:sp>
      <p:sp>
        <p:nvSpPr>
          <p:cNvPr id="5" name="Content Placeholder 4"/>
          <p:cNvSpPr>
            <a:spLocks noGrp="1"/>
          </p:cNvSpPr>
          <p:nvPr>
            <p:ph idx="1"/>
          </p:nvPr>
        </p:nvSpPr>
        <p:spPr/>
        <p:txBody>
          <a:bodyPr anchor="ctr">
            <a:normAutofit fontScale="92500" lnSpcReduction="20000"/>
          </a:bodyPr>
          <a:lstStyle/>
          <a:p>
            <a:pPr algn="just"/>
            <a:r>
              <a:rPr lang="tr-TR" dirty="0" smtClean="0"/>
              <a:t>CNC tezgahları,</a:t>
            </a:r>
          </a:p>
          <a:p>
            <a:pPr algn="just"/>
            <a:r>
              <a:rPr lang="tr-TR" dirty="0" smtClean="0"/>
              <a:t>Robotlar,</a:t>
            </a:r>
          </a:p>
          <a:p>
            <a:pPr algn="just"/>
            <a:r>
              <a:rPr lang="tr-TR" dirty="0" smtClean="0"/>
              <a:t>Bilgisayar destekli imalat sistemleri,</a:t>
            </a:r>
          </a:p>
          <a:p>
            <a:pPr algn="just"/>
            <a:r>
              <a:rPr lang="tr-TR" dirty="0" smtClean="0"/>
              <a:t>Depo yönetim sistemleri...</a:t>
            </a:r>
          </a:p>
          <a:p>
            <a:pPr algn="just"/>
            <a:endParaRPr lang="tr-TR" dirty="0"/>
          </a:p>
          <a:p>
            <a:pPr algn="just"/>
            <a:r>
              <a:rPr lang="tr-TR" dirty="0" smtClean="0"/>
              <a:t>Yukarıda sözü edilen sistemlerin tamamı zaman odaklıdır.</a:t>
            </a:r>
          </a:p>
          <a:p>
            <a:pPr algn="just"/>
            <a:endParaRPr lang="tr-TR" dirty="0"/>
          </a:p>
          <a:p>
            <a:pPr algn="just"/>
            <a:r>
              <a:rPr lang="tr-TR" dirty="0" smtClean="0"/>
              <a:t>Buna karşın, hangi teknolojik sistem olursa olsun, yüksek düzeyli talep sapmalarına cevap veremez!</a:t>
            </a:r>
          </a:p>
        </p:txBody>
      </p:sp>
    </p:spTree>
    <p:extLst>
      <p:ext uri="{BB962C8B-B14F-4D97-AF65-F5344CB8AC3E}">
        <p14:creationId xmlns:p14="http://schemas.microsoft.com/office/powerpoint/2010/main" val="138958580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536017" y="214290"/>
            <a:ext cx="4071966" cy="1384995"/>
          </a:xfrm>
          <a:prstGeom prst="rect">
            <a:avLst/>
          </a:prstGeom>
          <a:noFill/>
        </p:spPr>
        <p:txBody>
          <a:bodyPr wrap="square" rtlCol="0">
            <a:spAutoFit/>
          </a:bodyPr>
          <a:lstStyle/>
          <a:p>
            <a:pPr algn="ctr"/>
            <a:r>
              <a:rPr lang="tr-TR" sz="2800" b="1" dirty="0" smtClean="0">
                <a:solidFill>
                  <a:schemeClr val="bg1">
                    <a:lumMod val="85000"/>
                  </a:schemeClr>
                </a:solidFill>
              </a:rPr>
              <a:t>Zaman Sıkıştırma Yaklaşımı – Müşteri Odaklılık</a:t>
            </a:r>
            <a:endParaRPr lang="tr-TR" sz="2800" b="1" dirty="0">
              <a:solidFill>
                <a:schemeClr val="bg1">
                  <a:lumMod val="85000"/>
                </a:schemeClr>
              </a:solidFill>
            </a:endParaRPr>
          </a:p>
        </p:txBody>
      </p:sp>
      <p:sp>
        <p:nvSpPr>
          <p:cNvPr id="5" name="Content Placeholder 4"/>
          <p:cNvSpPr>
            <a:spLocks noGrp="1"/>
          </p:cNvSpPr>
          <p:nvPr>
            <p:ph idx="1"/>
          </p:nvPr>
        </p:nvSpPr>
        <p:spPr>
          <a:xfrm>
            <a:off x="457200" y="1600201"/>
            <a:ext cx="8229600" cy="1036711"/>
          </a:xfrm>
        </p:spPr>
        <p:txBody>
          <a:bodyPr anchor="ctr">
            <a:normAutofit lnSpcReduction="10000"/>
          </a:bodyPr>
          <a:lstStyle/>
          <a:p>
            <a:pPr algn="just"/>
            <a:r>
              <a:rPr lang="tr-TR" dirty="0" smtClean="0"/>
              <a:t>Farklı ürünler, farklı sektörler farklı hizmetler talep ederler.</a:t>
            </a:r>
          </a:p>
        </p:txBody>
      </p:sp>
      <p:grpSp>
        <p:nvGrpSpPr>
          <p:cNvPr id="10" name="Group 9"/>
          <p:cNvGrpSpPr/>
          <p:nvPr/>
        </p:nvGrpSpPr>
        <p:grpSpPr>
          <a:xfrm>
            <a:off x="1907704" y="2564904"/>
            <a:ext cx="5688632" cy="3888432"/>
            <a:chOff x="1907704" y="2564904"/>
            <a:chExt cx="5688632" cy="3888432"/>
          </a:xfrm>
        </p:grpSpPr>
        <p:grpSp>
          <p:nvGrpSpPr>
            <p:cNvPr id="7" name="Group 6"/>
            <p:cNvGrpSpPr/>
            <p:nvPr/>
          </p:nvGrpSpPr>
          <p:grpSpPr>
            <a:xfrm>
              <a:off x="1907704" y="2564904"/>
              <a:ext cx="5688632" cy="3888432"/>
              <a:chOff x="1835696" y="2420888"/>
              <a:chExt cx="6120680" cy="4360550"/>
            </a:xfrm>
          </p:grpSpPr>
          <p:graphicFrame>
            <p:nvGraphicFramePr>
              <p:cNvPr id="6" name="Content Placeholder 5"/>
              <p:cNvGraphicFramePr>
                <a:graphicFrameLocks/>
              </p:cNvGraphicFramePr>
              <p:nvPr>
                <p:extLst>
                  <p:ext uri="{D42A27DB-BD31-4B8C-83A1-F6EECF244321}">
                    <p14:modId xmlns:p14="http://schemas.microsoft.com/office/powerpoint/2010/main" val="2192090633"/>
                  </p:ext>
                </p:extLst>
              </p:nvPr>
            </p:nvGraphicFramePr>
            <p:xfrm>
              <a:off x="1835696" y="2420888"/>
              <a:ext cx="6120680" cy="38164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TextBox 7"/>
              <p:cNvSpPr txBox="1"/>
              <p:nvPr/>
            </p:nvSpPr>
            <p:spPr>
              <a:xfrm>
                <a:off x="2351365" y="3690037"/>
                <a:ext cx="492443" cy="1323139"/>
              </a:xfrm>
              <a:prstGeom prst="rect">
                <a:avLst/>
              </a:prstGeom>
              <a:noFill/>
            </p:spPr>
            <p:txBody>
              <a:bodyPr vert="vert270" wrap="none" rtlCol="0">
                <a:spAutoFit/>
              </a:bodyPr>
              <a:lstStyle/>
              <a:p>
                <a:r>
                  <a:rPr lang="tr-TR" sz="2000" b="1" dirty="0" smtClean="0">
                    <a:solidFill>
                      <a:srgbClr val="FF0000"/>
                    </a:solidFill>
                  </a:rPr>
                  <a:t>Karmaşıklık</a:t>
                </a:r>
                <a:endParaRPr lang="tr-TR" sz="2000" b="1" dirty="0">
                  <a:solidFill>
                    <a:srgbClr val="FF0000"/>
                  </a:solidFill>
                </a:endParaRPr>
              </a:p>
            </p:txBody>
          </p:sp>
          <p:sp>
            <p:nvSpPr>
              <p:cNvPr id="9" name="TextBox 8"/>
              <p:cNvSpPr txBox="1"/>
              <p:nvPr/>
            </p:nvSpPr>
            <p:spPr>
              <a:xfrm>
                <a:off x="4262075" y="6381328"/>
                <a:ext cx="1246029" cy="400110"/>
              </a:xfrm>
              <a:prstGeom prst="rect">
                <a:avLst/>
              </a:prstGeom>
              <a:noFill/>
            </p:spPr>
            <p:txBody>
              <a:bodyPr wrap="none" rtlCol="0">
                <a:spAutoFit/>
              </a:bodyPr>
              <a:lstStyle/>
              <a:p>
                <a:r>
                  <a:rPr lang="tr-TR" sz="2000" b="1" dirty="0" smtClean="0">
                    <a:solidFill>
                      <a:srgbClr val="FF0000"/>
                    </a:solidFill>
                  </a:rPr>
                  <a:t>Belirginlik</a:t>
                </a:r>
                <a:endParaRPr lang="tr-TR" sz="2000" b="1" dirty="0">
                  <a:solidFill>
                    <a:srgbClr val="FF0000"/>
                  </a:solidFill>
                </a:endParaRPr>
              </a:p>
            </p:txBody>
          </p:sp>
        </p:grpSp>
        <p:sp>
          <p:nvSpPr>
            <p:cNvPr id="11" name="TextBox 10"/>
            <p:cNvSpPr txBox="1"/>
            <p:nvPr/>
          </p:nvSpPr>
          <p:spPr>
            <a:xfrm>
              <a:off x="2483768" y="2636912"/>
              <a:ext cx="325730" cy="400110"/>
            </a:xfrm>
            <a:prstGeom prst="rect">
              <a:avLst/>
            </a:prstGeom>
            <a:noFill/>
          </p:spPr>
          <p:txBody>
            <a:bodyPr wrap="none" rtlCol="0">
              <a:spAutoFit/>
            </a:bodyPr>
            <a:lstStyle/>
            <a:p>
              <a:r>
                <a:rPr lang="tr-TR" sz="2000" b="1" dirty="0" smtClean="0">
                  <a:solidFill>
                    <a:srgbClr val="FFFF00"/>
                  </a:solidFill>
                </a:rPr>
                <a:t>Y</a:t>
              </a:r>
              <a:endParaRPr lang="tr-TR" sz="2000" b="1" dirty="0">
                <a:solidFill>
                  <a:srgbClr val="FFFF00"/>
                </a:solidFill>
              </a:endParaRPr>
            </a:p>
          </p:txBody>
        </p:sp>
        <p:sp>
          <p:nvSpPr>
            <p:cNvPr id="12" name="TextBox 11"/>
            <p:cNvSpPr txBox="1"/>
            <p:nvPr/>
          </p:nvSpPr>
          <p:spPr>
            <a:xfrm>
              <a:off x="6444208" y="5805264"/>
              <a:ext cx="325730" cy="400110"/>
            </a:xfrm>
            <a:prstGeom prst="rect">
              <a:avLst/>
            </a:prstGeom>
            <a:noFill/>
          </p:spPr>
          <p:txBody>
            <a:bodyPr wrap="none" rtlCol="0">
              <a:spAutoFit/>
            </a:bodyPr>
            <a:lstStyle/>
            <a:p>
              <a:r>
                <a:rPr lang="tr-TR" sz="2000" b="1" dirty="0" smtClean="0">
                  <a:solidFill>
                    <a:srgbClr val="FFFF00"/>
                  </a:solidFill>
                </a:rPr>
                <a:t>Y</a:t>
              </a:r>
              <a:endParaRPr lang="tr-TR" sz="2000" b="1" dirty="0">
                <a:solidFill>
                  <a:srgbClr val="FFFF00"/>
                </a:solidFill>
              </a:endParaRPr>
            </a:p>
          </p:txBody>
        </p:sp>
      </p:grpSp>
    </p:spTree>
    <p:extLst>
      <p:ext uri="{BB962C8B-B14F-4D97-AF65-F5344CB8AC3E}">
        <p14:creationId xmlns:p14="http://schemas.microsoft.com/office/powerpoint/2010/main" val="213862170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536017" y="214290"/>
            <a:ext cx="4071966" cy="1384995"/>
          </a:xfrm>
          <a:prstGeom prst="rect">
            <a:avLst/>
          </a:prstGeom>
          <a:noFill/>
        </p:spPr>
        <p:txBody>
          <a:bodyPr wrap="square" rtlCol="0">
            <a:spAutoFit/>
          </a:bodyPr>
          <a:lstStyle/>
          <a:p>
            <a:pPr algn="ctr"/>
            <a:r>
              <a:rPr lang="tr-TR" sz="2800" b="1" dirty="0">
                <a:solidFill>
                  <a:schemeClr val="bg1">
                    <a:lumMod val="85000"/>
                  </a:schemeClr>
                </a:solidFill>
              </a:rPr>
              <a:t>Zaman </a:t>
            </a:r>
            <a:r>
              <a:rPr lang="tr-TR" sz="2800" b="1" dirty="0" smtClean="0">
                <a:solidFill>
                  <a:schemeClr val="bg1">
                    <a:lumMod val="85000"/>
                  </a:schemeClr>
                </a:solidFill>
              </a:rPr>
              <a:t>Sıkıştırma Yaklaşımı </a:t>
            </a:r>
            <a:r>
              <a:rPr lang="tr-TR" sz="2800" b="1" dirty="0">
                <a:solidFill>
                  <a:schemeClr val="bg1">
                    <a:lumMod val="85000"/>
                  </a:schemeClr>
                </a:solidFill>
              </a:rPr>
              <a:t>– Müşteri </a:t>
            </a:r>
            <a:r>
              <a:rPr lang="tr-TR" sz="2800" b="1" dirty="0" smtClean="0">
                <a:solidFill>
                  <a:schemeClr val="bg1">
                    <a:lumMod val="85000"/>
                  </a:schemeClr>
                </a:solidFill>
              </a:rPr>
              <a:t>Odaklılık</a:t>
            </a:r>
            <a:endParaRPr lang="tr-TR" sz="2800" b="1" dirty="0">
              <a:solidFill>
                <a:schemeClr val="bg1">
                  <a:lumMod val="85000"/>
                </a:schemeClr>
              </a:solidFill>
            </a:endParaRPr>
          </a:p>
        </p:txBody>
      </p:sp>
      <p:sp>
        <p:nvSpPr>
          <p:cNvPr id="5" name="Content Placeholder 4"/>
          <p:cNvSpPr>
            <a:spLocks noGrp="1"/>
          </p:cNvSpPr>
          <p:nvPr>
            <p:ph idx="1"/>
          </p:nvPr>
        </p:nvSpPr>
        <p:spPr/>
        <p:txBody>
          <a:bodyPr anchor="ctr">
            <a:normAutofit fontScale="92500" lnSpcReduction="20000"/>
          </a:bodyPr>
          <a:lstStyle/>
          <a:p>
            <a:pPr algn="just"/>
            <a:r>
              <a:rPr lang="tr-TR" dirty="0" smtClean="0"/>
              <a:t>Kararsız, değişken, kısa ürün yaşam çevrimi, esnek tedarik, riskten </a:t>
            </a:r>
            <a:r>
              <a:rPr lang="tr-TR" dirty="0" smtClean="0"/>
              <a:t>kaçınma </a:t>
            </a:r>
            <a:r>
              <a:rPr lang="tr-TR" dirty="0" smtClean="0">
                <a:sym typeface="Wingdings"/>
              </a:rPr>
              <a:t> </a:t>
            </a:r>
            <a:r>
              <a:rPr lang="tr-TR" b="1" u="sng" dirty="0" smtClean="0">
                <a:solidFill>
                  <a:srgbClr val="FF0000"/>
                </a:solidFill>
                <a:sym typeface="Wingdings"/>
              </a:rPr>
              <a:t>Çeviklik,</a:t>
            </a:r>
            <a:endParaRPr lang="tr-TR" b="1" u="sng" dirty="0" smtClean="0">
              <a:solidFill>
                <a:srgbClr val="FF0000"/>
              </a:solidFill>
            </a:endParaRPr>
          </a:p>
          <a:p>
            <a:pPr algn="just"/>
            <a:endParaRPr lang="tr-TR" dirty="0"/>
          </a:p>
          <a:p>
            <a:pPr algn="just"/>
            <a:r>
              <a:rPr lang="tr-TR" dirty="0" smtClean="0"/>
              <a:t>Kararlı, yüksek hacim, düşük birim maliyet, uzun çevrim süresi, yüksek nihai ürün stoku, minimum israf, kontrollü </a:t>
            </a:r>
            <a:r>
              <a:rPr lang="tr-TR" dirty="0" smtClean="0"/>
              <a:t>değişkenlik </a:t>
            </a:r>
            <a:r>
              <a:rPr lang="tr-TR" dirty="0" smtClean="0">
                <a:sym typeface="Wingdings"/>
              </a:rPr>
              <a:t> </a:t>
            </a:r>
            <a:r>
              <a:rPr lang="tr-TR" b="1" u="sng" dirty="0" smtClean="0">
                <a:solidFill>
                  <a:srgbClr val="FF0000"/>
                </a:solidFill>
                <a:sym typeface="Wingdings"/>
              </a:rPr>
              <a:t>Yalınlık</a:t>
            </a:r>
            <a:r>
              <a:rPr lang="tr-TR" dirty="0" smtClean="0">
                <a:sym typeface="Wingdings"/>
              </a:rPr>
              <a:t> gerektirir...</a:t>
            </a:r>
          </a:p>
          <a:p>
            <a:pPr algn="just"/>
            <a:endParaRPr lang="tr-TR" dirty="0">
              <a:sym typeface="Wingdings"/>
            </a:endParaRPr>
          </a:p>
          <a:p>
            <a:pPr algn="just"/>
            <a:r>
              <a:rPr lang="tr-TR" dirty="0" smtClean="0">
                <a:sym typeface="Wingdings"/>
              </a:rPr>
              <a:t>Buna karşın, matriste yer değiştiren ürünler de olabilir. Örneğin, </a:t>
            </a:r>
            <a:r>
              <a:rPr lang="tr-TR" dirty="0" smtClean="0">
                <a:sym typeface="Wingdings"/>
              </a:rPr>
              <a:t>LCD TV, 1’den 2’ye geçmiştir ve 4’e doğru ilerlemektedir.</a:t>
            </a:r>
            <a:endParaRPr lang="tr-TR" dirty="0" smtClean="0"/>
          </a:p>
        </p:txBody>
      </p:sp>
    </p:spTree>
    <p:extLst>
      <p:ext uri="{BB962C8B-B14F-4D97-AF65-F5344CB8AC3E}">
        <p14:creationId xmlns:p14="http://schemas.microsoft.com/office/powerpoint/2010/main" val="116970203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536017" y="214290"/>
            <a:ext cx="4071966" cy="954107"/>
          </a:xfrm>
          <a:prstGeom prst="rect">
            <a:avLst/>
          </a:prstGeom>
          <a:noFill/>
        </p:spPr>
        <p:txBody>
          <a:bodyPr wrap="square" rtlCol="0">
            <a:spAutoFit/>
          </a:bodyPr>
          <a:lstStyle/>
          <a:p>
            <a:pPr algn="ctr"/>
            <a:r>
              <a:rPr lang="tr-TR" sz="2800" b="1" dirty="0">
                <a:solidFill>
                  <a:schemeClr val="bg1">
                    <a:lumMod val="85000"/>
                  </a:schemeClr>
                </a:solidFill>
              </a:rPr>
              <a:t>Zaman </a:t>
            </a:r>
            <a:r>
              <a:rPr lang="tr-TR" sz="2800" b="1" dirty="0" smtClean="0">
                <a:solidFill>
                  <a:schemeClr val="bg1">
                    <a:lumMod val="85000"/>
                  </a:schemeClr>
                </a:solidFill>
              </a:rPr>
              <a:t>Sıkıştırmanın Yararları</a:t>
            </a:r>
            <a:endParaRPr lang="tr-TR" sz="2800" b="1" dirty="0">
              <a:solidFill>
                <a:schemeClr val="bg1">
                  <a:lumMod val="85000"/>
                </a:schemeClr>
              </a:solidFill>
            </a:endParaRPr>
          </a:p>
        </p:txBody>
      </p:sp>
      <p:sp>
        <p:nvSpPr>
          <p:cNvPr id="5" name="Content Placeholder 4"/>
          <p:cNvSpPr>
            <a:spLocks noGrp="1"/>
          </p:cNvSpPr>
          <p:nvPr>
            <p:ph idx="1"/>
          </p:nvPr>
        </p:nvSpPr>
        <p:spPr/>
        <p:txBody>
          <a:bodyPr anchor="ctr">
            <a:normAutofit fontScale="92500" lnSpcReduction="10000"/>
          </a:bodyPr>
          <a:lstStyle/>
          <a:p>
            <a:pPr algn="just"/>
            <a:r>
              <a:rPr lang="tr-TR" dirty="0" smtClean="0"/>
              <a:t>Zaman sıkıştırma,</a:t>
            </a:r>
          </a:p>
          <a:p>
            <a:pPr lvl="1" algn="just"/>
            <a:r>
              <a:rPr lang="tr-TR" dirty="0" smtClean="0"/>
              <a:t>Müşteri üzerinde dolaylı bir etkiye sahip içsel zamanın düşürülmesine,</a:t>
            </a:r>
          </a:p>
          <a:p>
            <a:pPr lvl="1" algn="just"/>
            <a:r>
              <a:rPr lang="tr-TR" dirty="0" smtClean="0"/>
              <a:t>Müşterinin doğrudan etkilendiği dışsal zamanın azaltılmasına yarar.</a:t>
            </a:r>
          </a:p>
          <a:p>
            <a:pPr lvl="1" algn="just"/>
            <a:endParaRPr lang="tr-TR" dirty="0"/>
          </a:p>
          <a:p>
            <a:pPr lvl="1" algn="just"/>
            <a:r>
              <a:rPr lang="tr-TR" dirty="0" smtClean="0"/>
              <a:t>Bu sayede, müşteri daha az stok tutar; riskini azaltarak kullanıma ihtiyaç duyacağı zamana daha yakın bir zamanda satın alma sürecini başlatır; iptal edilen, değiştirilen siparişlerin miktarı azalır; nakit akış hızı artar. </a:t>
            </a:r>
          </a:p>
        </p:txBody>
      </p:sp>
    </p:spTree>
    <p:extLst>
      <p:ext uri="{BB962C8B-B14F-4D97-AF65-F5344CB8AC3E}">
        <p14:creationId xmlns:p14="http://schemas.microsoft.com/office/powerpoint/2010/main" val="13883422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536017" y="214290"/>
            <a:ext cx="4071966" cy="523220"/>
          </a:xfrm>
          <a:prstGeom prst="rect">
            <a:avLst/>
          </a:prstGeom>
          <a:noFill/>
        </p:spPr>
        <p:txBody>
          <a:bodyPr wrap="square" rtlCol="0">
            <a:spAutoFit/>
          </a:bodyPr>
          <a:lstStyle/>
          <a:p>
            <a:pPr algn="ctr"/>
            <a:r>
              <a:rPr lang="tr-TR" sz="2800" b="1" dirty="0" smtClean="0">
                <a:solidFill>
                  <a:schemeClr val="bg1">
                    <a:lumMod val="85000"/>
                  </a:schemeClr>
                </a:solidFill>
              </a:rPr>
              <a:t>Sonuç</a:t>
            </a:r>
            <a:endParaRPr lang="tr-TR" sz="2800" b="1" dirty="0">
              <a:solidFill>
                <a:schemeClr val="bg1">
                  <a:lumMod val="85000"/>
                </a:schemeClr>
              </a:solidFill>
            </a:endParaRPr>
          </a:p>
        </p:txBody>
      </p:sp>
      <p:sp>
        <p:nvSpPr>
          <p:cNvPr id="5" name="Content Placeholder 4"/>
          <p:cNvSpPr>
            <a:spLocks noGrp="1"/>
          </p:cNvSpPr>
          <p:nvPr>
            <p:ph idx="1"/>
          </p:nvPr>
        </p:nvSpPr>
        <p:spPr/>
        <p:txBody>
          <a:bodyPr anchor="ctr">
            <a:normAutofit fontScale="77500" lnSpcReduction="20000"/>
          </a:bodyPr>
          <a:lstStyle/>
          <a:p>
            <a:pPr algn="just"/>
            <a:r>
              <a:rPr lang="tr-TR" dirty="0" smtClean="0"/>
              <a:t>Sonuç olarak,</a:t>
            </a:r>
          </a:p>
          <a:p>
            <a:pPr lvl="1" algn="just"/>
            <a:r>
              <a:rPr lang="tr-TR" dirty="0" smtClean="0"/>
              <a:t>İki tür ürün vardır: Yoğun rekabet nedeniyle, kararlı talebe düşük marjinlere sahip olanlar ve aynı/benzer kopyasını yapmanın zorluğu nedeniyle daha az kararlı talebe ve daha yüksek marjinlere sahip olanlar...</a:t>
            </a:r>
          </a:p>
          <a:p>
            <a:pPr lvl="1" algn="just"/>
            <a:endParaRPr lang="tr-TR" dirty="0" smtClean="0"/>
          </a:p>
          <a:p>
            <a:pPr lvl="1" algn="just"/>
            <a:r>
              <a:rPr lang="tr-TR" dirty="0" smtClean="0"/>
              <a:t>Bu tarz bir sınıflandırma, tedarik zincirinin tasarımı açısından önem taşır.</a:t>
            </a:r>
          </a:p>
          <a:p>
            <a:pPr lvl="2" algn="just"/>
            <a:r>
              <a:rPr lang="tr-TR" dirty="0" smtClean="0"/>
              <a:t>Son kullanıcı talepleri dikkate alınır.</a:t>
            </a:r>
          </a:p>
          <a:p>
            <a:pPr lvl="2" algn="just"/>
            <a:r>
              <a:rPr lang="tr-TR" dirty="0" smtClean="0"/>
              <a:t>Son kullanıcı talepleri yatay kanallara çevrilir.</a:t>
            </a:r>
          </a:p>
          <a:p>
            <a:pPr lvl="2" algn="just"/>
            <a:r>
              <a:rPr lang="tr-TR" dirty="0" smtClean="0"/>
              <a:t>Stok pozisyonlama yapılır.</a:t>
            </a:r>
          </a:p>
          <a:p>
            <a:pPr lvl="2" algn="just"/>
            <a:r>
              <a:rPr lang="tr-TR" dirty="0" smtClean="0"/>
              <a:t>Standartlaştırma ortaya çıkar.</a:t>
            </a:r>
          </a:p>
          <a:p>
            <a:pPr lvl="2" algn="just"/>
            <a:r>
              <a:rPr lang="tr-TR" dirty="0" smtClean="0"/>
              <a:t>Değişkenlik kontrolü sorunu meydana gelir.</a:t>
            </a:r>
          </a:p>
          <a:p>
            <a:pPr lvl="2" algn="just"/>
            <a:r>
              <a:rPr lang="tr-TR" dirty="0" smtClean="0"/>
              <a:t>Dikey sınırlar ortaya konulur.</a:t>
            </a:r>
          </a:p>
          <a:p>
            <a:pPr lvl="2" algn="just"/>
            <a:r>
              <a:rPr lang="tr-TR" dirty="0" smtClean="0"/>
              <a:t>İşbirliği ve eşgüdüm gerçekleştirilir.</a:t>
            </a:r>
          </a:p>
        </p:txBody>
      </p:sp>
    </p:spTree>
    <p:extLst>
      <p:ext uri="{BB962C8B-B14F-4D97-AF65-F5344CB8AC3E}">
        <p14:creationId xmlns:p14="http://schemas.microsoft.com/office/powerpoint/2010/main" val="418327315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E:\logolar\sunum_rektor_hoca\sunum_tasarim_turkce_1.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6"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3" name="2 İçerik Yer Tutucusu"/>
          <p:cNvSpPr>
            <a:spLocks noGrp="1"/>
          </p:cNvSpPr>
          <p:nvPr>
            <p:ph idx="1"/>
          </p:nvPr>
        </p:nvSpPr>
        <p:spPr>
          <a:xfrm>
            <a:off x="1821637" y="5786454"/>
            <a:ext cx="5500726" cy="500066"/>
          </a:xfrm>
        </p:spPr>
        <p:txBody>
          <a:bodyPr>
            <a:normAutofit/>
          </a:bodyPr>
          <a:lstStyle/>
          <a:p>
            <a:pPr algn="ctr">
              <a:buNone/>
            </a:pPr>
            <a:r>
              <a:rPr lang="tr-TR" sz="2400" b="1" dirty="0" smtClean="0"/>
              <a:t>Teşekkür ederim.</a:t>
            </a:r>
            <a:endParaRPr lang="tr-TR" sz="2400" b="1" dirty="0"/>
          </a:p>
        </p:txBody>
      </p:sp>
      <p:sp>
        <p:nvSpPr>
          <p:cNvPr id="7" name="6 Metin kutusu"/>
          <p:cNvSpPr txBox="1"/>
          <p:nvPr/>
        </p:nvSpPr>
        <p:spPr>
          <a:xfrm>
            <a:off x="2536017" y="214290"/>
            <a:ext cx="4071966" cy="646331"/>
          </a:xfrm>
          <a:prstGeom prst="rect">
            <a:avLst/>
          </a:prstGeom>
          <a:noFill/>
        </p:spPr>
        <p:txBody>
          <a:bodyPr wrap="square" rtlCol="0">
            <a:spAutoFit/>
          </a:bodyPr>
          <a:lstStyle/>
          <a:p>
            <a:pPr algn="ctr"/>
            <a:r>
              <a:rPr lang="tr-TR" sz="3600" b="1" dirty="0" smtClean="0">
                <a:solidFill>
                  <a:schemeClr val="bg1">
                    <a:lumMod val="85000"/>
                  </a:schemeClr>
                </a:solidFill>
              </a:rPr>
              <a:t>İstanbul Üniversitesi</a:t>
            </a:r>
            <a:endParaRPr lang="tr-TR" sz="3600" b="1" dirty="0">
              <a:solidFill>
                <a:schemeClr val="bg1">
                  <a:lumMod val="85000"/>
                </a:schemeClr>
              </a:solidFill>
            </a:endParaRPr>
          </a:p>
        </p:txBody>
      </p:sp>
      <p:pic>
        <p:nvPicPr>
          <p:cNvPr id="9" name="Picture 1" descr="C:\Users\Turkoglu\Desktop\Rektor_hoca_sunum\lalaler.jpg"/>
          <p:cNvPicPr>
            <a:picLocks noChangeAspect="1" noChangeArrowheads="1"/>
          </p:cNvPicPr>
          <p:nvPr/>
        </p:nvPicPr>
        <p:blipFill>
          <a:blip r:embed="rId4" cstate="print"/>
          <a:srcRect/>
          <a:stretch>
            <a:fillRect/>
          </a:stretch>
        </p:blipFill>
        <p:spPr bwMode="auto">
          <a:xfrm>
            <a:off x="2318536" y="2434529"/>
            <a:ext cx="4506928" cy="320904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536017" y="214290"/>
            <a:ext cx="4071966" cy="646331"/>
          </a:xfrm>
          <a:prstGeom prst="rect">
            <a:avLst/>
          </a:prstGeom>
          <a:noFill/>
        </p:spPr>
        <p:txBody>
          <a:bodyPr wrap="square" rtlCol="0">
            <a:spAutoFit/>
          </a:bodyPr>
          <a:lstStyle/>
          <a:p>
            <a:pPr algn="ctr"/>
            <a:r>
              <a:rPr lang="tr-TR" sz="3600" b="1" dirty="0" smtClean="0">
                <a:solidFill>
                  <a:schemeClr val="bg1">
                    <a:lumMod val="85000"/>
                  </a:schemeClr>
                </a:solidFill>
              </a:rPr>
              <a:t>Gündem</a:t>
            </a:r>
            <a:endParaRPr lang="tr-TR" sz="3600" b="1" dirty="0">
              <a:solidFill>
                <a:schemeClr val="bg1">
                  <a:lumMod val="85000"/>
                </a:schemeClr>
              </a:solidFill>
            </a:endParaRPr>
          </a:p>
        </p:txBody>
      </p:sp>
      <p:sp>
        <p:nvSpPr>
          <p:cNvPr id="5" name="Content Placeholder 4"/>
          <p:cNvSpPr>
            <a:spLocks noGrp="1"/>
          </p:cNvSpPr>
          <p:nvPr>
            <p:ph idx="1"/>
          </p:nvPr>
        </p:nvSpPr>
        <p:spPr/>
        <p:txBody>
          <a:bodyPr anchor="ctr">
            <a:normAutofit fontScale="92500"/>
          </a:bodyPr>
          <a:lstStyle/>
          <a:p>
            <a:r>
              <a:rPr lang="tr-TR" dirty="0" smtClean="0"/>
              <a:t>Zaman Sıkıştırma ve Rekabet</a:t>
            </a:r>
          </a:p>
          <a:p>
            <a:r>
              <a:rPr lang="tr-TR" dirty="0" smtClean="0"/>
              <a:t>Zaman Sıkıştırma – Rekabet Avantajı</a:t>
            </a:r>
          </a:p>
          <a:p>
            <a:r>
              <a:rPr lang="tr-TR" dirty="0" smtClean="0"/>
              <a:t>Zaman Sıkıştırma – Maliyet Avantajı</a:t>
            </a:r>
          </a:p>
          <a:p>
            <a:r>
              <a:rPr lang="tr-TR" dirty="0" smtClean="0"/>
              <a:t>Zaman Sıkıştırma Yaklaşımı – Kalite Avantajı</a:t>
            </a:r>
          </a:p>
          <a:p>
            <a:r>
              <a:rPr lang="tr-TR" dirty="0" smtClean="0"/>
              <a:t>Zaman Sıkıştırma Yaklaşımı – Teknoloji Avantajı</a:t>
            </a:r>
          </a:p>
          <a:p>
            <a:r>
              <a:rPr lang="tr-TR" dirty="0" smtClean="0"/>
              <a:t>Zaman Sıkıştırma Yaklaşımı – Müşteri Odaklılık</a:t>
            </a:r>
          </a:p>
          <a:p>
            <a:r>
              <a:rPr lang="tr-TR" dirty="0" smtClean="0"/>
              <a:t>Zaman Sıkıştırmanın Yararları</a:t>
            </a:r>
          </a:p>
          <a:p>
            <a:r>
              <a:rPr lang="tr-TR" dirty="0" smtClean="0"/>
              <a:t>Sonuç</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536017" y="214290"/>
            <a:ext cx="4071966" cy="954107"/>
          </a:xfrm>
          <a:prstGeom prst="rect">
            <a:avLst/>
          </a:prstGeom>
          <a:noFill/>
        </p:spPr>
        <p:txBody>
          <a:bodyPr wrap="square" rtlCol="0">
            <a:spAutoFit/>
          </a:bodyPr>
          <a:lstStyle/>
          <a:p>
            <a:pPr algn="ctr"/>
            <a:r>
              <a:rPr lang="tr-TR" sz="2800" b="1" dirty="0" smtClean="0">
                <a:solidFill>
                  <a:schemeClr val="bg1">
                    <a:lumMod val="85000"/>
                  </a:schemeClr>
                </a:solidFill>
              </a:rPr>
              <a:t>Zaman Sıkıştırma ve Rekabet</a:t>
            </a:r>
            <a:endParaRPr lang="tr-TR" sz="2800" b="1" dirty="0">
              <a:solidFill>
                <a:schemeClr val="bg1">
                  <a:lumMod val="85000"/>
                </a:schemeClr>
              </a:solidFill>
            </a:endParaRPr>
          </a:p>
        </p:txBody>
      </p:sp>
      <p:sp>
        <p:nvSpPr>
          <p:cNvPr id="5" name="Content Placeholder 4"/>
          <p:cNvSpPr>
            <a:spLocks noGrp="1"/>
          </p:cNvSpPr>
          <p:nvPr>
            <p:ph idx="1"/>
          </p:nvPr>
        </p:nvSpPr>
        <p:spPr/>
        <p:txBody>
          <a:bodyPr anchor="ctr">
            <a:normAutofit fontScale="77500" lnSpcReduction="20000"/>
          </a:bodyPr>
          <a:lstStyle/>
          <a:p>
            <a:pPr algn="just"/>
            <a:r>
              <a:rPr lang="tr-TR" dirty="0" smtClean="0"/>
              <a:t>Vakit, nakittir!</a:t>
            </a:r>
          </a:p>
          <a:p>
            <a:pPr lvl="1" algn="just"/>
            <a:r>
              <a:rPr lang="tr-TR" dirty="0" smtClean="0"/>
              <a:t>Örgütsel atalet?</a:t>
            </a:r>
          </a:p>
          <a:p>
            <a:pPr lvl="1" algn="just"/>
            <a:r>
              <a:rPr lang="tr-TR" dirty="0" smtClean="0"/>
              <a:t>Geçmişte zaman etüdü çalışmaları yapıldı.</a:t>
            </a:r>
          </a:p>
          <a:p>
            <a:pPr lvl="1" algn="just"/>
            <a:r>
              <a:rPr lang="tr-TR" dirty="0" smtClean="0"/>
              <a:t>Hala da yapılıyor! </a:t>
            </a:r>
            <a:r>
              <a:rPr lang="tr-TR" dirty="0" smtClean="0"/>
              <a:t>Günümüzdeki süreçlerin en fazla %5’i katma </a:t>
            </a:r>
            <a:r>
              <a:rPr lang="tr-TR" dirty="0" smtClean="0"/>
              <a:t>değer </a:t>
            </a:r>
            <a:r>
              <a:rPr lang="tr-TR" dirty="0" smtClean="0"/>
              <a:t>yaratan biçimde gerçekleştiriliyor!</a:t>
            </a:r>
            <a:endParaRPr lang="tr-TR" dirty="0" smtClean="0"/>
          </a:p>
          <a:p>
            <a:pPr lvl="1" algn="just"/>
            <a:r>
              <a:rPr lang="tr-TR" dirty="0" smtClean="0"/>
              <a:t>Odak noktası: Rekabet arttıkça, kaliteden, güvenlikten, hatta geçimlerinden ödün vererek çalışanları daha hızlı çalıştırmak!</a:t>
            </a:r>
          </a:p>
          <a:p>
            <a:pPr lvl="1" algn="just"/>
            <a:endParaRPr lang="tr-TR" dirty="0"/>
          </a:p>
          <a:p>
            <a:pPr lvl="1" algn="just"/>
            <a:r>
              <a:rPr lang="tr-TR" dirty="0" smtClean="0"/>
              <a:t>Örnek: Geleneksel muhasebe, fonksiyonel muhasebe, malzeme gereksinim planlaması, hatta kurumsal kaynak planlaması..</a:t>
            </a:r>
            <a:r>
              <a:rPr lang="tr-TR" dirty="0" smtClean="0"/>
              <a:t>.</a:t>
            </a:r>
          </a:p>
          <a:p>
            <a:pPr lvl="1" algn="just"/>
            <a:endParaRPr lang="tr-TR" dirty="0" smtClean="0"/>
          </a:p>
          <a:p>
            <a:pPr lvl="1" algn="just"/>
            <a:r>
              <a:rPr lang="tr-TR" dirty="0" smtClean="0"/>
              <a:t>Bu bakış açısı ile bakıldığında, zaman, stok, kaynak ve hizmetin bütüncül açıdan etkileşimi görülemeyebilir!</a:t>
            </a:r>
            <a:endParaRPr lang="tr-TR" dirty="0" smtClean="0"/>
          </a:p>
        </p:txBody>
      </p:sp>
    </p:spTree>
    <p:extLst>
      <p:ext uri="{BB962C8B-B14F-4D97-AF65-F5344CB8AC3E}">
        <p14:creationId xmlns:p14="http://schemas.microsoft.com/office/powerpoint/2010/main" val="402223371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536017" y="214290"/>
            <a:ext cx="4071966" cy="954107"/>
          </a:xfrm>
          <a:prstGeom prst="rect">
            <a:avLst/>
          </a:prstGeom>
          <a:noFill/>
        </p:spPr>
        <p:txBody>
          <a:bodyPr wrap="square" rtlCol="0">
            <a:spAutoFit/>
          </a:bodyPr>
          <a:lstStyle/>
          <a:p>
            <a:pPr algn="ctr"/>
            <a:r>
              <a:rPr lang="tr-TR" sz="2800" b="1" dirty="0" smtClean="0">
                <a:solidFill>
                  <a:schemeClr val="bg1">
                    <a:lumMod val="85000"/>
                  </a:schemeClr>
                </a:solidFill>
              </a:rPr>
              <a:t>Zaman Sıkıştırma ve Rekabet</a:t>
            </a:r>
            <a:endParaRPr lang="tr-TR" sz="2800" b="1" dirty="0">
              <a:solidFill>
                <a:schemeClr val="bg1">
                  <a:lumMod val="85000"/>
                </a:schemeClr>
              </a:solidFill>
            </a:endParaRPr>
          </a:p>
        </p:txBody>
      </p:sp>
      <p:sp>
        <p:nvSpPr>
          <p:cNvPr id="5" name="Content Placeholder 4"/>
          <p:cNvSpPr>
            <a:spLocks noGrp="1"/>
          </p:cNvSpPr>
          <p:nvPr>
            <p:ph idx="1"/>
          </p:nvPr>
        </p:nvSpPr>
        <p:spPr/>
        <p:txBody>
          <a:bodyPr anchor="ctr">
            <a:normAutofit fontScale="77500" lnSpcReduction="20000"/>
          </a:bodyPr>
          <a:lstStyle/>
          <a:p>
            <a:pPr algn="just"/>
            <a:r>
              <a:rPr lang="tr-TR" dirty="0" smtClean="0"/>
              <a:t>Rekabet daha yoğun,</a:t>
            </a:r>
          </a:p>
          <a:p>
            <a:pPr algn="just"/>
            <a:r>
              <a:rPr lang="tr-TR" dirty="0" smtClean="0"/>
              <a:t>Müşteriler daha talepkâr,</a:t>
            </a:r>
          </a:p>
          <a:p>
            <a:pPr algn="just"/>
            <a:r>
              <a:rPr lang="tr-TR" dirty="0" smtClean="0"/>
              <a:t>Hatta bu tüm dünya için geçerli bir fenomen...</a:t>
            </a:r>
          </a:p>
          <a:p>
            <a:pPr algn="just"/>
            <a:r>
              <a:rPr lang="tr-TR" dirty="0" smtClean="0"/>
              <a:t>Sonuç olarak, yeni bir rekabet kaynağı geliştirmeye gerek var!</a:t>
            </a:r>
          </a:p>
          <a:p>
            <a:pPr marL="0" indent="0" algn="just">
              <a:buNone/>
            </a:pPr>
            <a:endParaRPr lang="tr-TR" dirty="0" smtClean="0"/>
          </a:p>
          <a:p>
            <a:pPr algn="just"/>
            <a:r>
              <a:rPr lang="tr-TR" dirty="0" smtClean="0"/>
              <a:t>Bu taleplere cevap verecek yollardan biri: Tedarik zincirinin tasarımını doğru yaparak, dengelenmesini ve esnek olmasını sağlamak ve zamandan tasarruf etmek, bir başka deyişle hızlanmaktır.</a:t>
            </a:r>
          </a:p>
          <a:p>
            <a:pPr algn="just"/>
            <a:endParaRPr lang="tr-TR" dirty="0" smtClean="0"/>
          </a:p>
          <a:p>
            <a:pPr lvl="1" algn="just"/>
            <a:r>
              <a:rPr lang="tr-TR" dirty="0" smtClean="0"/>
              <a:t>Bu yaklaşım, zamana duyarlı sektörlerde müşterilerin zamana atfettiği değerle daha da önem kazandı.</a:t>
            </a:r>
          </a:p>
        </p:txBody>
      </p:sp>
    </p:spTree>
    <p:extLst>
      <p:ext uri="{BB962C8B-B14F-4D97-AF65-F5344CB8AC3E}">
        <p14:creationId xmlns:p14="http://schemas.microsoft.com/office/powerpoint/2010/main" val="286767068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536017" y="214290"/>
            <a:ext cx="4071966" cy="954107"/>
          </a:xfrm>
          <a:prstGeom prst="rect">
            <a:avLst/>
          </a:prstGeom>
          <a:noFill/>
        </p:spPr>
        <p:txBody>
          <a:bodyPr wrap="square" rtlCol="0">
            <a:spAutoFit/>
          </a:bodyPr>
          <a:lstStyle/>
          <a:p>
            <a:pPr algn="ctr"/>
            <a:r>
              <a:rPr lang="tr-TR" sz="2800" b="1" dirty="0" smtClean="0">
                <a:solidFill>
                  <a:schemeClr val="bg1">
                    <a:lumMod val="85000"/>
                  </a:schemeClr>
                </a:solidFill>
              </a:rPr>
              <a:t>Zaman Sıkıştırma ve Rekabet</a:t>
            </a:r>
            <a:endParaRPr lang="tr-TR" sz="2800" b="1" dirty="0">
              <a:solidFill>
                <a:schemeClr val="bg1">
                  <a:lumMod val="85000"/>
                </a:schemeClr>
              </a:solidFill>
            </a:endParaRPr>
          </a:p>
        </p:txBody>
      </p:sp>
      <p:sp>
        <p:nvSpPr>
          <p:cNvPr id="5" name="Content Placeholder 4"/>
          <p:cNvSpPr>
            <a:spLocks noGrp="1"/>
          </p:cNvSpPr>
          <p:nvPr>
            <p:ph idx="1"/>
          </p:nvPr>
        </p:nvSpPr>
        <p:spPr/>
        <p:txBody>
          <a:bodyPr anchor="ctr">
            <a:normAutofit fontScale="85000" lnSpcReduction="20000"/>
          </a:bodyPr>
          <a:lstStyle/>
          <a:p>
            <a:pPr algn="just"/>
            <a:r>
              <a:rPr lang="tr-TR" dirty="0" smtClean="0"/>
              <a:t>Yeni dünya düzeni,</a:t>
            </a:r>
          </a:p>
          <a:p>
            <a:pPr lvl="1" algn="just"/>
            <a:r>
              <a:rPr lang="tr-TR" dirty="0" smtClean="0"/>
              <a:t>Daha iyi bir hizmet düzeyini,</a:t>
            </a:r>
          </a:p>
          <a:p>
            <a:pPr lvl="1" algn="just"/>
            <a:r>
              <a:rPr lang="tr-TR" dirty="0" smtClean="0"/>
              <a:t>Daha hızlı bir inovasyon seviyesini ifade ediyor!</a:t>
            </a:r>
          </a:p>
          <a:p>
            <a:pPr algn="just"/>
            <a:endParaRPr lang="tr-TR" dirty="0" smtClean="0">
              <a:solidFill>
                <a:srgbClr val="FF0000"/>
              </a:solidFill>
            </a:endParaRPr>
          </a:p>
          <a:p>
            <a:pPr algn="just"/>
            <a:r>
              <a:rPr lang="tr-TR" dirty="0" smtClean="0"/>
              <a:t>Bir başka deyişle,</a:t>
            </a:r>
          </a:p>
          <a:p>
            <a:pPr lvl="1" algn="just"/>
            <a:r>
              <a:rPr lang="tr-TR" dirty="0" smtClean="0"/>
              <a:t>Daha fazla imalat tesisi,</a:t>
            </a:r>
          </a:p>
          <a:p>
            <a:pPr lvl="1" algn="just"/>
            <a:r>
              <a:rPr lang="tr-TR" dirty="0" smtClean="0"/>
              <a:t>Daha kısa ürün yaşam çevrimi,</a:t>
            </a:r>
          </a:p>
          <a:p>
            <a:pPr lvl="1" algn="just"/>
            <a:r>
              <a:rPr lang="tr-TR" dirty="0" smtClean="0"/>
              <a:t>Daha yüksek yüzdeli hatasız ürün teslimi,</a:t>
            </a:r>
          </a:p>
          <a:p>
            <a:pPr lvl="1" algn="just"/>
            <a:r>
              <a:rPr lang="tr-TR" dirty="0" smtClean="0"/>
              <a:t>Daha kısa çevrim süresi,</a:t>
            </a:r>
          </a:p>
          <a:p>
            <a:pPr lvl="1" algn="just"/>
            <a:r>
              <a:rPr lang="tr-TR" dirty="0" smtClean="0"/>
              <a:t>Batı Avrupa’dan uzaklaşan satın alma,</a:t>
            </a:r>
          </a:p>
          <a:p>
            <a:pPr lvl="1" algn="just"/>
            <a:r>
              <a:rPr lang="tr-TR" dirty="0" smtClean="0"/>
              <a:t>Daha fazla nihai stok </a:t>
            </a:r>
            <a:r>
              <a:rPr lang="tr-TR" dirty="0" smtClean="0"/>
              <a:t>tutma (SKU) birimi</a:t>
            </a:r>
            <a:r>
              <a:rPr lang="tr-TR" dirty="0" smtClean="0"/>
              <a:t>...</a:t>
            </a:r>
          </a:p>
        </p:txBody>
      </p:sp>
    </p:spTree>
    <p:extLst>
      <p:ext uri="{BB962C8B-B14F-4D97-AF65-F5344CB8AC3E}">
        <p14:creationId xmlns:p14="http://schemas.microsoft.com/office/powerpoint/2010/main" val="116374297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536017" y="214290"/>
            <a:ext cx="4071966" cy="954107"/>
          </a:xfrm>
          <a:prstGeom prst="rect">
            <a:avLst/>
          </a:prstGeom>
          <a:noFill/>
        </p:spPr>
        <p:txBody>
          <a:bodyPr wrap="square" rtlCol="0">
            <a:spAutoFit/>
          </a:bodyPr>
          <a:lstStyle/>
          <a:p>
            <a:pPr algn="ctr"/>
            <a:r>
              <a:rPr lang="tr-TR" sz="2800" b="1" dirty="0" smtClean="0">
                <a:solidFill>
                  <a:schemeClr val="bg1">
                    <a:lumMod val="85000"/>
                  </a:schemeClr>
                </a:solidFill>
              </a:rPr>
              <a:t>Zaman </a:t>
            </a:r>
            <a:r>
              <a:rPr lang="tr-TR" sz="2800" b="1" dirty="0" smtClean="0">
                <a:solidFill>
                  <a:schemeClr val="bg1">
                    <a:lumMod val="85000"/>
                  </a:schemeClr>
                </a:solidFill>
              </a:rPr>
              <a:t>Sıkıştırma </a:t>
            </a:r>
            <a:r>
              <a:rPr lang="tr-TR" sz="2800" b="1" dirty="0" smtClean="0">
                <a:solidFill>
                  <a:schemeClr val="bg1">
                    <a:lumMod val="85000"/>
                  </a:schemeClr>
                </a:solidFill>
              </a:rPr>
              <a:t>ve Rekabet</a:t>
            </a:r>
            <a:endParaRPr lang="tr-TR" sz="2800" b="1" dirty="0">
              <a:solidFill>
                <a:schemeClr val="bg1">
                  <a:lumMod val="85000"/>
                </a:schemeClr>
              </a:solidFill>
            </a:endParaRPr>
          </a:p>
        </p:txBody>
      </p:sp>
      <p:sp>
        <p:nvSpPr>
          <p:cNvPr id="5" name="Content Placeholder 4"/>
          <p:cNvSpPr>
            <a:spLocks noGrp="1"/>
          </p:cNvSpPr>
          <p:nvPr>
            <p:ph idx="1"/>
          </p:nvPr>
        </p:nvSpPr>
        <p:spPr/>
        <p:txBody>
          <a:bodyPr anchor="ctr">
            <a:normAutofit fontScale="85000" lnSpcReduction="10000"/>
          </a:bodyPr>
          <a:lstStyle/>
          <a:p>
            <a:pPr algn="just"/>
            <a:r>
              <a:rPr lang="tr-TR" dirty="0" smtClean="0"/>
              <a:t>Zaman sıkıştırma,</a:t>
            </a:r>
          </a:p>
          <a:p>
            <a:pPr lvl="1" algn="just"/>
            <a:r>
              <a:rPr lang="tr-TR" dirty="0" smtClean="0"/>
              <a:t>Bir işletmenin, zamanı, stratejik zaman odaklı bir yaklaşım çerçevesinde organize edilmiş iş süreçleri aracılığıyla müşteri istek ve ihtiyaçlarına sürdürülebilir hızlı cevap vermek amacıyla kullanmasıdır.</a:t>
            </a:r>
          </a:p>
          <a:p>
            <a:pPr lvl="1" algn="just"/>
            <a:endParaRPr lang="tr-TR" dirty="0" smtClean="0"/>
          </a:p>
          <a:p>
            <a:pPr algn="just"/>
            <a:r>
              <a:rPr lang="tr-TR" dirty="0" smtClean="0"/>
              <a:t>Katma değerli süreçler aracılığıyla gerçekleştirilir.</a:t>
            </a:r>
          </a:p>
          <a:p>
            <a:pPr lvl="1" algn="just"/>
            <a:r>
              <a:rPr lang="tr-TR" dirty="0" smtClean="0"/>
              <a:t>Katma değerli süreç, girdileri, müşteri gözünde değer ifade eden, bir başka deyişle, onu daha fazla ödemeye razı eden, herhangi bir yeniden işlemeye ya da düzeltmeye ihtiyaç duyulmadan bir işi bir kerede doğru yapmayı başaran biçimde çıktılara çeviren varlıklardır.</a:t>
            </a:r>
          </a:p>
        </p:txBody>
      </p:sp>
    </p:spTree>
    <p:extLst>
      <p:ext uri="{BB962C8B-B14F-4D97-AF65-F5344CB8AC3E}">
        <p14:creationId xmlns:p14="http://schemas.microsoft.com/office/powerpoint/2010/main" val="230352126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536017" y="214290"/>
            <a:ext cx="4071966" cy="954107"/>
          </a:xfrm>
          <a:prstGeom prst="rect">
            <a:avLst/>
          </a:prstGeom>
          <a:noFill/>
        </p:spPr>
        <p:txBody>
          <a:bodyPr wrap="square" rtlCol="0">
            <a:spAutoFit/>
          </a:bodyPr>
          <a:lstStyle/>
          <a:p>
            <a:pPr algn="ctr"/>
            <a:r>
              <a:rPr lang="tr-TR" sz="2800" b="1" dirty="0" smtClean="0">
                <a:solidFill>
                  <a:schemeClr val="bg1">
                    <a:lumMod val="85000"/>
                  </a:schemeClr>
                </a:solidFill>
              </a:rPr>
              <a:t>Zaman Sıkıştırma ve Rekabet</a:t>
            </a:r>
            <a:endParaRPr lang="tr-TR" sz="2800" b="1" dirty="0">
              <a:solidFill>
                <a:schemeClr val="bg1">
                  <a:lumMod val="85000"/>
                </a:schemeClr>
              </a:solidFill>
            </a:endParaRPr>
          </a:p>
        </p:txBody>
      </p:sp>
      <p:sp>
        <p:nvSpPr>
          <p:cNvPr id="5" name="Content Placeholder 4"/>
          <p:cNvSpPr>
            <a:spLocks noGrp="1"/>
          </p:cNvSpPr>
          <p:nvPr>
            <p:ph idx="1"/>
          </p:nvPr>
        </p:nvSpPr>
        <p:spPr/>
        <p:txBody>
          <a:bodyPr anchor="ctr">
            <a:normAutofit fontScale="85000" lnSpcReduction="10000"/>
          </a:bodyPr>
          <a:lstStyle/>
          <a:p>
            <a:pPr algn="just"/>
            <a:r>
              <a:rPr lang="tr-TR" dirty="0" smtClean="0">
                <a:solidFill>
                  <a:srgbClr val="FF0000"/>
                </a:solidFill>
              </a:rPr>
              <a:t>Basitleştirme</a:t>
            </a:r>
            <a:r>
              <a:rPr lang="tr-TR" dirty="0" smtClean="0"/>
              <a:t> – Karmaşık süreçleri indirgeme</a:t>
            </a:r>
          </a:p>
          <a:p>
            <a:pPr algn="just"/>
            <a:r>
              <a:rPr lang="tr-TR" dirty="0" smtClean="0">
                <a:solidFill>
                  <a:srgbClr val="FF0000"/>
                </a:solidFill>
              </a:rPr>
              <a:t>Bütünleştirme</a:t>
            </a:r>
            <a:r>
              <a:rPr lang="tr-TR" dirty="0" smtClean="0"/>
              <a:t> – Bilgi akışını ve bağlantıları geliştirme</a:t>
            </a:r>
          </a:p>
          <a:p>
            <a:pPr algn="just"/>
            <a:r>
              <a:rPr lang="tr-TR" dirty="0" smtClean="0">
                <a:solidFill>
                  <a:srgbClr val="FF0000"/>
                </a:solidFill>
              </a:rPr>
              <a:t>Standartlaştırma</a:t>
            </a:r>
            <a:r>
              <a:rPr lang="tr-TR" dirty="0" smtClean="0"/>
              <a:t> – Jenerik en iyi süreçleri kullanma</a:t>
            </a:r>
          </a:p>
          <a:p>
            <a:pPr algn="just"/>
            <a:r>
              <a:rPr lang="tr-TR" dirty="0" smtClean="0">
                <a:solidFill>
                  <a:srgbClr val="FF0000"/>
                </a:solidFill>
              </a:rPr>
              <a:t>Eş Zamanlı Çalışma </a:t>
            </a:r>
            <a:r>
              <a:rPr lang="tr-TR" dirty="0" smtClean="0"/>
              <a:t>– Sıralıdan paralel çalışmaya geçme</a:t>
            </a:r>
          </a:p>
          <a:p>
            <a:pPr algn="just"/>
            <a:r>
              <a:rPr lang="tr-TR" dirty="0" smtClean="0">
                <a:solidFill>
                  <a:srgbClr val="FF0000"/>
                </a:solidFill>
              </a:rPr>
              <a:t>Sapma Kontrolü </a:t>
            </a:r>
            <a:r>
              <a:rPr lang="tr-TR" dirty="0" smtClean="0"/>
              <a:t>– Süreçleri denetleme ve sorunu daha erken tespit etme</a:t>
            </a:r>
          </a:p>
          <a:p>
            <a:pPr algn="just"/>
            <a:r>
              <a:rPr lang="tr-TR" dirty="0" smtClean="0">
                <a:solidFill>
                  <a:srgbClr val="FF0000"/>
                </a:solidFill>
              </a:rPr>
              <a:t>Otomasyon</a:t>
            </a:r>
            <a:r>
              <a:rPr lang="tr-TR" dirty="0" smtClean="0"/>
              <a:t> – Etkinlik ve verimliliği arttırma</a:t>
            </a:r>
          </a:p>
          <a:p>
            <a:pPr algn="just"/>
            <a:r>
              <a:rPr lang="tr-TR" dirty="0" smtClean="0">
                <a:solidFill>
                  <a:srgbClr val="FF0000"/>
                </a:solidFill>
              </a:rPr>
              <a:t>Kaynak Planlama </a:t>
            </a:r>
            <a:r>
              <a:rPr lang="tr-TR" dirty="0" smtClean="0"/>
              <a:t>– Kaynakları en iyi uygulamalara aktarma</a:t>
            </a:r>
          </a:p>
        </p:txBody>
      </p:sp>
    </p:spTree>
    <p:extLst>
      <p:ext uri="{BB962C8B-B14F-4D97-AF65-F5344CB8AC3E}">
        <p14:creationId xmlns:p14="http://schemas.microsoft.com/office/powerpoint/2010/main" val="172556999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536017" y="214290"/>
            <a:ext cx="4071966" cy="954107"/>
          </a:xfrm>
          <a:prstGeom prst="rect">
            <a:avLst/>
          </a:prstGeom>
          <a:noFill/>
        </p:spPr>
        <p:txBody>
          <a:bodyPr wrap="square" rtlCol="0">
            <a:spAutoFit/>
          </a:bodyPr>
          <a:lstStyle/>
          <a:p>
            <a:pPr algn="ctr"/>
            <a:r>
              <a:rPr lang="tr-TR" sz="2800" b="1" dirty="0" smtClean="0">
                <a:solidFill>
                  <a:schemeClr val="bg1">
                    <a:lumMod val="85000"/>
                  </a:schemeClr>
                </a:solidFill>
              </a:rPr>
              <a:t>Zaman Sıkıştırma ve Rekabet</a:t>
            </a:r>
            <a:endParaRPr lang="tr-TR" sz="2800" b="1" dirty="0">
              <a:solidFill>
                <a:schemeClr val="bg1">
                  <a:lumMod val="8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81688688"/>
              </p:ext>
            </p:extLst>
          </p:nvPr>
        </p:nvGraphicFramePr>
        <p:xfrm>
          <a:off x="457200" y="1600200"/>
          <a:ext cx="8193599" cy="4637113"/>
        </p:xfrm>
        <a:graphic>
          <a:graphicData uri="http://schemas.openxmlformats.org/drawingml/2006/table">
            <a:tbl>
              <a:tblPr firstRow="1" bandRow="1">
                <a:tableStyleId>{5C22544A-7EE6-4342-B048-85BDC9FD1C3A}</a:tableStyleId>
              </a:tblPr>
              <a:tblGrid>
                <a:gridCol w="2403513"/>
                <a:gridCol w="2895043"/>
                <a:gridCol w="2895043"/>
              </a:tblGrid>
              <a:tr h="469500">
                <a:tc>
                  <a:txBody>
                    <a:bodyPr/>
                    <a:lstStyle/>
                    <a:p>
                      <a:pPr algn="ctr"/>
                      <a:r>
                        <a:rPr lang="tr-TR" b="1" noProof="0" dirty="0" smtClean="0">
                          <a:solidFill>
                            <a:srgbClr val="FF0000"/>
                          </a:solidFill>
                        </a:rPr>
                        <a:t>İlke</a:t>
                      </a:r>
                      <a:endParaRPr lang="tr-TR" b="1" noProof="0" dirty="0">
                        <a:solidFill>
                          <a:srgbClr val="FF0000"/>
                        </a:solidFill>
                      </a:endParaRPr>
                    </a:p>
                  </a:txBody>
                  <a:tcPr/>
                </a:tc>
                <a:tc>
                  <a:txBody>
                    <a:bodyPr/>
                    <a:lstStyle/>
                    <a:p>
                      <a:pPr algn="ctr"/>
                      <a:r>
                        <a:rPr lang="tr-TR" b="1" noProof="0" dirty="0" smtClean="0">
                          <a:solidFill>
                            <a:srgbClr val="FF0000"/>
                          </a:solidFill>
                        </a:rPr>
                        <a:t>İlke</a:t>
                      </a:r>
                      <a:r>
                        <a:rPr lang="tr-TR" b="1" baseline="0" noProof="0" dirty="0" smtClean="0">
                          <a:solidFill>
                            <a:srgbClr val="FF0000"/>
                          </a:solidFill>
                        </a:rPr>
                        <a:t> Açıklaması</a:t>
                      </a:r>
                      <a:endParaRPr lang="tr-TR" b="1" noProof="0" dirty="0">
                        <a:solidFill>
                          <a:srgbClr val="FF0000"/>
                        </a:solidFill>
                      </a:endParaRPr>
                    </a:p>
                  </a:txBody>
                  <a:tcPr/>
                </a:tc>
                <a:tc>
                  <a:txBody>
                    <a:bodyPr/>
                    <a:lstStyle/>
                    <a:p>
                      <a:pPr algn="ctr"/>
                      <a:r>
                        <a:rPr lang="tr-TR" b="1" noProof="0" dirty="0" smtClean="0">
                          <a:solidFill>
                            <a:srgbClr val="FF0000"/>
                          </a:solidFill>
                        </a:rPr>
                        <a:t>Zaman İlişkisi</a:t>
                      </a:r>
                      <a:endParaRPr lang="tr-TR" b="1" noProof="0" dirty="0">
                        <a:solidFill>
                          <a:srgbClr val="FF0000"/>
                        </a:solidFill>
                      </a:endParaRPr>
                    </a:p>
                  </a:txBody>
                  <a:tcPr/>
                </a:tc>
              </a:tr>
              <a:tr h="810369">
                <a:tc>
                  <a:txBody>
                    <a:bodyPr/>
                    <a:lstStyle/>
                    <a:p>
                      <a:pPr algn="just"/>
                      <a:r>
                        <a:rPr lang="tr-TR" b="1" noProof="0" dirty="0" smtClean="0">
                          <a:solidFill>
                            <a:schemeClr val="tx1"/>
                          </a:solidFill>
                        </a:rPr>
                        <a:t>Son Kullanıcı Odaklılık</a:t>
                      </a:r>
                      <a:endParaRPr lang="tr-TR" b="1" noProof="0" dirty="0">
                        <a:solidFill>
                          <a:schemeClr val="tx1"/>
                        </a:solidFill>
                      </a:endParaRPr>
                    </a:p>
                  </a:txBody>
                  <a:tcPr anchor="ctr"/>
                </a:tc>
                <a:tc>
                  <a:txBody>
                    <a:bodyPr/>
                    <a:lstStyle/>
                    <a:p>
                      <a:pPr algn="just"/>
                      <a:r>
                        <a:rPr lang="tr-TR" b="0" noProof="0" dirty="0" smtClean="0">
                          <a:solidFill>
                            <a:schemeClr val="tx1"/>
                          </a:solidFill>
                        </a:rPr>
                        <a:t>Kârlılık</a:t>
                      </a:r>
                      <a:r>
                        <a:rPr lang="tr-TR" b="0" baseline="0" noProof="0" dirty="0" smtClean="0">
                          <a:solidFill>
                            <a:schemeClr val="tx1"/>
                          </a:solidFill>
                        </a:rPr>
                        <a:t> son kullanıcının tatmin edilmesine bağlıdır.</a:t>
                      </a:r>
                      <a:endParaRPr lang="tr-TR" b="0" noProof="0" dirty="0">
                        <a:solidFill>
                          <a:schemeClr val="tx1"/>
                        </a:solidFill>
                      </a:endParaRPr>
                    </a:p>
                  </a:txBody>
                  <a:tcPr anchor="ctr"/>
                </a:tc>
                <a:tc>
                  <a:txBody>
                    <a:bodyPr/>
                    <a:lstStyle/>
                    <a:p>
                      <a:pPr algn="just"/>
                      <a:r>
                        <a:rPr lang="tr-TR" b="0" noProof="0" dirty="0" smtClean="0">
                          <a:solidFill>
                            <a:schemeClr val="tx1"/>
                          </a:solidFill>
                        </a:rPr>
                        <a:t>Son kullanıcı ana bağlantı noktasıdır.</a:t>
                      </a:r>
                      <a:endParaRPr lang="tr-TR" b="0" noProof="0" dirty="0">
                        <a:solidFill>
                          <a:schemeClr val="tx1"/>
                        </a:solidFill>
                      </a:endParaRPr>
                    </a:p>
                  </a:txBody>
                  <a:tcPr anchor="ctr"/>
                </a:tc>
              </a:tr>
              <a:tr h="1157670">
                <a:tc>
                  <a:txBody>
                    <a:bodyPr/>
                    <a:lstStyle/>
                    <a:p>
                      <a:pPr algn="just"/>
                      <a:r>
                        <a:rPr lang="tr-TR" b="1" noProof="0" dirty="0" smtClean="0">
                          <a:solidFill>
                            <a:schemeClr val="tx1"/>
                          </a:solidFill>
                        </a:rPr>
                        <a:t>Yatay Sınır</a:t>
                      </a:r>
                      <a:r>
                        <a:rPr lang="tr-TR" b="1" baseline="0" noProof="0" dirty="0" smtClean="0">
                          <a:solidFill>
                            <a:schemeClr val="tx1"/>
                          </a:solidFill>
                        </a:rPr>
                        <a:t> Tanımı</a:t>
                      </a:r>
                      <a:endParaRPr lang="tr-TR" b="1" noProof="0" dirty="0">
                        <a:solidFill>
                          <a:schemeClr val="tx1"/>
                        </a:solidFill>
                      </a:endParaRPr>
                    </a:p>
                  </a:txBody>
                  <a:tcPr anchor="ctr"/>
                </a:tc>
                <a:tc>
                  <a:txBody>
                    <a:bodyPr/>
                    <a:lstStyle/>
                    <a:p>
                      <a:pPr algn="just"/>
                      <a:r>
                        <a:rPr lang="tr-TR" sz="1800" b="0" kern="1200" noProof="0" dirty="0" smtClean="0">
                          <a:solidFill>
                            <a:schemeClr val="tx1"/>
                          </a:solidFill>
                          <a:latin typeface="+mn-lt"/>
                          <a:ea typeface="+mn-ea"/>
                          <a:cs typeface="+mn-cs"/>
                        </a:rPr>
                        <a:t>Farklı müşteri ihtiyaçları</a:t>
                      </a:r>
                      <a:r>
                        <a:rPr lang="tr-TR" sz="1800" b="0" kern="1200" baseline="0" noProof="0" dirty="0" smtClean="0">
                          <a:solidFill>
                            <a:schemeClr val="tx1"/>
                          </a:solidFill>
                          <a:latin typeface="+mn-lt"/>
                          <a:ea typeface="+mn-ea"/>
                          <a:cs typeface="+mn-cs"/>
                        </a:rPr>
                        <a:t> kanallar aracılığıyla daha rekabetçi biçimde karşılanır.</a:t>
                      </a:r>
                      <a:endParaRPr lang="tr-TR" sz="1800" b="0" kern="1200" noProof="0" dirty="0">
                        <a:solidFill>
                          <a:schemeClr val="tx1"/>
                        </a:solidFill>
                        <a:latin typeface="+mn-lt"/>
                        <a:ea typeface="+mn-ea"/>
                        <a:cs typeface="+mn-cs"/>
                      </a:endParaRPr>
                    </a:p>
                  </a:txBody>
                  <a:tcPr anchor="ctr"/>
                </a:tc>
                <a:tc>
                  <a:txBody>
                    <a:bodyPr/>
                    <a:lstStyle/>
                    <a:p>
                      <a:pPr algn="just"/>
                      <a:r>
                        <a:rPr lang="tr-TR" b="0" noProof="0" dirty="0" smtClean="0">
                          <a:solidFill>
                            <a:schemeClr val="tx1"/>
                          </a:solidFill>
                        </a:rPr>
                        <a:t>Zaman ana karakteristikleri belirler.</a:t>
                      </a:r>
                      <a:endParaRPr lang="tr-TR" b="0" noProof="0" dirty="0">
                        <a:solidFill>
                          <a:schemeClr val="tx1"/>
                        </a:solidFill>
                      </a:endParaRPr>
                    </a:p>
                  </a:txBody>
                  <a:tcPr anchor="ctr"/>
                </a:tc>
              </a:tr>
              <a:tr h="2199574">
                <a:tc>
                  <a:txBody>
                    <a:bodyPr/>
                    <a:lstStyle/>
                    <a:p>
                      <a:pPr algn="just"/>
                      <a:r>
                        <a:rPr lang="tr-TR" b="1" noProof="0" dirty="0" smtClean="0">
                          <a:solidFill>
                            <a:schemeClr val="tx1"/>
                          </a:solidFill>
                        </a:rPr>
                        <a:t>Dikey Sınır Tanımı</a:t>
                      </a:r>
                      <a:endParaRPr lang="tr-TR" b="1" noProof="0" dirty="0">
                        <a:solidFill>
                          <a:schemeClr val="tx1"/>
                        </a:solidFill>
                      </a:endParaRPr>
                    </a:p>
                  </a:txBody>
                  <a:tcPr anchor="ctr"/>
                </a:tc>
                <a:tc>
                  <a:txBody>
                    <a:bodyPr/>
                    <a:lstStyle/>
                    <a:p>
                      <a:pPr algn="just"/>
                      <a:r>
                        <a:rPr lang="tr-TR" b="0" noProof="0" dirty="0" smtClean="0">
                          <a:solidFill>
                            <a:schemeClr val="tx1"/>
                          </a:solidFill>
                        </a:rPr>
                        <a:t>Sahiplik ve kontrol sınırları,</a:t>
                      </a:r>
                      <a:r>
                        <a:rPr lang="tr-TR" b="0" baseline="0" noProof="0" dirty="0" smtClean="0">
                          <a:solidFill>
                            <a:schemeClr val="tx1"/>
                          </a:solidFill>
                        </a:rPr>
                        <a:t> en iyi uygulama ya da yap/satın al kararları çerçevesinde müşteri ihtiyaçlarını karşılamak üzere konuşlandırılır.</a:t>
                      </a:r>
                      <a:endParaRPr lang="tr-TR" b="0" noProof="0" dirty="0">
                        <a:solidFill>
                          <a:schemeClr val="tx1"/>
                        </a:solidFill>
                      </a:endParaRPr>
                    </a:p>
                  </a:txBody>
                  <a:tcPr anchor="ctr"/>
                </a:tc>
                <a:tc>
                  <a:txBody>
                    <a:bodyPr/>
                    <a:lstStyle/>
                    <a:p>
                      <a:pPr algn="just"/>
                      <a:r>
                        <a:rPr lang="tr-TR" b="0" noProof="0" dirty="0" smtClean="0">
                          <a:solidFill>
                            <a:schemeClr val="tx1"/>
                          </a:solidFill>
                        </a:rPr>
                        <a:t>Değer yaratmayan</a:t>
                      </a:r>
                      <a:r>
                        <a:rPr lang="tr-TR" b="0" baseline="0" noProof="0" dirty="0" smtClean="0">
                          <a:solidFill>
                            <a:schemeClr val="tx1"/>
                          </a:solidFill>
                        </a:rPr>
                        <a:t> zaman, sahiplikten kaynaklanır.</a:t>
                      </a:r>
                      <a:endParaRPr lang="tr-TR" b="0" noProof="0" dirty="0">
                        <a:solidFill>
                          <a:schemeClr val="tx1"/>
                        </a:solidFill>
                      </a:endParaRPr>
                    </a:p>
                  </a:txBody>
                  <a:tcPr anchor="ctr"/>
                </a:tc>
              </a:tr>
            </a:tbl>
          </a:graphicData>
        </a:graphic>
      </p:graphicFrame>
    </p:spTree>
    <p:extLst>
      <p:ext uri="{BB962C8B-B14F-4D97-AF65-F5344CB8AC3E}">
        <p14:creationId xmlns:p14="http://schemas.microsoft.com/office/powerpoint/2010/main" val="383742228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logolar\sunum_rektor_hoca\sunum_tasarim_turkce_2.jpg"/>
          <p:cNvPicPr>
            <a:picLocks noChangeAspect="1" noChangeArrowheads="1"/>
          </p:cNvPicPr>
          <p:nvPr/>
        </p:nvPicPr>
        <p:blipFill>
          <a:blip r:embed="rId2" cstate="print"/>
          <a:srcRect/>
          <a:stretch>
            <a:fillRect/>
          </a:stretch>
        </p:blipFill>
        <p:spPr bwMode="auto">
          <a:xfrm>
            <a:off x="0" y="-82550"/>
            <a:ext cx="9144000" cy="7023100"/>
          </a:xfrm>
          <a:prstGeom prst="rect">
            <a:avLst/>
          </a:prstGeom>
          <a:noFill/>
        </p:spPr>
      </p:pic>
      <p:pic>
        <p:nvPicPr>
          <p:cNvPr id="3" name="Picture 4" descr="C:\Users\Turkoglu\Desktop\Rektor_hoca_sunum\kapi_cizim.png"/>
          <p:cNvPicPr>
            <a:picLocks noChangeAspect="1" noChangeArrowheads="1"/>
          </p:cNvPicPr>
          <p:nvPr/>
        </p:nvPicPr>
        <p:blipFill>
          <a:blip r:embed="rId3" cstate="print"/>
          <a:srcRect/>
          <a:stretch>
            <a:fillRect/>
          </a:stretch>
        </p:blipFill>
        <p:spPr bwMode="auto">
          <a:xfrm>
            <a:off x="357158" y="72759"/>
            <a:ext cx="1714512" cy="1141663"/>
          </a:xfrm>
          <a:prstGeom prst="rect">
            <a:avLst/>
          </a:prstGeom>
          <a:noFill/>
        </p:spPr>
      </p:pic>
      <p:sp>
        <p:nvSpPr>
          <p:cNvPr id="4" name="3 Metin kutusu"/>
          <p:cNvSpPr txBox="1"/>
          <p:nvPr/>
        </p:nvSpPr>
        <p:spPr>
          <a:xfrm>
            <a:off x="2536017" y="214290"/>
            <a:ext cx="4071966" cy="954107"/>
          </a:xfrm>
          <a:prstGeom prst="rect">
            <a:avLst/>
          </a:prstGeom>
          <a:noFill/>
        </p:spPr>
        <p:txBody>
          <a:bodyPr wrap="square" rtlCol="0">
            <a:spAutoFit/>
          </a:bodyPr>
          <a:lstStyle/>
          <a:p>
            <a:pPr algn="ctr"/>
            <a:r>
              <a:rPr lang="tr-TR" sz="2800" b="1" dirty="0" smtClean="0">
                <a:solidFill>
                  <a:schemeClr val="bg1">
                    <a:lumMod val="85000"/>
                  </a:schemeClr>
                </a:solidFill>
              </a:rPr>
              <a:t>Zaman Sıkıştırma ve Rekabet</a:t>
            </a:r>
            <a:endParaRPr lang="tr-TR" sz="2800" b="1" dirty="0">
              <a:solidFill>
                <a:schemeClr val="bg1">
                  <a:lumMod val="8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0111878"/>
              </p:ext>
            </p:extLst>
          </p:nvPr>
        </p:nvGraphicFramePr>
        <p:xfrm>
          <a:off x="457200" y="1600200"/>
          <a:ext cx="8229600" cy="4759959"/>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tr-TR" b="1" noProof="0" dirty="0" smtClean="0">
                          <a:solidFill>
                            <a:srgbClr val="FF0000"/>
                          </a:solidFill>
                        </a:rPr>
                        <a:t>İlke</a:t>
                      </a:r>
                      <a:endParaRPr lang="tr-TR" b="1" noProof="0" dirty="0">
                        <a:solidFill>
                          <a:srgbClr val="FF0000"/>
                        </a:solidFill>
                      </a:endParaRPr>
                    </a:p>
                  </a:txBody>
                  <a:tcPr/>
                </a:tc>
                <a:tc>
                  <a:txBody>
                    <a:bodyPr/>
                    <a:lstStyle/>
                    <a:p>
                      <a:pPr algn="ctr"/>
                      <a:r>
                        <a:rPr lang="tr-TR" b="1" noProof="0" dirty="0" smtClean="0">
                          <a:solidFill>
                            <a:srgbClr val="FF0000"/>
                          </a:solidFill>
                        </a:rPr>
                        <a:t>İlke</a:t>
                      </a:r>
                      <a:r>
                        <a:rPr lang="tr-TR" b="1" baseline="0" noProof="0" dirty="0" smtClean="0">
                          <a:solidFill>
                            <a:srgbClr val="FF0000"/>
                          </a:solidFill>
                        </a:rPr>
                        <a:t> Açıklaması</a:t>
                      </a:r>
                      <a:endParaRPr lang="tr-TR" b="1" noProof="0" dirty="0">
                        <a:solidFill>
                          <a:srgbClr val="FF0000"/>
                        </a:solidFill>
                      </a:endParaRPr>
                    </a:p>
                  </a:txBody>
                  <a:tcPr/>
                </a:tc>
                <a:tc>
                  <a:txBody>
                    <a:bodyPr/>
                    <a:lstStyle/>
                    <a:p>
                      <a:pPr algn="ctr"/>
                      <a:r>
                        <a:rPr lang="tr-TR" b="1" noProof="0" dirty="0" smtClean="0">
                          <a:solidFill>
                            <a:srgbClr val="FF0000"/>
                          </a:solidFill>
                        </a:rPr>
                        <a:t>Zaman İlişkisi</a:t>
                      </a:r>
                      <a:endParaRPr lang="tr-TR" b="1" noProof="0" dirty="0">
                        <a:solidFill>
                          <a:srgbClr val="FF0000"/>
                        </a:solidFill>
                      </a:endParaRPr>
                    </a:p>
                  </a:txBody>
                  <a:tcPr/>
                </a:tc>
              </a:tr>
              <a:tr h="370840">
                <a:tc>
                  <a:txBody>
                    <a:bodyPr/>
                    <a:lstStyle/>
                    <a:p>
                      <a:pPr algn="just"/>
                      <a:r>
                        <a:rPr lang="tr-TR" b="1" noProof="0" dirty="0" smtClean="0">
                          <a:solidFill>
                            <a:srgbClr val="000000"/>
                          </a:solidFill>
                        </a:rPr>
                        <a:t>Stok Pozisyonlama</a:t>
                      </a:r>
                      <a:endParaRPr lang="tr-TR" b="1" noProof="0" dirty="0">
                        <a:solidFill>
                          <a:srgbClr val="000000"/>
                        </a:solidFill>
                      </a:endParaRPr>
                    </a:p>
                  </a:txBody>
                  <a:tcPr anchor="ctr"/>
                </a:tc>
                <a:tc>
                  <a:txBody>
                    <a:bodyPr/>
                    <a:lstStyle/>
                    <a:p>
                      <a:pPr algn="just"/>
                      <a:r>
                        <a:rPr lang="tr-TR" noProof="0" dirty="0" smtClean="0"/>
                        <a:t>Stokun karakteristikleri, düzeyi ve pozisyonu, erteleme</a:t>
                      </a:r>
                      <a:r>
                        <a:rPr lang="tr-TR" baseline="0" noProof="0" dirty="0" smtClean="0"/>
                        <a:t> düşüncesi de dikkate alınarak tüm tedarik zinciri boyunca belirlenir.</a:t>
                      </a:r>
                      <a:endParaRPr lang="tr-TR" noProof="0" dirty="0"/>
                    </a:p>
                  </a:txBody>
                  <a:tcPr anchor="ctr"/>
                </a:tc>
                <a:tc>
                  <a:txBody>
                    <a:bodyPr/>
                    <a:lstStyle/>
                    <a:p>
                      <a:pPr algn="just"/>
                      <a:r>
                        <a:rPr lang="tr-TR" noProof="0" dirty="0" smtClean="0"/>
                        <a:t>Zaman ve maliyet,</a:t>
                      </a:r>
                      <a:r>
                        <a:rPr lang="tr-TR" baseline="0" noProof="0" dirty="0" smtClean="0"/>
                        <a:t> deterministiktir.</a:t>
                      </a:r>
                      <a:endParaRPr lang="tr-TR" noProof="0" dirty="0"/>
                    </a:p>
                  </a:txBody>
                  <a:tcPr anchor="ctr"/>
                </a:tc>
              </a:tr>
              <a:tr h="370840">
                <a:tc>
                  <a:txBody>
                    <a:bodyPr/>
                    <a:lstStyle/>
                    <a:p>
                      <a:pPr algn="just"/>
                      <a:r>
                        <a:rPr lang="tr-TR" b="1" noProof="0" dirty="0" smtClean="0">
                          <a:solidFill>
                            <a:srgbClr val="000000"/>
                          </a:solidFill>
                        </a:rPr>
                        <a:t>Talep</a:t>
                      </a:r>
                      <a:r>
                        <a:rPr lang="tr-TR" b="1" baseline="0" noProof="0" dirty="0" smtClean="0">
                          <a:solidFill>
                            <a:srgbClr val="000000"/>
                          </a:solidFill>
                        </a:rPr>
                        <a:t> Dinamiği</a:t>
                      </a:r>
                    </a:p>
                    <a:p>
                      <a:pPr algn="just"/>
                      <a:r>
                        <a:rPr lang="tr-TR" b="1" baseline="0" noProof="0" dirty="0" smtClean="0">
                          <a:solidFill>
                            <a:srgbClr val="000000"/>
                          </a:solidFill>
                        </a:rPr>
                        <a:t>Üzerindeki Kontrol</a:t>
                      </a:r>
                      <a:endParaRPr lang="tr-TR" b="1" noProof="0" dirty="0">
                        <a:solidFill>
                          <a:srgbClr val="000000"/>
                        </a:solidFill>
                      </a:endParaRPr>
                    </a:p>
                  </a:txBody>
                  <a:tcPr anchor="ctr"/>
                </a:tc>
                <a:tc>
                  <a:txBody>
                    <a:bodyPr/>
                    <a:lstStyle/>
                    <a:p>
                      <a:pPr algn="just"/>
                      <a:r>
                        <a:rPr lang="tr-TR" noProof="0" dirty="0" smtClean="0"/>
                        <a:t>Bütünsel bakış açısıyla, bilgi bütünleşikliği ve en iyi ilişki yönetimi</a:t>
                      </a:r>
                      <a:r>
                        <a:rPr lang="tr-TR" baseline="0" noProof="0" dirty="0" smtClean="0"/>
                        <a:t> kullanımı ile yapılır.</a:t>
                      </a:r>
                      <a:endParaRPr lang="tr-TR" noProof="0" dirty="0"/>
                    </a:p>
                  </a:txBody>
                  <a:tcPr anchor="ctr"/>
                </a:tc>
                <a:tc>
                  <a:txBody>
                    <a:bodyPr/>
                    <a:lstStyle/>
                    <a:p>
                      <a:pPr algn="just"/>
                      <a:r>
                        <a:rPr lang="tr-TR" noProof="0" dirty="0" smtClean="0"/>
                        <a:t>Zaman problemin</a:t>
                      </a:r>
                      <a:r>
                        <a:rPr lang="tr-TR" baseline="0" noProof="0" dirty="0" smtClean="0"/>
                        <a:t> büyüklüğünü gösterir.</a:t>
                      </a:r>
                      <a:endParaRPr lang="tr-TR" noProof="0" dirty="0"/>
                    </a:p>
                  </a:txBody>
                  <a:tcPr anchor="ctr"/>
                </a:tc>
              </a:tr>
              <a:tr h="370840">
                <a:tc>
                  <a:txBody>
                    <a:bodyPr/>
                    <a:lstStyle/>
                    <a:p>
                      <a:pPr algn="just"/>
                      <a:r>
                        <a:rPr lang="tr-TR" b="1" noProof="0" dirty="0" smtClean="0">
                          <a:solidFill>
                            <a:srgbClr val="000000"/>
                          </a:solidFill>
                        </a:rPr>
                        <a:t>İşbirliği</a:t>
                      </a:r>
                      <a:r>
                        <a:rPr lang="tr-TR" b="1" baseline="0" noProof="0" dirty="0" smtClean="0">
                          <a:solidFill>
                            <a:srgbClr val="000000"/>
                          </a:solidFill>
                        </a:rPr>
                        <a:t> ve Eşgüdüm</a:t>
                      </a:r>
                      <a:endParaRPr lang="tr-TR" b="1" noProof="0" dirty="0">
                        <a:solidFill>
                          <a:srgbClr val="000000"/>
                        </a:solidFill>
                      </a:endParaRPr>
                    </a:p>
                  </a:txBody>
                  <a:tcPr anchor="ctr"/>
                </a:tc>
                <a:tc>
                  <a:txBody>
                    <a:bodyPr/>
                    <a:lstStyle/>
                    <a:p>
                      <a:pPr algn="just"/>
                      <a:r>
                        <a:rPr lang="tr-TR" noProof="0" dirty="0" smtClean="0"/>
                        <a:t>Tüm</a:t>
                      </a:r>
                      <a:r>
                        <a:rPr lang="tr-TR" baseline="0" noProof="0" dirty="0" smtClean="0"/>
                        <a:t> ilkeler işbirliği ve eşgüdüm içerisinde yürütülmelidir. Güven ve amaçlar çerçevesinde değerlendirilmelidir.</a:t>
                      </a:r>
                      <a:endParaRPr lang="tr-TR" noProof="0" dirty="0"/>
                    </a:p>
                  </a:txBody>
                  <a:tcPr anchor="ctr"/>
                </a:tc>
                <a:tc>
                  <a:txBody>
                    <a:bodyPr/>
                    <a:lstStyle/>
                    <a:p>
                      <a:pPr algn="just"/>
                      <a:r>
                        <a:rPr lang="tr-TR" noProof="0" dirty="0" smtClean="0"/>
                        <a:t>Zaman,</a:t>
                      </a:r>
                      <a:r>
                        <a:rPr lang="tr-TR" baseline="0" noProof="0" dirty="0" smtClean="0"/>
                        <a:t> metrik bir birimdir.</a:t>
                      </a:r>
                      <a:endParaRPr lang="tr-TR" noProof="0" dirty="0"/>
                    </a:p>
                  </a:txBody>
                  <a:tcPr anchor="ctr"/>
                </a:tc>
              </a:tr>
            </a:tbl>
          </a:graphicData>
        </a:graphic>
      </p:graphicFrame>
    </p:spTree>
    <p:extLst>
      <p:ext uri="{BB962C8B-B14F-4D97-AF65-F5344CB8AC3E}">
        <p14:creationId xmlns:p14="http://schemas.microsoft.com/office/powerpoint/2010/main" val="12687820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is Teması">
  <a:themeElements>
    <a:clrScheme name="Gri Tonlamalı">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1728</TotalTime>
  <Words>1043</Words>
  <Application>Microsoft Macintosh PowerPoint</Application>
  <PresentationFormat>On-screen Show (4:3)</PresentationFormat>
  <Paragraphs>171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Ofis Teması</vt:lpstr>
      <vt:lpstr>Lojistik Yönetimi Ders – III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Turkoglu</dc:creator>
  <cp:lastModifiedBy>MacBookPro</cp:lastModifiedBy>
  <cp:revision>415</cp:revision>
  <dcterms:created xsi:type="dcterms:W3CDTF">2010-03-05T15:34:29Z</dcterms:created>
  <dcterms:modified xsi:type="dcterms:W3CDTF">2014-03-26T10:08:17Z</dcterms:modified>
</cp:coreProperties>
</file>