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6" r:id="rId3"/>
    <p:sldId id="310" r:id="rId4"/>
    <p:sldId id="292" r:id="rId5"/>
    <p:sldId id="311" r:id="rId6"/>
    <p:sldId id="271" r:id="rId7"/>
    <p:sldId id="295" r:id="rId8"/>
    <p:sldId id="308" r:id="rId9"/>
    <p:sldId id="309" r:id="rId10"/>
    <p:sldId id="296" r:id="rId11"/>
    <p:sldId id="312" r:id="rId12"/>
    <p:sldId id="261" r:id="rId13"/>
  </p:sldIdLst>
  <p:sldSz cx="9144000" cy="6858000" type="screen4x3"/>
  <p:notesSz cx="6858000" cy="994727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30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95" autoAdjust="0"/>
    <p:restoredTop sz="94660"/>
  </p:normalViewPr>
  <p:slideViewPr>
    <p:cSldViewPr>
      <p:cViewPr varScale="1">
        <p:scale>
          <a:sx n="58" d="100"/>
          <a:sy n="58" d="100"/>
        </p:scale>
        <p:origin x="80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9A7365-E845-0D4B-AF9F-F23BF44E870E}" type="doc">
      <dgm:prSet loTypeId="urn:microsoft.com/office/officeart/2005/8/layout/matrix2" loCatId="" qsTypeId="urn:microsoft.com/office/officeart/2005/8/quickstyle/simple4" qsCatId="simple" csTypeId="urn:microsoft.com/office/officeart/2005/8/colors/accent5_3" csCatId="accent5" phldr="1"/>
      <dgm:spPr/>
      <dgm:t>
        <a:bodyPr/>
        <a:lstStyle/>
        <a:p>
          <a:endParaRPr lang="en-US"/>
        </a:p>
      </dgm:t>
    </dgm:pt>
    <dgm:pt modelId="{227AEC40-0E71-BB49-89CF-7E9FA693A151}">
      <dgm:prSet phldrT="[Text]"/>
      <dgm:spPr/>
      <dgm:t>
        <a:bodyPr/>
        <a:lstStyle/>
        <a:p>
          <a:r>
            <a:rPr lang="tr-TR" noProof="0" dirty="0" smtClean="0"/>
            <a:t>Planla ve Yürüt</a:t>
          </a:r>
        </a:p>
        <a:p>
          <a:r>
            <a:rPr lang="tr-TR" noProof="0" dirty="0" smtClean="0"/>
            <a:t>«Yalın»</a:t>
          </a:r>
          <a:endParaRPr lang="tr-TR" noProof="0" dirty="0"/>
        </a:p>
      </dgm:t>
    </dgm:pt>
    <dgm:pt modelId="{435FFC53-6E2E-B145-8702-839913E93F6F}" type="parTrans" cxnId="{62FEB502-05F7-E545-ABF3-6CFA7589080D}">
      <dgm:prSet/>
      <dgm:spPr/>
      <dgm:t>
        <a:bodyPr/>
        <a:lstStyle/>
        <a:p>
          <a:endParaRPr lang="tr-TR" noProof="0"/>
        </a:p>
      </dgm:t>
    </dgm:pt>
    <dgm:pt modelId="{5E44404F-EFAA-2941-8F74-331800848246}" type="sibTrans" cxnId="{62FEB502-05F7-E545-ABF3-6CFA7589080D}">
      <dgm:prSet/>
      <dgm:spPr/>
      <dgm:t>
        <a:bodyPr/>
        <a:lstStyle/>
        <a:p>
          <a:endParaRPr lang="tr-TR" noProof="0"/>
        </a:p>
      </dgm:t>
    </dgm:pt>
    <dgm:pt modelId="{3650B623-6D49-6E4B-9AC4-F85298F78503}">
      <dgm:prSet phldrT="[Text]"/>
      <dgm:spPr/>
      <dgm:t>
        <a:bodyPr/>
        <a:lstStyle/>
        <a:p>
          <a:r>
            <a:rPr lang="tr-TR" noProof="0" dirty="0" smtClean="0"/>
            <a:t>Önlem Al ve Yay</a:t>
          </a:r>
        </a:p>
        <a:p>
          <a:r>
            <a:rPr lang="tr-TR" noProof="0" dirty="0" smtClean="0"/>
            <a:t>«Stok Tut»</a:t>
          </a:r>
          <a:endParaRPr lang="tr-TR" noProof="0" dirty="0"/>
        </a:p>
      </dgm:t>
    </dgm:pt>
    <dgm:pt modelId="{85F25EDD-EFC9-9A43-B2F6-F4E8F92DB83F}" type="parTrans" cxnId="{94CBB448-7B1E-B44C-82ED-6C3ED9C158DC}">
      <dgm:prSet/>
      <dgm:spPr/>
      <dgm:t>
        <a:bodyPr/>
        <a:lstStyle/>
        <a:p>
          <a:endParaRPr lang="tr-TR" noProof="0"/>
        </a:p>
      </dgm:t>
    </dgm:pt>
    <dgm:pt modelId="{F5CDDD12-A5B6-DC40-B4BD-4C0026E1FF45}" type="sibTrans" cxnId="{94CBB448-7B1E-B44C-82ED-6C3ED9C158DC}">
      <dgm:prSet/>
      <dgm:spPr/>
      <dgm:t>
        <a:bodyPr/>
        <a:lstStyle/>
        <a:p>
          <a:endParaRPr lang="tr-TR" noProof="0"/>
        </a:p>
      </dgm:t>
    </dgm:pt>
    <dgm:pt modelId="{DD035882-42F4-4E4B-B4B3-D23D6FCEF901}">
      <dgm:prSet phldrT="[Text]"/>
      <dgm:spPr/>
      <dgm:t>
        <a:bodyPr/>
        <a:lstStyle/>
        <a:p>
          <a:r>
            <a:rPr lang="tr-TR" noProof="0" dirty="0" smtClean="0"/>
            <a:t>Just-in-Time</a:t>
          </a:r>
          <a:endParaRPr lang="tr-TR" noProof="0" dirty="0"/>
        </a:p>
      </dgm:t>
    </dgm:pt>
    <dgm:pt modelId="{928FDAFE-5FEB-1B4A-A584-87D7B1E6447B}" type="parTrans" cxnId="{22832FEF-5B15-8B40-81B5-C09F6A044F9B}">
      <dgm:prSet/>
      <dgm:spPr/>
      <dgm:t>
        <a:bodyPr/>
        <a:lstStyle/>
        <a:p>
          <a:endParaRPr lang="tr-TR" noProof="0"/>
        </a:p>
      </dgm:t>
    </dgm:pt>
    <dgm:pt modelId="{DFA86847-0429-504E-8F01-C862A4AA2A2F}" type="sibTrans" cxnId="{22832FEF-5B15-8B40-81B5-C09F6A044F9B}">
      <dgm:prSet/>
      <dgm:spPr/>
      <dgm:t>
        <a:bodyPr/>
        <a:lstStyle/>
        <a:p>
          <a:endParaRPr lang="tr-TR" noProof="0"/>
        </a:p>
      </dgm:t>
    </dgm:pt>
    <dgm:pt modelId="{9C0C3CCA-9F66-F246-A15B-1718C030F101}">
      <dgm:prSet phldrT="[Text]"/>
      <dgm:spPr/>
      <dgm:t>
        <a:bodyPr/>
        <a:lstStyle/>
        <a:p>
          <a:r>
            <a:rPr lang="tr-TR" noProof="0" dirty="0" smtClean="0"/>
            <a:t>Uyumlaştır ve Yürüt</a:t>
          </a:r>
        </a:p>
        <a:p>
          <a:r>
            <a:rPr lang="tr-TR" noProof="0" dirty="0" smtClean="0"/>
            <a:t>«Çevik»</a:t>
          </a:r>
          <a:endParaRPr lang="tr-TR" noProof="0" dirty="0"/>
        </a:p>
      </dgm:t>
    </dgm:pt>
    <dgm:pt modelId="{2427BAD6-4949-1B4E-8F3B-7FA64182A33C}" type="parTrans" cxnId="{3774C8A8-0C45-0C49-ACFE-341E0F42E100}">
      <dgm:prSet/>
      <dgm:spPr/>
      <dgm:t>
        <a:bodyPr/>
        <a:lstStyle/>
        <a:p>
          <a:endParaRPr lang="tr-TR" noProof="0"/>
        </a:p>
      </dgm:t>
    </dgm:pt>
    <dgm:pt modelId="{D0FE32BF-4700-9044-BE16-3F91BEC95195}" type="sibTrans" cxnId="{3774C8A8-0C45-0C49-ACFE-341E0F42E100}">
      <dgm:prSet/>
      <dgm:spPr/>
      <dgm:t>
        <a:bodyPr/>
        <a:lstStyle/>
        <a:p>
          <a:endParaRPr lang="tr-TR" noProof="0"/>
        </a:p>
      </dgm:t>
    </dgm:pt>
    <dgm:pt modelId="{5733D9E6-F659-7848-94F1-D47ABAA39342}" type="pres">
      <dgm:prSet presAssocID="{AB9A7365-E845-0D4B-AF9F-F23BF44E870E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3B873884-4CF5-104D-9F5A-1F018DB6EC42}" type="pres">
      <dgm:prSet presAssocID="{AB9A7365-E845-0D4B-AF9F-F23BF44E870E}" presName="axisShape" presStyleLbl="bgShp" presStyleIdx="0" presStyleCnt="1"/>
      <dgm:spPr/>
    </dgm:pt>
    <dgm:pt modelId="{400F6341-B956-814E-B175-1D9BCA56FA12}" type="pres">
      <dgm:prSet presAssocID="{AB9A7365-E845-0D4B-AF9F-F23BF44E870E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D987A6-F5EC-3448-A41F-24E0BF3E2D2A}" type="pres">
      <dgm:prSet presAssocID="{AB9A7365-E845-0D4B-AF9F-F23BF44E870E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8A3D3C8-1242-724E-A4DA-636EB4B7A20D}" type="pres">
      <dgm:prSet presAssocID="{AB9A7365-E845-0D4B-AF9F-F23BF44E870E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CBE5131-8A52-804B-B054-66EBCDCD7BEB}" type="pres">
      <dgm:prSet presAssocID="{AB9A7365-E845-0D4B-AF9F-F23BF44E870E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2FEB502-05F7-E545-ABF3-6CFA7589080D}" srcId="{AB9A7365-E845-0D4B-AF9F-F23BF44E870E}" destId="{227AEC40-0E71-BB49-89CF-7E9FA693A151}" srcOrd="0" destOrd="0" parTransId="{435FFC53-6E2E-B145-8702-839913E93F6F}" sibTransId="{5E44404F-EFAA-2941-8F74-331800848246}"/>
    <dgm:cxn modelId="{3774C8A8-0C45-0C49-ACFE-341E0F42E100}" srcId="{AB9A7365-E845-0D4B-AF9F-F23BF44E870E}" destId="{9C0C3CCA-9F66-F246-A15B-1718C030F101}" srcOrd="3" destOrd="0" parTransId="{2427BAD6-4949-1B4E-8F3B-7FA64182A33C}" sibTransId="{D0FE32BF-4700-9044-BE16-3F91BEC95195}"/>
    <dgm:cxn modelId="{7CBB81FC-BD39-4837-88EA-EAF16C28C258}" type="presOf" srcId="{9C0C3CCA-9F66-F246-A15B-1718C030F101}" destId="{2CBE5131-8A52-804B-B054-66EBCDCD7BEB}" srcOrd="0" destOrd="0" presId="urn:microsoft.com/office/officeart/2005/8/layout/matrix2"/>
    <dgm:cxn modelId="{22832FEF-5B15-8B40-81B5-C09F6A044F9B}" srcId="{AB9A7365-E845-0D4B-AF9F-F23BF44E870E}" destId="{DD035882-42F4-4E4B-B4B3-D23D6FCEF901}" srcOrd="2" destOrd="0" parTransId="{928FDAFE-5FEB-1B4A-A584-87D7B1E6447B}" sibTransId="{DFA86847-0429-504E-8F01-C862A4AA2A2F}"/>
    <dgm:cxn modelId="{2D1B3826-5857-4F68-BCC2-6A15F3805DE7}" type="presOf" srcId="{227AEC40-0E71-BB49-89CF-7E9FA693A151}" destId="{400F6341-B956-814E-B175-1D9BCA56FA12}" srcOrd="0" destOrd="0" presId="urn:microsoft.com/office/officeart/2005/8/layout/matrix2"/>
    <dgm:cxn modelId="{13A07FDD-A0BF-46D9-B047-4480844EE3B7}" type="presOf" srcId="{DD035882-42F4-4E4B-B4B3-D23D6FCEF901}" destId="{E8A3D3C8-1242-724E-A4DA-636EB4B7A20D}" srcOrd="0" destOrd="0" presId="urn:microsoft.com/office/officeart/2005/8/layout/matrix2"/>
    <dgm:cxn modelId="{94CBB448-7B1E-B44C-82ED-6C3ED9C158DC}" srcId="{AB9A7365-E845-0D4B-AF9F-F23BF44E870E}" destId="{3650B623-6D49-6E4B-9AC4-F85298F78503}" srcOrd="1" destOrd="0" parTransId="{85F25EDD-EFC9-9A43-B2F6-F4E8F92DB83F}" sibTransId="{F5CDDD12-A5B6-DC40-B4BD-4C0026E1FF45}"/>
    <dgm:cxn modelId="{2DD85B91-BA78-4FAD-B3B3-28C84D969A4E}" type="presOf" srcId="{AB9A7365-E845-0D4B-AF9F-F23BF44E870E}" destId="{5733D9E6-F659-7848-94F1-D47ABAA39342}" srcOrd="0" destOrd="0" presId="urn:microsoft.com/office/officeart/2005/8/layout/matrix2"/>
    <dgm:cxn modelId="{98C82969-CA22-41D6-985C-2C6289FD0923}" type="presOf" srcId="{3650B623-6D49-6E4B-9AC4-F85298F78503}" destId="{39D987A6-F5EC-3448-A41F-24E0BF3E2D2A}" srcOrd="0" destOrd="0" presId="urn:microsoft.com/office/officeart/2005/8/layout/matrix2"/>
    <dgm:cxn modelId="{33EECB75-6DBC-416E-8717-914675740CBF}" type="presParOf" srcId="{5733D9E6-F659-7848-94F1-D47ABAA39342}" destId="{3B873884-4CF5-104D-9F5A-1F018DB6EC42}" srcOrd="0" destOrd="0" presId="urn:microsoft.com/office/officeart/2005/8/layout/matrix2"/>
    <dgm:cxn modelId="{B77E7E9A-B1A3-4D47-BEAE-0F1D11D4D910}" type="presParOf" srcId="{5733D9E6-F659-7848-94F1-D47ABAA39342}" destId="{400F6341-B956-814E-B175-1D9BCA56FA12}" srcOrd="1" destOrd="0" presId="urn:microsoft.com/office/officeart/2005/8/layout/matrix2"/>
    <dgm:cxn modelId="{9B699D5C-731F-48B2-83CC-6D2D4D95A7A6}" type="presParOf" srcId="{5733D9E6-F659-7848-94F1-D47ABAA39342}" destId="{39D987A6-F5EC-3448-A41F-24E0BF3E2D2A}" srcOrd="2" destOrd="0" presId="urn:microsoft.com/office/officeart/2005/8/layout/matrix2"/>
    <dgm:cxn modelId="{D0F5DF59-B7A6-47A4-A5B6-9749A4FE2584}" type="presParOf" srcId="{5733D9E6-F659-7848-94F1-D47ABAA39342}" destId="{E8A3D3C8-1242-724E-A4DA-636EB4B7A20D}" srcOrd="3" destOrd="0" presId="urn:microsoft.com/office/officeart/2005/8/layout/matrix2"/>
    <dgm:cxn modelId="{40FCF9C9-81C4-48FC-A46A-D68579DCE312}" type="presParOf" srcId="{5733D9E6-F659-7848-94F1-D47ABAA39342}" destId="{2CBE5131-8A52-804B-B054-66EBCDCD7BEB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627C2E-072E-4503-9920-9C781509B2D5}" type="doc">
      <dgm:prSet loTypeId="urn:microsoft.com/office/officeart/2005/8/layout/matrix2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051A8F65-1946-4F6B-B0E2-74269F6AAFD2}">
      <dgm:prSet phldrT="[Text]" custT="1"/>
      <dgm:spPr/>
      <dgm:t>
        <a:bodyPr/>
        <a:lstStyle/>
        <a:p>
          <a:r>
            <a:rPr lang="tr-TR" sz="2000" b="1" dirty="0" smtClean="0">
              <a:solidFill>
                <a:schemeClr val="tx1"/>
              </a:solidFill>
            </a:rPr>
            <a:t>C Türü Ürün</a:t>
          </a:r>
        </a:p>
        <a:p>
          <a:r>
            <a:rPr lang="tr-TR" sz="2000" b="1" dirty="0" smtClean="0">
              <a:solidFill>
                <a:schemeClr val="tx1"/>
              </a:solidFill>
            </a:rPr>
            <a:t>Yenilik / Projeler</a:t>
          </a:r>
          <a:endParaRPr lang="tr-TR" sz="2000" b="1" dirty="0">
            <a:solidFill>
              <a:schemeClr val="tx1"/>
            </a:solidFill>
          </a:endParaRPr>
        </a:p>
      </dgm:t>
    </dgm:pt>
    <dgm:pt modelId="{B54B0FD6-6445-4D90-9F0D-58ACAC1E6458}" type="parTrans" cxnId="{81466430-1808-493C-8E59-12BC0D7EADDA}">
      <dgm:prSet/>
      <dgm:spPr/>
      <dgm:t>
        <a:bodyPr/>
        <a:lstStyle/>
        <a:p>
          <a:endParaRPr lang="tr-TR" b="1">
            <a:solidFill>
              <a:schemeClr val="tx1"/>
            </a:solidFill>
          </a:endParaRPr>
        </a:p>
      </dgm:t>
    </dgm:pt>
    <dgm:pt modelId="{839A70F8-2941-4B92-8807-F4081C6C76D5}" type="sibTrans" cxnId="{81466430-1808-493C-8E59-12BC0D7EADDA}">
      <dgm:prSet/>
      <dgm:spPr/>
      <dgm:t>
        <a:bodyPr/>
        <a:lstStyle/>
        <a:p>
          <a:endParaRPr lang="tr-TR" b="1">
            <a:solidFill>
              <a:schemeClr val="tx1"/>
            </a:solidFill>
          </a:endParaRPr>
        </a:p>
      </dgm:t>
    </dgm:pt>
    <dgm:pt modelId="{8CFE35F1-385F-4192-8D8F-DB4226B7CD1A}">
      <dgm:prSet phldrT="[Text]" custT="1"/>
      <dgm:spPr/>
      <dgm:t>
        <a:bodyPr/>
        <a:lstStyle/>
        <a:p>
          <a:r>
            <a:rPr lang="tr-TR" sz="2000" b="1" dirty="0" smtClean="0">
              <a:solidFill>
                <a:schemeClr val="tx1"/>
              </a:solidFill>
            </a:rPr>
            <a:t>B Türü Ürün</a:t>
          </a:r>
        </a:p>
        <a:p>
          <a:r>
            <a:rPr lang="tr-TR" sz="2000" b="1" dirty="0" smtClean="0">
              <a:solidFill>
                <a:schemeClr val="tx1"/>
              </a:solidFill>
            </a:rPr>
            <a:t>Çevik</a:t>
          </a:r>
          <a:endParaRPr lang="tr-TR" sz="2000" b="1" dirty="0">
            <a:solidFill>
              <a:schemeClr val="tx1"/>
            </a:solidFill>
          </a:endParaRPr>
        </a:p>
      </dgm:t>
    </dgm:pt>
    <dgm:pt modelId="{1755D631-DE01-4601-9791-37F0B74747FD}" type="parTrans" cxnId="{830B155F-F27E-40A8-BC0A-9716BC6B81C7}">
      <dgm:prSet/>
      <dgm:spPr/>
      <dgm:t>
        <a:bodyPr/>
        <a:lstStyle/>
        <a:p>
          <a:endParaRPr lang="tr-TR" b="1">
            <a:solidFill>
              <a:schemeClr val="tx1"/>
            </a:solidFill>
          </a:endParaRPr>
        </a:p>
      </dgm:t>
    </dgm:pt>
    <dgm:pt modelId="{D8D25C30-35CB-4A99-9C52-74F35F6C6F6D}" type="sibTrans" cxnId="{830B155F-F27E-40A8-BC0A-9716BC6B81C7}">
      <dgm:prSet/>
      <dgm:spPr/>
      <dgm:t>
        <a:bodyPr/>
        <a:lstStyle/>
        <a:p>
          <a:endParaRPr lang="tr-TR" b="1">
            <a:solidFill>
              <a:schemeClr val="tx1"/>
            </a:solidFill>
          </a:endParaRPr>
        </a:p>
      </dgm:t>
    </dgm:pt>
    <dgm:pt modelId="{8F45B92A-DA19-419E-B61F-37F2AADC7E87}">
      <dgm:prSet phldrT="[Text]" custT="1"/>
      <dgm:spPr/>
      <dgm:t>
        <a:bodyPr/>
        <a:lstStyle/>
        <a:p>
          <a:r>
            <a:rPr lang="tr-TR" sz="2000" b="1" dirty="0" smtClean="0">
              <a:solidFill>
                <a:schemeClr val="tx1"/>
              </a:solidFill>
            </a:rPr>
            <a:t>A Türü Ürün</a:t>
          </a:r>
        </a:p>
        <a:p>
          <a:r>
            <a:rPr lang="tr-TR" sz="2000" b="1" dirty="0" smtClean="0">
              <a:solidFill>
                <a:schemeClr val="tx1"/>
              </a:solidFill>
            </a:rPr>
            <a:t>Yalın</a:t>
          </a:r>
          <a:endParaRPr lang="tr-TR" sz="2000" b="1" dirty="0">
            <a:solidFill>
              <a:schemeClr val="tx1"/>
            </a:solidFill>
          </a:endParaRPr>
        </a:p>
      </dgm:t>
    </dgm:pt>
    <dgm:pt modelId="{72075342-44DB-42B7-BC01-12A6F45F8139}" type="parTrans" cxnId="{9AD253D1-2D61-4D6B-A27E-23BA15B4DB23}">
      <dgm:prSet/>
      <dgm:spPr/>
      <dgm:t>
        <a:bodyPr/>
        <a:lstStyle/>
        <a:p>
          <a:endParaRPr lang="tr-TR" b="1">
            <a:solidFill>
              <a:schemeClr val="tx1"/>
            </a:solidFill>
          </a:endParaRPr>
        </a:p>
      </dgm:t>
    </dgm:pt>
    <dgm:pt modelId="{B4876217-6240-4CD7-B74C-8181A7B22B78}" type="sibTrans" cxnId="{9AD253D1-2D61-4D6B-A27E-23BA15B4DB23}">
      <dgm:prSet/>
      <dgm:spPr/>
      <dgm:t>
        <a:bodyPr/>
        <a:lstStyle/>
        <a:p>
          <a:endParaRPr lang="tr-TR" b="1">
            <a:solidFill>
              <a:schemeClr val="tx1"/>
            </a:solidFill>
          </a:endParaRPr>
        </a:p>
      </dgm:t>
    </dgm:pt>
    <dgm:pt modelId="{D8F2D9B9-FCCA-45B4-92CB-B0582345D629}">
      <dgm:prSet phldrT="[Text]" custT="1"/>
      <dgm:spPr/>
      <dgm:t>
        <a:bodyPr/>
        <a:lstStyle/>
        <a:p>
          <a:r>
            <a:rPr lang="tr-TR" sz="2000" b="1" dirty="0" smtClean="0">
              <a:solidFill>
                <a:schemeClr val="tx1"/>
              </a:solidFill>
            </a:rPr>
            <a:t>Uyarlanmış Kitle Üretimi</a:t>
          </a:r>
          <a:endParaRPr lang="tr-TR" sz="2000" b="1" dirty="0">
            <a:solidFill>
              <a:schemeClr val="tx1"/>
            </a:solidFill>
          </a:endParaRPr>
        </a:p>
      </dgm:t>
    </dgm:pt>
    <dgm:pt modelId="{C58175D4-4BBC-484D-A8A1-9BBF1FB35B6D}" type="parTrans" cxnId="{37426133-3F14-42AC-B69C-B9FEECAB6023}">
      <dgm:prSet/>
      <dgm:spPr/>
      <dgm:t>
        <a:bodyPr/>
        <a:lstStyle/>
        <a:p>
          <a:endParaRPr lang="tr-TR" b="1">
            <a:solidFill>
              <a:schemeClr val="tx1"/>
            </a:solidFill>
          </a:endParaRPr>
        </a:p>
      </dgm:t>
    </dgm:pt>
    <dgm:pt modelId="{49B51D41-98AF-4D3B-A252-9D4E9D982014}" type="sibTrans" cxnId="{37426133-3F14-42AC-B69C-B9FEECAB6023}">
      <dgm:prSet/>
      <dgm:spPr/>
      <dgm:t>
        <a:bodyPr/>
        <a:lstStyle/>
        <a:p>
          <a:endParaRPr lang="tr-TR" b="1">
            <a:solidFill>
              <a:schemeClr val="tx1"/>
            </a:solidFill>
          </a:endParaRPr>
        </a:p>
      </dgm:t>
    </dgm:pt>
    <dgm:pt modelId="{EDEC89A2-82CD-4123-B3FA-A1146C96B917}" type="pres">
      <dgm:prSet presAssocID="{25627C2E-072E-4503-9920-9C781509B2D5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680AB83-FF8C-481B-A935-2E4A11BCA515}" type="pres">
      <dgm:prSet presAssocID="{25627C2E-072E-4503-9920-9C781509B2D5}" presName="axisShape" presStyleLbl="bgShp" presStyleIdx="0" presStyleCnt="1" custScaleX="135994"/>
      <dgm:spPr/>
    </dgm:pt>
    <dgm:pt modelId="{B35BC8F8-742F-4119-82AE-570B63814F90}" type="pres">
      <dgm:prSet presAssocID="{25627C2E-072E-4503-9920-9C781509B2D5}" presName="rect1" presStyleLbl="node1" presStyleIdx="0" presStyleCnt="4" custScaleX="137130" custScaleY="102296" custLinFactNeighborX="-2067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9542078-C667-4415-A663-2C970AA4CC40}" type="pres">
      <dgm:prSet presAssocID="{25627C2E-072E-4503-9920-9C781509B2D5}" presName="rect2" presStyleLbl="node1" presStyleIdx="1" presStyleCnt="4" custScaleX="137130" custScaleY="102296" custLinFactNeighborX="2006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91EC83C-BD39-4A6D-9085-D6984E6C9B61}" type="pres">
      <dgm:prSet presAssocID="{25627C2E-072E-4503-9920-9C781509B2D5}" presName="rect3" presStyleLbl="node1" presStyleIdx="2" presStyleCnt="4" custScaleX="137130" custScaleY="102296" custLinFactNeighborX="-2067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678475C-8003-49EA-B78D-3B009B476869}" type="pres">
      <dgm:prSet presAssocID="{25627C2E-072E-4503-9920-9C781509B2D5}" presName="rect4" presStyleLbl="node1" presStyleIdx="3" presStyleCnt="4" custScaleX="137130" custScaleY="102296" custLinFactNeighborX="2006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AE34474-9614-4428-B86A-2A5B8D0F8A15}" type="presOf" srcId="{25627C2E-072E-4503-9920-9C781509B2D5}" destId="{EDEC89A2-82CD-4123-B3FA-A1146C96B917}" srcOrd="0" destOrd="0" presId="urn:microsoft.com/office/officeart/2005/8/layout/matrix2"/>
    <dgm:cxn modelId="{9AD253D1-2D61-4D6B-A27E-23BA15B4DB23}" srcId="{25627C2E-072E-4503-9920-9C781509B2D5}" destId="{8F45B92A-DA19-419E-B61F-37F2AADC7E87}" srcOrd="2" destOrd="0" parTransId="{72075342-44DB-42B7-BC01-12A6F45F8139}" sibTransId="{B4876217-6240-4CD7-B74C-8181A7B22B78}"/>
    <dgm:cxn modelId="{4FACF328-ABB3-49CF-B48F-CF0EC12CE4B6}" type="presOf" srcId="{8F45B92A-DA19-419E-B61F-37F2AADC7E87}" destId="{991EC83C-BD39-4A6D-9085-D6984E6C9B61}" srcOrd="0" destOrd="0" presId="urn:microsoft.com/office/officeart/2005/8/layout/matrix2"/>
    <dgm:cxn modelId="{830B155F-F27E-40A8-BC0A-9716BC6B81C7}" srcId="{25627C2E-072E-4503-9920-9C781509B2D5}" destId="{8CFE35F1-385F-4192-8D8F-DB4226B7CD1A}" srcOrd="1" destOrd="0" parTransId="{1755D631-DE01-4601-9791-37F0B74747FD}" sibTransId="{D8D25C30-35CB-4A99-9C52-74F35F6C6F6D}"/>
    <dgm:cxn modelId="{81466430-1808-493C-8E59-12BC0D7EADDA}" srcId="{25627C2E-072E-4503-9920-9C781509B2D5}" destId="{051A8F65-1946-4F6B-B0E2-74269F6AAFD2}" srcOrd="0" destOrd="0" parTransId="{B54B0FD6-6445-4D90-9F0D-58ACAC1E6458}" sibTransId="{839A70F8-2941-4B92-8807-F4081C6C76D5}"/>
    <dgm:cxn modelId="{37426133-3F14-42AC-B69C-B9FEECAB6023}" srcId="{25627C2E-072E-4503-9920-9C781509B2D5}" destId="{D8F2D9B9-FCCA-45B4-92CB-B0582345D629}" srcOrd="3" destOrd="0" parTransId="{C58175D4-4BBC-484D-A8A1-9BBF1FB35B6D}" sibTransId="{49B51D41-98AF-4D3B-A252-9D4E9D982014}"/>
    <dgm:cxn modelId="{59A425F7-AE04-4F03-BC4D-C477E3C04F2D}" type="presOf" srcId="{051A8F65-1946-4F6B-B0E2-74269F6AAFD2}" destId="{B35BC8F8-742F-4119-82AE-570B63814F90}" srcOrd="0" destOrd="0" presId="urn:microsoft.com/office/officeart/2005/8/layout/matrix2"/>
    <dgm:cxn modelId="{E04EC24C-D040-41F8-A386-58A212D34E24}" type="presOf" srcId="{8CFE35F1-385F-4192-8D8F-DB4226B7CD1A}" destId="{09542078-C667-4415-A663-2C970AA4CC40}" srcOrd="0" destOrd="0" presId="urn:microsoft.com/office/officeart/2005/8/layout/matrix2"/>
    <dgm:cxn modelId="{18DC964B-6A90-4652-B291-53B3A0CF4A90}" type="presOf" srcId="{D8F2D9B9-FCCA-45B4-92CB-B0582345D629}" destId="{C678475C-8003-49EA-B78D-3B009B476869}" srcOrd="0" destOrd="0" presId="urn:microsoft.com/office/officeart/2005/8/layout/matrix2"/>
    <dgm:cxn modelId="{48B130D2-526B-41B6-8B4F-F211DAE84538}" type="presParOf" srcId="{EDEC89A2-82CD-4123-B3FA-A1146C96B917}" destId="{1680AB83-FF8C-481B-A935-2E4A11BCA515}" srcOrd="0" destOrd="0" presId="urn:microsoft.com/office/officeart/2005/8/layout/matrix2"/>
    <dgm:cxn modelId="{00C0CB03-AFCE-40D4-B90B-D1DEE8D38564}" type="presParOf" srcId="{EDEC89A2-82CD-4123-B3FA-A1146C96B917}" destId="{B35BC8F8-742F-4119-82AE-570B63814F90}" srcOrd="1" destOrd="0" presId="urn:microsoft.com/office/officeart/2005/8/layout/matrix2"/>
    <dgm:cxn modelId="{5523E233-4510-40A9-8A34-B247B3741AD6}" type="presParOf" srcId="{EDEC89A2-82CD-4123-B3FA-A1146C96B917}" destId="{09542078-C667-4415-A663-2C970AA4CC40}" srcOrd="2" destOrd="0" presId="urn:microsoft.com/office/officeart/2005/8/layout/matrix2"/>
    <dgm:cxn modelId="{8C7E0EB8-0E76-43EE-A7F2-F1993DE42852}" type="presParOf" srcId="{EDEC89A2-82CD-4123-B3FA-A1146C96B917}" destId="{991EC83C-BD39-4A6D-9085-D6984E6C9B61}" srcOrd="3" destOrd="0" presId="urn:microsoft.com/office/officeart/2005/8/layout/matrix2"/>
    <dgm:cxn modelId="{DDB52B04-F0DB-4679-BE95-1DF99AECA882}" type="presParOf" srcId="{EDEC89A2-82CD-4123-B3FA-A1146C96B917}" destId="{C678475C-8003-49EA-B78D-3B009B476869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F8B3395-DC4D-4C89-8D80-0D2FF4950611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EB40893C-5E62-428E-9449-983BF35AAFBB}">
      <dgm:prSet phldrT="[Text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</a:rPr>
            <a:t>Pazar Duyarlılığı</a:t>
          </a:r>
          <a:endParaRPr lang="tr-TR" b="1" dirty="0">
            <a:solidFill>
              <a:schemeClr val="tx1"/>
            </a:solidFill>
          </a:endParaRPr>
        </a:p>
      </dgm:t>
    </dgm:pt>
    <dgm:pt modelId="{B0AE9AAA-1F01-48FF-A058-085FC8AAC82D}" type="parTrans" cxnId="{34EB44BA-969A-4CA4-8172-45679E8AD787}">
      <dgm:prSet/>
      <dgm:spPr/>
      <dgm:t>
        <a:bodyPr/>
        <a:lstStyle/>
        <a:p>
          <a:endParaRPr lang="tr-TR" b="1">
            <a:solidFill>
              <a:schemeClr val="tx1"/>
            </a:solidFill>
          </a:endParaRPr>
        </a:p>
      </dgm:t>
    </dgm:pt>
    <dgm:pt modelId="{BA5F1E9C-8CFE-4FF9-9DF6-3CC61F1D28A7}" type="sibTrans" cxnId="{34EB44BA-969A-4CA4-8172-45679E8AD787}">
      <dgm:prSet/>
      <dgm:spPr/>
      <dgm:t>
        <a:bodyPr/>
        <a:lstStyle/>
        <a:p>
          <a:endParaRPr lang="tr-TR" b="1">
            <a:solidFill>
              <a:schemeClr val="tx1"/>
            </a:solidFill>
          </a:endParaRPr>
        </a:p>
      </dgm:t>
    </dgm:pt>
    <dgm:pt modelId="{EC8DEB63-D18B-48F4-B87F-2822715EFAD4}">
      <dgm:prSet phldrT="[Text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</a:rPr>
            <a:t>Süreç</a:t>
          </a:r>
          <a:endParaRPr lang="tr-TR" b="1" dirty="0">
            <a:solidFill>
              <a:schemeClr val="tx1"/>
            </a:solidFill>
          </a:endParaRPr>
        </a:p>
      </dgm:t>
    </dgm:pt>
    <dgm:pt modelId="{4AB2362A-E6E0-40A8-8797-1A918C058B76}" type="parTrans" cxnId="{8DB56BF4-2CBD-42E8-A883-04F8F49407F3}">
      <dgm:prSet/>
      <dgm:spPr/>
      <dgm:t>
        <a:bodyPr/>
        <a:lstStyle/>
        <a:p>
          <a:endParaRPr lang="tr-TR" b="1">
            <a:solidFill>
              <a:schemeClr val="tx1"/>
            </a:solidFill>
          </a:endParaRPr>
        </a:p>
      </dgm:t>
    </dgm:pt>
    <dgm:pt modelId="{65823958-7E9C-4A3C-96D7-874C27126945}" type="sibTrans" cxnId="{8DB56BF4-2CBD-42E8-A883-04F8F49407F3}">
      <dgm:prSet/>
      <dgm:spPr/>
      <dgm:t>
        <a:bodyPr/>
        <a:lstStyle/>
        <a:p>
          <a:endParaRPr lang="tr-TR" b="1">
            <a:solidFill>
              <a:schemeClr val="tx1"/>
            </a:solidFill>
          </a:endParaRPr>
        </a:p>
      </dgm:t>
    </dgm:pt>
    <dgm:pt modelId="{E132DC3A-2C27-4223-9B3A-5F5C7868926B}">
      <dgm:prSet phldrT="[Text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</a:rPr>
            <a:t>Sanal Bütünleşiklik</a:t>
          </a:r>
          <a:endParaRPr lang="tr-TR" b="1" dirty="0">
            <a:solidFill>
              <a:schemeClr val="tx1"/>
            </a:solidFill>
          </a:endParaRPr>
        </a:p>
      </dgm:t>
    </dgm:pt>
    <dgm:pt modelId="{865DD76F-6E39-4DD7-9E1D-FBAB32A5FBBA}" type="parTrans" cxnId="{A34CACC0-10E5-4DA9-83DF-9D668365A347}">
      <dgm:prSet/>
      <dgm:spPr/>
      <dgm:t>
        <a:bodyPr/>
        <a:lstStyle/>
        <a:p>
          <a:endParaRPr lang="tr-TR" b="1">
            <a:solidFill>
              <a:schemeClr val="tx1"/>
            </a:solidFill>
          </a:endParaRPr>
        </a:p>
      </dgm:t>
    </dgm:pt>
    <dgm:pt modelId="{953A638C-7592-4F05-AF89-4FA9A1BDFA26}" type="sibTrans" cxnId="{A34CACC0-10E5-4DA9-83DF-9D668365A347}">
      <dgm:prSet/>
      <dgm:spPr/>
      <dgm:t>
        <a:bodyPr/>
        <a:lstStyle/>
        <a:p>
          <a:endParaRPr lang="tr-TR" b="1">
            <a:solidFill>
              <a:schemeClr val="tx1"/>
            </a:solidFill>
          </a:endParaRPr>
        </a:p>
      </dgm:t>
    </dgm:pt>
    <dgm:pt modelId="{9EA14C52-6B2B-41A5-AD9B-60C29A7F2CE7}">
      <dgm:prSet/>
      <dgm:spPr/>
      <dgm:t>
        <a:bodyPr/>
        <a:lstStyle/>
        <a:p>
          <a:r>
            <a:rPr lang="tr-TR" b="1" dirty="0" smtClean="0">
              <a:solidFill>
                <a:schemeClr val="tx1"/>
              </a:solidFill>
            </a:rPr>
            <a:t>Ağ Bütünleşikliği</a:t>
          </a:r>
          <a:endParaRPr lang="tr-TR" b="1" dirty="0">
            <a:solidFill>
              <a:schemeClr val="tx1"/>
            </a:solidFill>
          </a:endParaRPr>
        </a:p>
      </dgm:t>
    </dgm:pt>
    <dgm:pt modelId="{432694AA-D0E8-4B5B-B874-BF2BD61CABF6}" type="parTrans" cxnId="{6933E48F-D109-4468-816C-6AF475DF2C5C}">
      <dgm:prSet/>
      <dgm:spPr/>
      <dgm:t>
        <a:bodyPr/>
        <a:lstStyle/>
        <a:p>
          <a:endParaRPr lang="tr-TR" b="1">
            <a:solidFill>
              <a:schemeClr val="tx1"/>
            </a:solidFill>
          </a:endParaRPr>
        </a:p>
      </dgm:t>
    </dgm:pt>
    <dgm:pt modelId="{AE1B9872-D6AE-41FD-AE39-3A2DA4436F0F}" type="sibTrans" cxnId="{6933E48F-D109-4468-816C-6AF475DF2C5C}">
      <dgm:prSet/>
      <dgm:spPr/>
      <dgm:t>
        <a:bodyPr/>
        <a:lstStyle/>
        <a:p>
          <a:endParaRPr lang="tr-TR" b="1">
            <a:solidFill>
              <a:schemeClr val="tx1"/>
            </a:solidFill>
          </a:endParaRPr>
        </a:p>
      </dgm:t>
    </dgm:pt>
    <dgm:pt modelId="{A5790073-E756-4DE6-A4B6-52F1E3D285DB}">
      <dgm:prSet/>
      <dgm:spPr/>
      <dgm:t>
        <a:bodyPr/>
        <a:lstStyle/>
        <a:p>
          <a:r>
            <a:rPr lang="tr-TR" b="1" dirty="0" smtClean="0">
              <a:solidFill>
                <a:schemeClr val="tx1"/>
              </a:solidFill>
            </a:rPr>
            <a:t>Çevik Tedarik Zinciri</a:t>
          </a:r>
          <a:endParaRPr lang="tr-TR" b="1" dirty="0">
            <a:solidFill>
              <a:schemeClr val="tx1"/>
            </a:solidFill>
          </a:endParaRPr>
        </a:p>
      </dgm:t>
    </dgm:pt>
    <dgm:pt modelId="{73D82D5A-252E-4C81-B2CB-C1AA4F8C290A}" type="parTrans" cxnId="{4C7FCC4F-772A-4FAE-9B60-AC67DDEB3C3E}">
      <dgm:prSet/>
      <dgm:spPr/>
      <dgm:t>
        <a:bodyPr/>
        <a:lstStyle/>
        <a:p>
          <a:endParaRPr lang="tr-TR" b="1">
            <a:solidFill>
              <a:schemeClr val="tx1"/>
            </a:solidFill>
          </a:endParaRPr>
        </a:p>
      </dgm:t>
    </dgm:pt>
    <dgm:pt modelId="{AF040C0A-0592-4569-B0A2-E7CED6A01E4D}" type="sibTrans" cxnId="{4C7FCC4F-772A-4FAE-9B60-AC67DDEB3C3E}">
      <dgm:prSet/>
      <dgm:spPr/>
      <dgm:t>
        <a:bodyPr/>
        <a:lstStyle/>
        <a:p>
          <a:endParaRPr lang="tr-TR" b="1">
            <a:solidFill>
              <a:schemeClr val="tx1"/>
            </a:solidFill>
          </a:endParaRPr>
        </a:p>
      </dgm:t>
    </dgm:pt>
    <dgm:pt modelId="{43870BB1-E259-4D5D-99FB-027635175A35}" type="pres">
      <dgm:prSet presAssocID="{DF8B3395-DC4D-4C89-8D80-0D2FF4950611}" presName="linearFlow" presStyleCnt="0">
        <dgm:presLayoutVars>
          <dgm:resizeHandles val="exact"/>
        </dgm:presLayoutVars>
      </dgm:prSet>
      <dgm:spPr/>
    </dgm:pt>
    <dgm:pt modelId="{FDFC7D1F-20AC-4B14-9E51-0EED7A46E1AA}" type="pres">
      <dgm:prSet presAssocID="{EB40893C-5E62-428E-9449-983BF35AAFB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CA4EB14-E776-424E-B3F8-FD260BF34EEA}" type="pres">
      <dgm:prSet presAssocID="{BA5F1E9C-8CFE-4FF9-9DF6-3CC61F1D28A7}" presName="sibTrans" presStyleLbl="sibTrans2D1" presStyleIdx="0" presStyleCnt="4"/>
      <dgm:spPr/>
      <dgm:t>
        <a:bodyPr/>
        <a:lstStyle/>
        <a:p>
          <a:endParaRPr lang="tr-TR"/>
        </a:p>
      </dgm:t>
    </dgm:pt>
    <dgm:pt modelId="{12002FAC-3FB3-44C9-8C66-B0DD776D2EAB}" type="pres">
      <dgm:prSet presAssocID="{BA5F1E9C-8CFE-4FF9-9DF6-3CC61F1D28A7}" presName="connectorText" presStyleLbl="sibTrans2D1" presStyleIdx="0" presStyleCnt="4"/>
      <dgm:spPr/>
      <dgm:t>
        <a:bodyPr/>
        <a:lstStyle/>
        <a:p>
          <a:endParaRPr lang="tr-TR"/>
        </a:p>
      </dgm:t>
    </dgm:pt>
    <dgm:pt modelId="{C2210CB7-B0BF-40ED-8B04-ED5833C091B4}" type="pres">
      <dgm:prSet presAssocID="{EC8DEB63-D18B-48F4-B87F-2822715EFAD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BD78892-85E1-4A20-B12B-2B8123FBCC19}" type="pres">
      <dgm:prSet presAssocID="{65823958-7E9C-4A3C-96D7-874C27126945}" presName="sibTrans" presStyleLbl="sibTrans2D1" presStyleIdx="1" presStyleCnt="4"/>
      <dgm:spPr/>
      <dgm:t>
        <a:bodyPr/>
        <a:lstStyle/>
        <a:p>
          <a:endParaRPr lang="tr-TR"/>
        </a:p>
      </dgm:t>
    </dgm:pt>
    <dgm:pt modelId="{FF22FD10-0508-4B0C-9E80-5F4F2116884A}" type="pres">
      <dgm:prSet presAssocID="{65823958-7E9C-4A3C-96D7-874C27126945}" presName="connectorText" presStyleLbl="sibTrans2D1" presStyleIdx="1" presStyleCnt="4"/>
      <dgm:spPr/>
      <dgm:t>
        <a:bodyPr/>
        <a:lstStyle/>
        <a:p>
          <a:endParaRPr lang="tr-TR"/>
        </a:p>
      </dgm:t>
    </dgm:pt>
    <dgm:pt modelId="{BA2349EE-42BC-4D69-9CAF-16E2A527DC6D}" type="pres">
      <dgm:prSet presAssocID="{E132DC3A-2C27-4223-9B3A-5F5C7868926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702C9E6-865F-4BD7-B186-222531BD28C0}" type="pres">
      <dgm:prSet presAssocID="{953A638C-7592-4F05-AF89-4FA9A1BDFA26}" presName="sibTrans" presStyleLbl="sibTrans2D1" presStyleIdx="2" presStyleCnt="4"/>
      <dgm:spPr/>
      <dgm:t>
        <a:bodyPr/>
        <a:lstStyle/>
        <a:p>
          <a:endParaRPr lang="tr-TR"/>
        </a:p>
      </dgm:t>
    </dgm:pt>
    <dgm:pt modelId="{845C2525-1B1D-4CE1-A04B-A909836D4015}" type="pres">
      <dgm:prSet presAssocID="{953A638C-7592-4F05-AF89-4FA9A1BDFA26}" presName="connectorText" presStyleLbl="sibTrans2D1" presStyleIdx="2" presStyleCnt="4"/>
      <dgm:spPr/>
      <dgm:t>
        <a:bodyPr/>
        <a:lstStyle/>
        <a:p>
          <a:endParaRPr lang="tr-TR"/>
        </a:p>
      </dgm:t>
    </dgm:pt>
    <dgm:pt modelId="{20CC79C0-4E32-4805-A0B3-232496FBD958}" type="pres">
      <dgm:prSet presAssocID="{9EA14C52-6B2B-41A5-AD9B-60C29A7F2CE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D7792E3-2F27-4B17-B6C5-A9E26DD43F10}" type="pres">
      <dgm:prSet presAssocID="{AE1B9872-D6AE-41FD-AE39-3A2DA4436F0F}" presName="sibTrans" presStyleLbl="sibTrans2D1" presStyleIdx="3" presStyleCnt="4"/>
      <dgm:spPr/>
      <dgm:t>
        <a:bodyPr/>
        <a:lstStyle/>
        <a:p>
          <a:endParaRPr lang="tr-TR"/>
        </a:p>
      </dgm:t>
    </dgm:pt>
    <dgm:pt modelId="{5C793500-9E87-427F-BBBD-7CA64DA6280B}" type="pres">
      <dgm:prSet presAssocID="{AE1B9872-D6AE-41FD-AE39-3A2DA4436F0F}" presName="connectorText" presStyleLbl="sibTrans2D1" presStyleIdx="3" presStyleCnt="4"/>
      <dgm:spPr/>
      <dgm:t>
        <a:bodyPr/>
        <a:lstStyle/>
        <a:p>
          <a:endParaRPr lang="tr-TR"/>
        </a:p>
      </dgm:t>
    </dgm:pt>
    <dgm:pt modelId="{7E536575-8AAC-4B26-8FCC-228D21A66541}" type="pres">
      <dgm:prSet presAssocID="{A5790073-E756-4DE6-A4B6-52F1E3D285D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C7FCC4F-772A-4FAE-9B60-AC67DDEB3C3E}" srcId="{DF8B3395-DC4D-4C89-8D80-0D2FF4950611}" destId="{A5790073-E756-4DE6-A4B6-52F1E3D285DB}" srcOrd="4" destOrd="0" parTransId="{73D82D5A-252E-4C81-B2CB-C1AA4F8C290A}" sibTransId="{AF040C0A-0592-4569-B0A2-E7CED6A01E4D}"/>
    <dgm:cxn modelId="{56E16ADC-C312-4B3B-97AE-67EA5CB912B4}" type="presOf" srcId="{65823958-7E9C-4A3C-96D7-874C27126945}" destId="{7BD78892-85E1-4A20-B12B-2B8123FBCC19}" srcOrd="0" destOrd="0" presId="urn:microsoft.com/office/officeart/2005/8/layout/process2"/>
    <dgm:cxn modelId="{009861C2-5046-478A-B7BE-6175347A9A0A}" type="presOf" srcId="{A5790073-E756-4DE6-A4B6-52F1E3D285DB}" destId="{7E536575-8AAC-4B26-8FCC-228D21A66541}" srcOrd="0" destOrd="0" presId="urn:microsoft.com/office/officeart/2005/8/layout/process2"/>
    <dgm:cxn modelId="{A34CACC0-10E5-4DA9-83DF-9D668365A347}" srcId="{DF8B3395-DC4D-4C89-8D80-0D2FF4950611}" destId="{E132DC3A-2C27-4223-9B3A-5F5C7868926B}" srcOrd="2" destOrd="0" parTransId="{865DD76F-6E39-4DD7-9E1D-FBAB32A5FBBA}" sibTransId="{953A638C-7592-4F05-AF89-4FA9A1BDFA26}"/>
    <dgm:cxn modelId="{CB3EDD17-D41D-42FD-8942-33926705DC52}" type="presOf" srcId="{DF8B3395-DC4D-4C89-8D80-0D2FF4950611}" destId="{43870BB1-E259-4D5D-99FB-027635175A35}" srcOrd="0" destOrd="0" presId="urn:microsoft.com/office/officeart/2005/8/layout/process2"/>
    <dgm:cxn modelId="{E64F9775-3F51-4EEE-91C9-3E84ED77C4F3}" type="presOf" srcId="{E132DC3A-2C27-4223-9B3A-5F5C7868926B}" destId="{BA2349EE-42BC-4D69-9CAF-16E2A527DC6D}" srcOrd="0" destOrd="0" presId="urn:microsoft.com/office/officeart/2005/8/layout/process2"/>
    <dgm:cxn modelId="{F6C9387F-AFFE-4D97-A94A-07B83CCF3F40}" type="presOf" srcId="{EC8DEB63-D18B-48F4-B87F-2822715EFAD4}" destId="{C2210CB7-B0BF-40ED-8B04-ED5833C091B4}" srcOrd="0" destOrd="0" presId="urn:microsoft.com/office/officeart/2005/8/layout/process2"/>
    <dgm:cxn modelId="{8DB56BF4-2CBD-42E8-A883-04F8F49407F3}" srcId="{DF8B3395-DC4D-4C89-8D80-0D2FF4950611}" destId="{EC8DEB63-D18B-48F4-B87F-2822715EFAD4}" srcOrd="1" destOrd="0" parTransId="{4AB2362A-E6E0-40A8-8797-1A918C058B76}" sibTransId="{65823958-7E9C-4A3C-96D7-874C27126945}"/>
    <dgm:cxn modelId="{34EB44BA-969A-4CA4-8172-45679E8AD787}" srcId="{DF8B3395-DC4D-4C89-8D80-0D2FF4950611}" destId="{EB40893C-5E62-428E-9449-983BF35AAFBB}" srcOrd="0" destOrd="0" parTransId="{B0AE9AAA-1F01-48FF-A058-085FC8AAC82D}" sibTransId="{BA5F1E9C-8CFE-4FF9-9DF6-3CC61F1D28A7}"/>
    <dgm:cxn modelId="{7ED4B03B-5003-4DE1-A241-1D8179D5548C}" type="presOf" srcId="{BA5F1E9C-8CFE-4FF9-9DF6-3CC61F1D28A7}" destId="{12002FAC-3FB3-44C9-8C66-B0DD776D2EAB}" srcOrd="1" destOrd="0" presId="urn:microsoft.com/office/officeart/2005/8/layout/process2"/>
    <dgm:cxn modelId="{8522947E-DB6A-4691-8D0A-046B110726CB}" type="presOf" srcId="{9EA14C52-6B2B-41A5-AD9B-60C29A7F2CE7}" destId="{20CC79C0-4E32-4805-A0B3-232496FBD958}" srcOrd="0" destOrd="0" presId="urn:microsoft.com/office/officeart/2005/8/layout/process2"/>
    <dgm:cxn modelId="{9F9EE75D-CA1A-4134-8423-C0FE2E6D21E3}" type="presOf" srcId="{65823958-7E9C-4A3C-96D7-874C27126945}" destId="{FF22FD10-0508-4B0C-9E80-5F4F2116884A}" srcOrd="1" destOrd="0" presId="urn:microsoft.com/office/officeart/2005/8/layout/process2"/>
    <dgm:cxn modelId="{8471A1B1-9654-40A9-AA6D-A65D7F3BF130}" type="presOf" srcId="{AE1B9872-D6AE-41FD-AE39-3A2DA4436F0F}" destId="{5C793500-9E87-427F-BBBD-7CA64DA6280B}" srcOrd="1" destOrd="0" presId="urn:microsoft.com/office/officeart/2005/8/layout/process2"/>
    <dgm:cxn modelId="{7D8AF99E-A09D-4ED8-9D36-5C6E2ABACA82}" type="presOf" srcId="{BA5F1E9C-8CFE-4FF9-9DF6-3CC61F1D28A7}" destId="{9CA4EB14-E776-424E-B3F8-FD260BF34EEA}" srcOrd="0" destOrd="0" presId="urn:microsoft.com/office/officeart/2005/8/layout/process2"/>
    <dgm:cxn modelId="{41642A95-3FCD-48A1-9DF2-0191ED66505D}" type="presOf" srcId="{EB40893C-5E62-428E-9449-983BF35AAFBB}" destId="{FDFC7D1F-20AC-4B14-9E51-0EED7A46E1AA}" srcOrd="0" destOrd="0" presId="urn:microsoft.com/office/officeart/2005/8/layout/process2"/>
    <dgm:cxn modelId="{D3AAB924-E988-46EC-81E8-C2FC3CFFE1B2}" type="presOf" srcId="{AE1B9872-D6AE-41FD-AE39-3A2DA4436F0F}" destId="{8D7792E3-2F27-4B17-B6C5-A9E26DD43F10}" srcOrd="0" destOrd="0" presId="urn:microsoft.com/office/officeart/2005/8/layout/process2"/>
    <dgm:cxn modelId="{71532628-DBF7-472B-8774-E3FD0207DEBC}" type="presOf" srcId="{953A638C-7592-4F05-AF89-4FA9A1BDFA26}" destId="{8702C9E6-865F-4BD7-B186-222531BD28C0}" srcOrd="0" destOrd="0" presId="urn:microsoft.com/office/officeart/2005/8/layout/process2"/>
    <dgm:cxn modelId="{6933E48F-D109-4468-816C-6AF475DF2C5C}" srcId="{DF8B3395-DC4D-4C89-8D80-0D2FF4950611}" destId="{9EA14C52-6B2B-41A5-AD9B-60C29A7F2CE7}" srcOrd="3" destOrd="0" parTransId="{432694AA-D0E8-4B5B-B874-BF2BD61CABF6}" sibTransId="{AE1B9872-D6AE-41FD-AE39-3A2DA4436F0F}"/>
    <dgm:cxn modelId="{01E3C406-A986-4A8E-AC41-C853CFF6FACA}" type="presOf" srcId="{953A638C-7592-4F05-AF89-4FA9A1BDFA26}" destId="{845C2525-1B1D-4CE1-A04B-A909836D4015}" srcOrd="1" destOrd="0" presId="urn:microsoft.com/office/officeart/2005/8/layout/process2"/>
    <dgm:cxn modelId="{4E89B5FE-5426-4174-8B14-2E0D7B2E4FB3}" type="presParOf" srcId="{43870BB1-E259-4D5D-99FB-027635175A35}" destId="{FDFC7D1F-20AC-4B14-9E51-0EED7A46E1AA}" srcOrd="0" destOrd="0" presId="urn:microsoft.com/office/officeart/2005/8/layout/process2"/>
    <dgm:cxn modelId="{7B5EE36E-BA22-4692-9780-E872869B5447}" type="presParOf" srcId="{43870BB1-E259-4D5D-99FB-027635175A35}" destId="{9CA4EB14-E776-424E-B3F8-FD260BF34EEA}" srcOrd="1" destOrd="0" presId="urn:microsoft.com/office/officeart/2005/8/layout/process2"/>
    <dgm:cxn modelId="{7F221CE0-6F9E-4623-A329-7B9DDACFB24B}" type="presParOf" srcId="{9CA4EB14-E776-424E-B3F8-FD260BF34EEA}" destId="{12002FAC-3FB3-44C9-8C66-B0DD776D2EAB}" srcOrd="0" destOrd="0" presId="urn:microsoft.com/office/officeart/2005/8/layout/process2"/>
    <dgm:cxn modelId="{F7EBA9A1-5C9B-41EB-BA4D-D7DF43B5C7ED}" type="presParOf" srcId="{43870BB1-E259-4D5D-99FB-027635175A35}" destId="{C2210CB7-B0BF-40ED-8B04-ED5833C091B4}" srcOrd="2" destOrd="0" presId="urn:microsoft.com/office/officeart/2005/8/layout/process2"/>
    <dgm:cxn modelId="{A4E2B9CA-79F4-4EFF-A4A2-F0C3F7C1D3CC}" type="presParOf" srcId="{43870BB1-E259-4D5D-99FB-027635175A35}" destId="{7BD78892-85E1-4A20-B12B-2B8123FBCC19}" srcOrd="3" destOrd="0" presId="urn:microsoft.com/office/officeart/2005/8/layout/process2"/>
    <dgm:cxn modelId="{8D62C2E8-3D74-48F8-9580-D3E858782A54}" type="presParOf" srcId="{7BD78892-85E1-4A20-B12B-2B8123FBCC19}" destId="{FF22FD10-0508-4B0C-9E80-5F4F2116884A}" srcOrd="0" destOrd="0" presId="urn:microsoft.com/office/officeart/2005/8/layout/process2"/>
    <dgm:cxn modelId="{BD1F24DF-0CB4-44A3-AC33-D4DDAA39D8ED}" type="presParOf" srcId="{43870BB1-E259-4D5D-99FB-027635175A35}" destId="{BA2349EE-42BC-4D69-9CAF-16E2A527DC6D}" srcOrd="4" destOrd="0" presId="urn:microsoft.com/office/officeart/2005/8/layout/process2"/>
    <dgm:cxn modelId="{F17C7FFE-6618-4C4A-BBFA-0628D1305A57}" type="presParOf" srcId="{43870BB1-E259-4D5D-99FB-027635175A35}" destId="{8702C9E6-865F-4BD7-B186-222531BD28C0}" srcOrd="5" destOrd="0" presId="urn:microsoft.com/office/officeart/2005/8/layout/process2"/>
    <dgm:cxn modelId="{0C5E8B91-C6C0-4710-823C-8F08BD3BD92F}" type="presParOf" srcId="{8702C9E6-865F-4BD7-B186-222531BD28C0}" destId="{845C2525-1B1D-4CE1-A04B-A909836D4015}" srcOrd="0" destOrd="0" presId="urn:microsoft.com/office/officeart/2005/8/layout/process2"/>
    <dgm:cxn modelId="{E152641A-9245-4BC7-80E3-70C8BBED0EB7}" type="presParOf" srcId="{43870BB1-E259-4D5D-99FB-027635175A35}" destId="{20CC79C0-4E32-4805-A0B3-232496FBD958}" srcOrd="6" destOrd="0" presId="urn:microsoft.com/office/officeart/2005/8/layout/process2"/>
    <dgm:cxn modelId="{F3622BD9-32A5-42AB-8B69-89C5EE1A5A3F}" type="presParOf" srcId="{43870BB1-E259-4D5D-99FB-027635175A35}" destId="{8D7792E3-2F27-4B17-B6C5-A9E26DD43F10}" srcOrd="7" destOrd="0" presId="urn:microsoft.com/office/officeart/2005/8/layout/process2"/>
    <dgm:cxn modelId="{1F52C6DD-A2F3-492C-AAEB-6C2DBCF254AA}" type="presParOf" srcId="{8D7792E3-2F27-4B17-B6C5-A9E26DD43F10}" destId="{5C793500-9E87-427F-BBBD-7CA64DA6280B}" srcOrd="0" destOrd="0" presId="urn:microsoft.com/office/officeart/2005/8/layout/process2"/>
    <dgm:cxn modelId="{5F3D80A2-8688-493D-9F94-550F5798D125}" type="presParOf" srcId="{43870BB1-E259-4D5D-99FB-027635175A35}" destId="{7E536575-8AAC-4B26-8FCC-228D21A66541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873884-4CF5-104D-9F5A-1F018DB6EC42}">
      <dsp:nvSpPr>
        <dsp:cNvPr id="0" name=""/>
        <dsp:cNvSpPr/>
      </dsp:nvSpPr>
      <dsp:spPr>
        <a:xfrm>
          <a:off x="1851818" y="0"/>
          <a:ext cx="4525963" cy="4525963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00F6341-B956-814E-B175-1D9BCA56FA12}">
      <dsp:nvSpPr>
        <dsp:cNvPr id="0" name=""/>
        <dsp:cNvSpPr/>
      </dsp:nvSpPr>
      <dsp:spPr>
        <a:xfrm>
          <a:off x="2146006" y="294187"/>
          <a:ext cx="1810385" cy="1810385"/>
        </a:xfrm>
        <a:prstGeom prst="roundRect">
          <a:avLst/>
        </a:prstGeom>
        <a:gradFill rotWithShape="0">
          <a:gsLst>
            <a:gs pos="0">
              <a:schemeClr val="accent5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noProof="0" dirty="0" smtClean="0"/>
            <a:t>Planla ve Yürüt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noProof="0" dirty="0" smtClean="0"/>
            <a:t>«Yalın»</a:t>
          </a:r>
          <a:endParaRPr lang="tr-TR" sz="2500" kern="1200" noProof="0" dirty="0"/>
        </a:p>
      </dsp:txBody>
      <dsp:txXfrm>
        <a:off x="2234382" y="382563"/>
        <a:ext cx="1633633" cy="1633633"/>
      </dsp:txXfrm>
    </dsp:sp>
    <dsp:sp modelId="{39D987A6-F5EC-3448-A41F-24E0BF3E2D2A}">
      <dsp:nvSpPr>
        <dsp:cNvPr id="0" name=""/>
        <dsp:cNvSpPr/>
      </dsp:nvSpPr>
      <dsp:spPr>
        <a:xfrm>
          <a:off x="4273208" y="294187"/>
          <a:ext cx="1810385" cy="1810385"/>
        </a:xfrm>
        <a:prstGeom prst="roundRect">
          <a:avLst/>
        </a:prstGeom>
        <a:gradFill rotWithShape="0">
          <a:gsLst>
            <a:gs pos="0">
              <a:schemeClr val="accent5">
                <a:shade val="80000"/>
                <a:hueOff val="0"/>
                <a:satOff val="0"/>
                <a:lumOff val="10515"/>
                <a:alphaOff val="0"/>
                <a:shade val="51000"/>
                <a:satMod val="130000"/>
              </a:schemeClr>
            </a:gs>
            <a:gs pos="80000">
              <a:schemeClr val="accent5">
                <a:shade val="80000"/>
                <a:hueOff val="0"/>
                <a:satOff val="0"/>
                <a:lumOff val="10515"/>
                <a:alphaOff val="0"/>
                <a:shade val="93000"/>
                <a:satMod val="130000"/>
              </a:schemeClr>
            </a:gs>
            <a:gs pos="100000">
              <a:schemeClr val="accent5">
                <a:shade val="80000"/>
                <a:hueOff val="0"/>
                <a:satOff val="0"/>
                <a:lumOff val="105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noProof="0" dirty="0" smtClean="0"/>
            <a:t>Önlem Al ve Yay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noProof="0" dirty="0" smtClean="0"/>
            <a:t>«Stok Tut»</a:t>
          </a:r>
          <a:endParaRPr lang="tr-TR" sz="2500" kern="1200" noProof="0" dirty="0"/>
        </a:p>
      </dsp:txBody>
      <dsp:txXfrm>
        <a:off x="4361584" y="382563"/>
        <a:ext cx="1633633" cy="1633633"/>
      </dsp:txXfrm>
    </dsp:sp>
    <dsp:sp modelId="{E8A3D3C8-1242-724E-A4DA-636EB4B7A20D}">
      <dsp:nvSpPr>
        <dsp:cNvPr id="0" name=""/>
        <dsp:cNvSpPr/>
      </dsp:nvSpPr>
      <dsp:spPr>
        <a:xfrm>
          <a:off x="2146006" y="2421390"/>
          <a:ext cx="1810385" cy="1810385"/>
        </a:xfrm>
        <a:prstGeom prst="roundRect">
          <a:avLst/>
        </a:prstGeom>
        <a:gradFill rotWithShape="0">
          <a:gsLst>
            <a:gs pos="0">
              <a:schemeClr val="accent5">
                <a:shade val="80000"/>
                <a:hueOff val="0"/>
                <a:satOff val="0"/>
                <a:lumOff val="21030"/>
                <a:alphaOff val="0"/>
                <a:shade val="51000"/>
                <a:satMod val="130000"/>
              </a:schemeClr>
            </a:gs>
            <a:gs pos="80000">
              <a:schemeClr val="accent5">
                <a:shade val="80000"/>
                <a:hueOff val="0"/>
                <a:satOff val="0"/>
                <a:lumOff val="21030"/>
                <a:alphaOff val="0"/>
                <a:shade val="93000"/>
                <a:satMod val="130000"/>
              </a:schemeClr>
            </a:gs>
            <a:gs pos="100000">
              <a:schemeClr val="accent5">
                <a:shade val="80000"/>
                <a:hueOff val="0"/>
                <a:satOff val="0"/>
                <a:lumOff val="210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noProof="0" dirty="0" smtClean="0"/>
            <a:t>Just-in-Time</a:t>
          </a:r>
          <a:endParaRPr lang="tr-TR" sz="2500" kern="1200" noProof="0" dirty="0"/>
        </a:p>
      </dsp:txBody>
      <dsp:txXfrm>
        <a:off x="2234382" y="2509766"/>
        <a:ext cx="1633633" cy="1633633"/>
      </dsp:txXfrm>
    </dsp:sp>
    <dsp:sp modelId="{2CBE5131-8A52-804B-B054-66EBCDCD7BEB}">
      <dsp:nvSpPr>
        <dsp:cNvPr id="0" name=""/>
        <dsp:cNvSpPr/>
      </dsp:nvSpPr>
      <dsp:spPr>
        <a:xfrm>
          <a:off x="4273208" y="2421390"/>
          <a:ext cx="1810385" cy="1810385"/>
        </a:xfrm>
        <a:prstGeom prst="roundRect">
          <a:avLst/>
        </a:prstGeom>
        <a:gradFill rotWithShape="0">
          <a:gsLst>
            <a:gs pos="0">
              <a:schemeClr val="accent5">
                <a:shade val="80000"/>
                <a:hueOff val="0"/>
                <a:satOff val="0"/>
                <a:lumOff val="31545"/>
                <a:alphaOff val="0"/>
                <a:shade val="51000"/>
                <a:satMod val="130000"/>
              </a:schemeClr>
            </a:gs>
            <a:gs pos="80000">
              <a:schemeClr val="accent5">
                <a:shade val="80000"/>
                <a:hueOff val="0"/>
                <a:satOff val="0"/>
                <a:lumOff val="31545"/>
                <a:alphaOff val="0"/>
                <a:shade val="93000"/>
                <a:satMod val="130000"/>
              </a:schemeClr>
            </a:gs>
            <a:gs pos="100000">
              <a:schemeClr val="accent5">
                <a:shade val="80000"/>
                <a:hueOff val="0"/>
                <a:satOff val="0"/>
                <a:lumOff val="315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noProof="0" dirty="0" smtClean="0"/>
            <a:t>Uyumlaştır ve Yürüt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noProof="0" dirty="0" smtClean="0"/>
            <a:t>«Çevik»</a:t>
          </a:r>
          <a:endParaRPr lang="tr-TR" sz="2500" kern="1200" noProof="0" dirty="0"/>
        </a:p>
      </dsp:txBody>
      <dsp:txXfrm>
        <a:off x="4361584" y="2509766"/>
        <a:ext cx="1633633" cy="16336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80AB83-FF8C-481B-A935-2E4A11BCA515}">
      <dsp:nvSpPr>
        <dsp:cNvPr id="0" name=""/>
        <dsp:cNvSpPr/>
      </dsp:nvSpPr>
      <dsp:spPr>
        <a:xfrm>
          <a:off x="169192" y="0"/>
          <a:ext cx="4431820" cy="3258835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5BC8F8-742F-4119-82AE-570B63814F90}">
      <dsp:nvSpPr>
        <dsp:cNvPr id="0" name=""/>
        <dsp:cNvSpPr/>
      </dsp:nvSpPr>
      <dsp:spPr>
        <a:xfrm>
          <a:off x="456055" y="196859"/>
          <a:ext cx="1787536" cy="13334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tx1"/>
              </a:solidFill>
            </a:rPr>
            <a:t>C Türü Ürün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tx1"/>
              </a:solidFill>
            </a:rPr>
            <a:t>Yenilik / Projeler</a:t>
          </a:r>
          <a:endParaRPr lang="tr-TR" sz="2000" b="1" kern="1200" dirty="0">
            <a:solidFill>
              <a:schemeClr val="tx1"/>
            </a:solidFill>
          </a:endParaRPr>
        </a:p>
      </dsp:txBody>
      <dsp:txXfrm>
        <a:off x="521149" y="261953"/>
        <a:ext cx="1657348" cy="1203275"/>
      </dsp:txXfrm>
    </dsp:sp>
    <dsp:sp modelId="{09542078-C667-4415-A663-2C970AA4CC40}">
      <dsp:nvSpPr>
        <dsp:cNvPr id="0" name=""/>
        <dsp:cNvSpPr/>
      </dsp:nvSpPr>
      <dsp:spPr>
        <a:xfrm>
          <a:off x="2518650" y="196859"/>
          <a:ext cx="1787536" cy="13334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tx1"/>
              </a:solidFill>
            </a:rPr>
            <a:t>B Türü Ürün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tx1"/>
              </a:solidFill>
            </a:rPr>
            <a:t>Çevik</a:t>
          </a:r>
          <a:endParaRPr lang="tr-TR" sz="2000" b="1" kern="1200" dirty="0">
            <a:solidFill>
              <a:schemeClr val="tx1"/>
            </a:solidFill>
          </a:endParaRPr>
        </a:p>
      </dsp:txBody>
      <dsp:txXfrm>
        <a:off x="2583744" y="261953"/>
        <a:ext cx="1657348" cy="1203275"/>
      </dsp:txXfrm>
    </dsp:sp>
    <dsp:sp modelId="{991EC83C-BD39-4A6D-9085-D6984E6C9B61}">
      <dsp:nvSpPr>
        <dsp:cNvPr id="0" name=""/>
        <dsp:cNvSpPr/>
      </dsp:nvSpPr>
      <dsp:spPr>
        <a:xfrm>
          <a:off x="456055" y="1728512"/>
          <a:ext cx="1787536" cy="13334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tx1"/>
              </a:solidFill>
            </a:rPr>
            <a:t>A Türü Ürün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tx1"/>
              </a:solidFill>
            </a:rPr>
            <a:t>Yalın</a:t>
          </a:r>
          <a:endParaRPr lang="tr-TR" sz="2000" b="1" kern="1200" dirty="0">
            <a:solidFill>
              <a:schemeClr val="tx1"/>
            </a:solidFill>
          </a:endParaRPr>
        </a:p>
      </dsp:txBody>
      <dsp:txXfrm>
        <a:off x="521149" y="1793606"/>
        <a:ext cx="1657348" cy="1203275"/>
      </dsp:txXfrm>
    </dsp:sp>
    <dsp:sp modelId="{C678475C-8003-49EA-B78D-3B009B476869}">
      <dsp:nvSpPr>
        <dsp:cNvPr id="0" name=""/>
        <dsp:cNvSpPr/>
      </dsp:nvSpPr>
      <dsp:spPr>
        <a:xfrm>
          <a:off x="2518650" y="1728512"/>
          <a:ext cx="1787536" cy="13334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tx1"/>
              </a:solidFill>
            </a:rPr>
            <a:t>Uyarlanmış Kitle Üretimi</a:t>
          </a:r>
          <a:endParaRPr lang="tr-TR" sz="2000" b="1" kern="1200" dirty="0">
            <a:solidFill>
              <a:schemeClr val="tx1"/>
            </a:solidFill>
          </a:endParaRPr>
        </a:p>
      </dsp:txBody>
      <dsp:txXfrm>
        <a:off x="2583744" y="1793606"/>
        <a:ext cx="1657348" cy="12032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FC7D1F-20AC-4B14-9E51-0EED7A46E1AA}">
      <dsp:nvSpPr>
        <dsp:cNvPr id="0" name=""/>
        <dsp:cNvSpPr/>
      </dsp:nvSpPr>
      <dsp:spPr>
        <a:xfrm>
          <a:off x="1022373" y="552"/>
          <a:ext cx="2070053" cy="6464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chemeClr val="tx1"/>
              </a:solidFill>
            </a:rPr>
            <a:t>Pazar Duyarlılığı</a:t>
          </a:r>
          <a:endParaRPr lang="tr-TR" sz="1800" b="1" kern="1200" dirty="0">
            <a:solidFill>
              <a:schemeClr val="tx1"/>
            </a:solidFill>
          </a:endParaRPr>
        </a:p>
      </dsp:txBody>
      <dsp:txXfrm>
        <a:off x="1041306" y="19485"/>
        <a:ext cx="2032187" cy="608542"/>
      </dsp:txXfrm>
    </dsp:sp>
    <dsp:sp modelId="{9CA4EB14-E776-424E-B3F8-FD260BF34EEA}">
      <dsp:nvSpPr>
        <dsp:cNvPr id="0" name=""/>
        <dsp:cNvSpPr/>
      </dsp:nvSpPr>
      <dsp:spPr>
        <a:xfrm rot="5400000">
          <a:off x="1936198" y="663120"/>
          <a:ext cx="242403" cy="2908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200" b="1" kern="1200">
            <a:solidFill>
              <a:schemeClr val="tx1"/>
            </a:solidFill>
          </a:endParaRPr>
        </a:p>
      </dsp:txBody>
      <dsp:txXfrm rot="-5400000">
        <a:off x="1970136" y="687360"/>
        <a:ext cx="174529" cy="169682"/>
      </dsp:txXfrm>
    </dsp:sp>
    <dsp:sp modelId="{C2210CB7-B0BF-40ED-8B04-ED5833C091B4}">
      <dsp:nvSpPr>
        <dsp:cNvPr id="0" name=""/>
        <dsp:cNvSpPr/>
      </dsp:nvSpPr>
      <dsp:spPr>
        <a:xfrm>
          <a:off x="1022373" y="970164"/>
          <a:ext cx="2070053" cy="6464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chemeClr val="tx1"/>
              </a:solidFill>
            </a:rPr>
            <a:t>Süreç</a:t>
          </a:r>
          <a:endParaRPr lang="tr-TR" sz="1800" b="1" kern="1200" dirty="0">
            <a:solidFill>
              <a:schemeClr val="tx1"/>
            </a:solidFill>
          </a:endParaRPr>
        </a:p>
      </dsp:txBody>
      <dsp:txXfrm>
        <a:off x="1041306" y="989097"/>
        <a:ext cx="2032187" cy="608542"/>
      </dsp:txXfrm>
    </dsp:sp>
    <dsp:sp modelId="{7BD78892-85E1-4A20-B12B-2B8123FBCC19}">
      <dsp:nvSpPr>
        <dsp:cNvPr id="0" name=""/>
        <dsp:cNvSpPr/>
      </dsp:nvSpPr>
      <dsp:spPr>
        <a:xfrm rot="5400000">
          <a:off x="1936198" y="1632733"/>
          <a:ext cx="242403" cy="2908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200" b="1" kern="1200">
            <a:solidFill>
              <a:schemeClr val="tx1"/>
            </a:solidFill>
          </a:endParaRPr>
        </a:p>
      </dsp:txBody>
      <dsp:txXfrm rot="-5400000">
        <a:off x="1970136" y="1656973"/>
        <a:ext cx="174529" cy="169682"/>
      </dsp:txXfrm>
    </dsp:sp>
    <dsp:sp modelId="{BA2349EE-42BC-4D69-9CAF-16E2A527DC6D}">
      <dsp:nvSpPr>
        <dsp:cNvPr id="0" name=""/>
        <dsp:cNvSpPr/>
      </dsp:nvSpPr>
      <dsp:spPr>
        <a:xfrm>
          <a:off x="1022373" y="1939777"/>
          <a:ext cx="2070053" cy="6464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chemeClr val="tx1"/>
              </a:solidFill>
            </a:rPr>
            <a:t>Sanal Bütünleşiklik</a:t>
          </a:r>
          <a:endParaRPr lang="tr-TR" sz="1800" b="1" kern="1200" dirty="0">
            <a:solidFill>
              <a:schemeClr val="tx1"/>
            </a:solidFill>
          </a:endParaRPr>
        </a:p>
      </dsp:txBody>
      <dsp:txXfrm>
        <a:off x="1041306" y="1958710"/>
        <a:ext cx="2032187" cy="608542"/>
      </dsp:txXfrm>
    </dsp:sp>
    <dsp:sp modelId="{8702C9E6-865F-4BD7-B186-222531BD28C0}">
      <dsp:nvSpPr>
        <dsp:cNvPr id="0" name=""/>
        <dsp:cNvSpPr/>
      </dsp:nvSpPr>
      <dsp:spPr>
        <a:xfrm rot="5400000">
          <a:off x="1936198" y="2602345"/>
          <a:ext cx="242403" cy="2908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200" b="1" kern="1200">
            <a:solidFill>
              <a:schemeClr val="tx1"/>
            </a:solidFill>
          </a:endParaRPr>
        </a:p>
      </dsp:txBody>
      <dsp:txXfrm rot="-5400000">
        <a:off x="1970136" y="2626585"/>
        <a:ext cx="174529" cy="169682"/>
      </dsp:txXfrm>
    </dsp:sp>
    <dsp:sp modelId="{20CC79C0-4E32-4805-A0B3-232496FBD958}">
      <dsp:nvSpPr>
        <dsp:cNvPr id="0" name=""/>
        <dsp:cNvSpPr/>
      </dsp:nvSpPr>
      <dsp:spPr>
        <a:xfrm>
          <a:off x="1022373" y="2909389"/>
          <a:ext cx="2070053" cy="6464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chemeClr val="tx1"/>
              </a:solidFill>
            </a:rPr>
            <a:t>Ağ Bütünleşikliği</a:t>
          </a:r>
          <a:endParaRPr lang="tr-TR" sz="1800" b="1" kern="1200" dirty="0">
            <a:solidFill>
              <a:schemeClr val="tx1"/>
            </a:solidFill>
          </a:endParaRPr>
        </a:p>
      </dsp:txBody>
      <dsp:txXfrm>
        <a:off x="1041306" y="2928322"/>
        <a:ext cx="2032187" cy="608542"/>
      </dsp:txXfrm>
    </dsp:sp>
    <dsp:sp modelId="{8D7792E3-2F27-4B17-B6C5-A9E26DD43F10}">
      <dsp:nvSpPr>
        <dsp:cNvPr id="0" name=""/>
        <dsp:cNvSpPr/>
      </dsp:nvSpPr>
      <dsp:spPr>
        <a:xfrm rot="5400000">
          <a:off x="1936198" y="3571958"/>
          <a:ext cx="242403" cy="2908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200" b="1" kern="1200">
            <a:solidFill>
              <a:schemeClr val="tx1"/>
            </a:solidFill>
          </a:endParaRPr>
        </a:p>
      </dsp:txBody>
      <dsp:txXfrm rot="-5400000">
        <a:off x="1970136" y="3596198"/>
        <a:ext cx="174529" cy="169682"/>
      </dsp:txXfrm>
    </dsp:sp>
    <dsp:sp modelId="{7E536575-8AAC-4B26-8FCC-228D21A66541}">
      <dsp:nvSpPr>
        <dsp:cNvPr id="0" name=""/>
        <dsp:cNvSpPr/>
      </dsp:nvSpPr>
      <dsp:spPr>
        <a:xfrm>
          <a:off x="1022373" y="3879002"/>
          <a:ext cx="2070053" cy="6464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chemeClr val="tx1"/>
              </a:solidFill>
            </a:rPr>
            <a:t>Çevik Tedarik Zinciri</a:t>
          </a:r>
          <a:endParaRPr lang="tr-TR" sz="1800" b="1" kern="1200" dirty="0">
            <a:solidFill>
              <a:schemeClr val="tx1"/>
            </a:solidFill>
          </a:endParaRPr>
        </a:p>
      </dsp:txBody>
      <dsp:txXfrm>
        <a:off x="1041306" y="3897935"/>
        <a:ext cx="2032187" cy="6085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7364"/>
          </a:xfrm>
          <a:prstGeom prst="rect">
            <a:avLst/>
          </a:prstGeom>
        </p:spPr>
        <p:txBody>
          <a:bodyPr vert="horz" lIns="92784" tIns="46392" rIns="92784" bIns="46392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2784" tIns="46392" rIns="92784" bIns="46392" rtlCol="0"/>
          <a:lstStyle>
            <a:lvl1pPr algn="r">
              <a:defRPr sz="1200"/>
            </a:lvl1pPr>
          </a:lstStyle>
          <a:p>
            <a:fld id="{86FEA5DD-3B4C-41C5-9C03-E6F2CAF69530}" type="datetimeFigureOut">
              <a:rPr lang="tr-TR" smtClean="0"/>
              <a:pPr/>
              <a:t>30.4.2014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1" y="9448185"/>
            <a:ext cx="2971800" cy="497364"/>
          </a:xfrm>
          <a:prstGeom prst="rect">
            <a:avLst/>
          </a:prstGeom>
        </p:spPr>
        <p:txBody>
          <a:bodyPr vert="horz" lIns="92784" tIns="46392" rIns="92784" bIns="46392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2784" tIns="46392" rIns="92784" bIns="46392" rtlCol="0" anchor="b"/>
          <a:lstStyle>
            <a:lvl1pPr algn="r">
              <a:defRPr sz="1200"/>
            </a:lvl1pPr>
          </a:lstStyle>
          <a:p>
            <a:fld id="{B10241A7-47A4-44DD-861C-D277313BF87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0696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7364"/>
          </a:xfrm>
          <a:prstGeom prst="rect">
            <a:avLst/>
          </a:prstGeom>
        </p:spPr>
        <p:txBody>
          <a:bodyPr vert="horz" lIns="92784" tIns="46392" rIns="92784" bIns="46392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2784" tIns="46392" rIns="92784" bIns="46392" rtlCol="0"/>
          <a:lstStyle>
            <a:lvl1pPr algn="r">
              <a:defRPr sz="1200"/>
            </a:lvl1pPr>
          </a:lstStyle>
          <a:p>
            <a:fld id="{554F0C74-2BBF-4B62-9AC9-75A4DD32D037}" type="datetimeFigureOut">
              <a:rPr lang="tr-TR" smtClean="0"/>
              <a:pPr/>
              <a:t>30.4.2014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84" tIns="46392" rIns="92784" bIns="46392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724957"/>
            <a:ext cx="5486400" cy="4476274"/>
          </a:xfrm>
          <a:prstGeom prst="rect">
            <a:avLst/>
          </a:prstGeom>
        </p:spPr>
        <p:txBody>
          <a:bodyPr vert="horz" lIns="92784" tIns="46392" rIns="92784" bIns="46392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1" y="9448185"/>
            <a:ext cx="2971800" cy="497364"/>
          </a:xfrm>
          <a:prstGeom prst="rect">
            <a:avLst/>
          </a:prstGeom>
        </p:spPr>
        <p:txBody>
          <a:bodyPr vert="horz" lIns="92784" tIns="46392" rIns="92784" bIns="46392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2784" tIns="46392" rIns="92784" bIns="46392" rtlCol="0" anchor="b"/>
          <a:lstStyle>
            <a:lvl1pPr algn="r">
              <a:defRPr sz="1200"/>
            </a:lvl1pPr>
          </a:lstStyle>
          <a:p>
            <a:fld id="{6F37D402-4D2F-4999-97D8-D5D4D08BAC9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1503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4995-04C6-4270-90E4-FCAD024D3A9A}" type="datetime1">
              <a:rPr lang="tr-TR" smtClean="0"/>
              <a:pPr/>
              <a:t>30.4.2014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B203-550C-438D-900E-F2D35A683EF6}" type="datetime1">
              <a:rPr lang="tr-TR" smtClean="0"/>
              <a:pPr/>
              <a:t>30.4.2014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E8269-D5C3-4C4E-994A-0260A30CB9EF}" type="datetime1">
              <a:rPr lang="tr-TR" smtClean="0"/>
              <a:pPr/>
              <a:t>30.4.2014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EC7E3-6AD7-4677-8B44-EF7914373A8A}" type="datetime1">
              <a:rPr lang="tr-TR" smtClean="0"/>
              <a:pPr/>
              <a:t>30.4.2014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06E9-5DEE-4A68-86E4-33ADD6ABDE1A}" type="datetime1">
              <a:rPr lang="tr-TR" smtClean="0"/>
              <a:pPr/>
              <a:t>30.4.2014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D1256-62EE-4EFE-B52A-E3CCBFA84C48}" type="datetime1">
              <a:rPr lang="tr-TR" smtClean="0"/>
              <a:pPr/>
              <a:t>30.4.2014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50CAA-051D-42F0-89DD-E6E1F54B7CA1}" type="datetime1">
              <a:rPr lang="tr-TR" smtClean="0"/>
              <a:pPr/>
              <a:t>30.4.2014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1F0C-CF73-4E5C-9665-7B76E92124EC}" type="datetime1">
              <a:rPr lang="tr-TR" smtClean="0"/>
              <a:pPr/>
              <a:t>30.4.2014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ADDA9-130E-4ED8-92DA-15E502B58B95}" type="datetime1">
              <a:rPr lang="tr-TR" smtClean="0"/>
              <a:pPr/>
              <a:t>30.4.2014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235A-0548-470F-851B-8B76C72F9D5A}" type="datetime1">
              <a:rPr lang="tr-TR" smtClean="0"/>
              <a:pPr/>
              <a:t>30.4.2014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77D4E-494A-4AE1-B98E-DE2F860DB910}" type="datetime1">
              <a:rPr lang="tr-TR" smtClean="0"/>
              <a:pPr/>
              <a:t>30.4.2014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846FE-2DE8-431B-9AAF-7F72C7ABB34B}" type="datetime1">
              <a:rPr lang="tr-TR" smtClean="0"/>
              <a:pPr/>
              <a:t>30.4.2014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1028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9" name="8 Metin kutusu"/>
          <p:cNvSpPr txBox="1"/>
          <p:nvPr/>
        </p:nvSpPr>
        <p:spPr>
          <a:xfrm>
            <a:off x="2536017" y="214290"/>
            <a:ext cx="40719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>
                    <a:lumMod val="85000"/>
                  </a:schemeClr>
                </a:solidFill>
              </a:rPr>
              <a:t>İstanbul Üniversitesi</a:t>
            </a:r>
          </a:p>
          <a:p>
            <a:pPr algn="ctr"/>
            <a:r>
              <a:rPr lang="tr-TR" sz="2000" b="1" dirty="0" smtClean="0">
                <a:solidFill>
                  <a:schemeClr val="bg1">
                    <a:lumMod val="85000"/>
                  </a:schemeClr>
                </a:solidFill>
              </a:rPr>
              <a:t>Ulaştırma ve Lojistik Yüksekokulu</a:t>
            </a:r>
            <a:endParaRPr lang="tr-TR" sz="20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7" name="6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Lojistik Yönetimi</a:t>
            </a:r>
            <a:br>
              <a:rPr lang="tr-TR" dirty="0" smtClean="0"/>
            </a:br>
            <a:r>
              <a:rPr lang="tr-TR" dirty="0" smtClean="0"/>
              <a:t>Ders – IV</a:t>
            </a:r>
            <a:endParaRPr lang="tr-TR" dirty="0"/>
          </a:p>
        </p:txBody>
      </p:sp>
      <p:sp>
        <p:nvSpPr>
          <p:cNvPr id="8" name="7 Alt Başlık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tr-TR" dirty="0" smtClean="0">
                <a:solidFill>
                  <a:srgbClr val="008000"/>
                </a:solidFill>
              </a:rPr>
              <a:t>Yrd. Doç. Dr. Gültekin ALTUNTAŞ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logolar\sunum_rektor_hoca\sunum_tasarim_turkce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3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4" name="3 Metin kutusu"/>
          <p:cNvSpPr txBox="1"/>
          <p:nvPr/>
        </p:nvSpPr>
        <p:spPr>
          <a:xfrm>
            <a:off x="2536017" y="214290"/>
            <a:ext cx="40719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chemeClr val="bg1">
                    <a:lumMod val="85000"/>
                  </a:schemeClr>
                </a:solidFill>
              </a:rPr>
              <a:t>Çevik Tedarik Zinciri Yaratma</a:t>
            </a:r>
            <a:endParaRPr lang="tr-TR" sz="2800" b="1" dirty="0">
              <a:solidFill>
                <a:schemeClr val="bg1">
                  <a:lumMod val="85000"/>
                </a:schemeClr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5039051"/>
              </p:ext>
            </p:extLst>
          </p:nvPr>
        </p:nvGraphicFramePr>
        <p:xfrm>
          <a:off x="457200" y="1783357"/>
          <a:ext cx="4114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79912" y="2419205"/>
            <a:ext cx="5250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İşletmeler müşterilerinin isteklerine cevap vermiyor!</a:t>
            </a:r>
            <a:endParaRPr lang="tr-TR" dirty="0"/>
          </a:p>
        </p:txBody>
      </p:sp>
      <p:sp>
        <p:nvSpPr>
          <p:cNvPr id="48" name="TextBox 47"/>
          <p:cNvSpPr txBox="1"/>
          <p:nvPr/>
        </p:nvSpPr>
        <p:spPr>
          <a:xfrm>
            <a:off x="3779912" y="3386841"/>
            <a:ext cx="4618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İşletmeler yönetişim sürecini koordine etmiyor!</a:t>
            </a:r>
            <a:endParaRPr lang="tr-TR" dirty="0"/>
          </a:p>
        </p:txBody>
      </p:sp>
      <p:sp>
        <p:nvSpPr>
          <p:cNvPr id="49" name="TextBox 48"/>
          <p:cNvSpPr txBox="1"/>
          <p:nvPr/>
        </p:nvSpPr>
        <p:spPr>
          <a:xfrm>
            <a:off x="3779912" y="4332237"/>
            <a:ext cx="3146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İşletmeler ürünlerini çoğaltıyor!</a:t>
            </a:r>
            <a:endParaRPr lang="tr-TR" dirty="0"/>
          </a:p>
        </p:txBody>
      </p:sp>
      <p:sp>
        <p:nvSpPr>
          <p:cNvPr id="50" name="TextBox 49"/>
          <p:cNvSpPr txBox="1"/>
          <p:nvPr/>
        </p:nvSpPr>
        <p:spPr>
          <a:xfrm>
            <a:off x="3779912" y="5331057"/>
            <a:ext cx="4074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İşletmeler müşteri hizmetlerini ölçmüyor!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556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logolar\sunum_rektor_hoca\sunum_tasarim_turkce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3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4" name="3 Metin kutusu"/>
          <p:cNvSpPr txBox="1"/>
          <p:nvPr/>
        </p:nvSpPr>
        <p:spPr>
          <a:xfrm>
            <a:off x="2536017" y="214290"/>
            <a:ext cx="4071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chemeClr val="bg1">
                    <a:lumMod val="85000"/>
                  </a:schemeClr>
                </a:solidFill>
              </a:rPr>
              <a:t>Temel Problemler</a:t>
            </a:r>
            <a:endParaRPr lang="tr-TR" sz="36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tr-TR" dirty="0" smtClean="0"/>
              <a:t>Müşteri isteklerine karşılık verememek,</a:t>
            </a:r>
          </a:p>
          <a:p>
            <a:pPr algn="just"/>
            <a:r>
              <a:rPr lang="tr-TR" dirty="0" smtClean="0"/>
              <a:t>Yönetişim süreçlerini koordine edememek,</a:t>
            </a:r>
          </a:p>
          <a:p>
            <a:pPr algn="just"/>
            <a:r>
              <a:rPr lang="tr-TR" dirty="0" smtClean="0"/>
              <a:t>Süreç bütünleşikliğini sağlayamama nedeniyle, müşterinin anlamsız ve değersiz gördüğü ürün sayısını arttırmak,</a:t>
            </a:r>
          </a:p>
          <a:p>
            <a:pPr algn="just"/>
            <a:r>
              <a:rPr lang="tr-TR" dirty="0" smtClean="0"/>
              <a:t>Ölçmeksizin müşteri hizmetlerine odaklanmak</a:t>
            </a:r>
          </a:p>
        </p:txBody>
      </p:sp>
    </p:spTree>
    <p:extLst>
      <p:ext uri="{BB962C8B-B14F-4D97-AF65-F5344CB8AC3E}">
        <p14:creationId xmlns:p14="http://schemas.microsoft.com/office/powerpoint/2010/main" val="44287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6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821637" y="5786454"/>
            <a:ext cx="5500726" cy="50006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2400" b="1" dirty="0" smtClean="0"/>
              <a:t>Teşekkür ederim.</a:t>
            </a:r>
            <a:endParaRPr lang="tr-TR" sz="2400" b="1" dirty="0"/>
          </a:p>
        </p:txBody>
      </p:sp>
      <p:sp>
        <p:nvSpPr>
          <p:cNvPr id="7" name="6 Metin kutusu"/>
          <p:cNvSpPr txBox="1"/>
          <p:nvPr/>
        </p:nvSpPr>
        <p:spPr>
          <a:xfrm>
            <a:off x="2536017" y="214290"/>
            <a:ext cx="4071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chemeClr val="bg1">
                    <a:lumMod val="85000"/>
                  </a:schemeClr>
                </a:solidFill>
              </a:rPr>
              <a:t>İstanbul Üniversitesi</a:t>
            </a:r>
            <a:endParaRPr lang="tr-TR" sz="3600" b="1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9" name="Picture 1" descr="C:\Users\Turkoglu\Desktop\Rektor_hoca_sunum\lalal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18536" y="2434529"/>
            <a:ext cx="4506928" cy="320904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logolar\sunum_rektor_hoca\sunum_tasarim_turkce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3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4" name="3 Metin kutusu"/>
          <p:cNvSpPr txBox="1"/>
          <p:nvPr/>
        </p:nvSpPr>
        <p:spPr>
          <a:xfrm>
            <a:off x="2536017" y="214290"/>
            <a:ext cx="4071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chemeClr val="bg1">
                    <a:lumMod val="85000"/>
                  </a:schemeClr>
                </a:solidFill>
              </a:rPr>
              <a:t>Gündem</a:t>
            </a:r>
            <a:endParaRPr lang="tr-TR" sz="36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 lnSpcReduction="20000"/>
          </a:bodyPr>
          <a:lstStyle/>
          <a:p>
            <a:r>
              <a:rPr lang="tr-TR" dirty="0" smtClean="0"/>
              <a:t>Temel Problemler</a:t>
            </a:r>
          </a:p>
          <a:p>
            <a:r>
              <a:rPr lang="tr-TR" dirty="0" smtClean="0"/>
              <a:t>Çevik </a:t>
            </a:r>
            <a:r>
              <a:rPr lang="tr-TR" dirty="0" smtClean="0"/>
              <a:t>Tedarik Zincirinin Kuramsal </a:t>
            </a:r>
            <a:r>
              <a:rPr lang="tr-TR" dirty="0" smtClean="0"/>
              <a:t>Altyapısı</a:t>
            </a:r>
          </a:p>
          <a:p>
            <a:r>
              <a:rPr lang="tr-TR" dirty="0" smtClean="0"/>
              <a:t>Temel Problemlere Dönüş</a:t>
            </a:r>
            <a:endParaRPr lang="tr-TR" dirty="0" smtClean="0"/>
          </a:p>
          <a:p>
            <a:r>
              <a:rPr lang="tr-TR" dirty="0" smtClean="0"/>
              <a:t>Çeviklik Gerektiren Operasyonel Durumlar</a:t>
            </a:r>
          </a:p>
          <a:p>
            <a:r>
              <a:rPr lang="tr-TR" dirty="0" smtClean="0"/>
              <a:t>Talep Durumsallığı</a:t>
            </a:r>
          </a:p>
          <a:p>
            <a:r>
              <a:rPr lang="tr-TR" dirty="0" smtClean="0"/>
              <a:t>Tedarik Durumsallığı</a:t>
            </a:r>
          </a:p>
          <a:p>
            <a:r>
              <a:rPr lang="tr-TR" dirty="0" smtClean="0"/>
              <a:t>Operasyonel Çevrenin Sınıflandırılması</a:t>
            </a:r>
          </a:p>
          <a:p>
            <a:r>
              <a:rPr lang="tr-TR" dirty="0" smtClean="0"/>
              <a:t>Çevik Tedarik Zinciri </a:t>
            </a:r>
            <a:r>
              <a:rPr lang="tr-TR" dirty="0" smtClean="0"/>
              <a:t>Yaratma</a:t>
            </a:r>
          </a:p>
          <a:p>
            <a:r>
              <a:rPr lang="tr-TR" dirty="0" smtClean="0"/>
              <a:t>Temel </a:t>
            </a:r>
            <a:r>
              <a:rPr lang="tr-TR" smtClean="0"/>
              <a:t>Problemlere Dönüş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logolar\sunum_rektor_hoca\sunum_tasarim_turkce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3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4" name="3 Metin kutusu"/>
          <p:cNvSpPr txBox="1"/>
          <p:nvPr/>
        </p:nvSpPr>
        <p:spPr>
          <a:xfrm>
            <a:off x="2536017" y="214290"/>
            <a:ext cx="4071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chemeClr val="bg1">
                    <a:lumMod val="85000"/>
                  </a:schemeClr>
                </a:solidFill>
              </a:rPr>
              <a:t>Temel Problemler</a:t>
            </a:r>
            <a:endParaRPr lang="tr-TR" sz="36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85000" lnSpcReduction="10000"/>
          </a:bodyPr>
          <a:lstStyle/>
          <a:p>
            <a:pPr algn="just"/>
            <a:r>
              <a:rPr lang="tr-TR" dirty="0" smtClean="0"/>
              <a:t>Tedarik zinciri yönetimi açısından tek bir kural vardır:</a:t>
            </a:r>
          </a:p>
          <a:p>
            <a:pPr marL="857250" lvl="2" indent="0" algn="just">
              <a:buNone/>
            </a:pPr>
            <a:r>
              <a:rPr lang="tr-TR" sz="3200" dirty="0" smtClean="0"/>
              <a:t>«Operasyonel ortamların tümünde geçerli evrensel bir kural yoktur!» </a:t>
            </a:r>
            <a:endParaRPr lang="tr-TR" sz="3200" dirty="0"/>
          </a:p>
          <a:p>
            <a:pPr marL="857250" lvl="2" indent="0" algn="just">
              <a:buNone/>
            </a:pPr>
            <a:endParaRPr lang="tr-TR" sz="3200" dirty="0" smtClean="0"/>
          </a:p>
          <a:p>
            <a:pPr marL="857250" lvl="2" indent="0" algn="just">
              <a:buNone/>
            </a:pPr>
            <a:r>
              <a:rPr lang="tr-TR" sz="3200" dirty="0" smtClean="0"/>
              <a:t>O zaman, iki temel sorudan söz edilebilir:</a:t>
            </a:r>
          </a:p>
          <a:p>
            <a:pPr marL="1371600" lvl="2" indent="-514350" algn="just">
              <a:buAutoNum type="arabicPeriod"/>
            </a:pPr>
            <a:r>
              <a:rPr lang="tr-TR" sz="3200" dirty="0" smtClean="0"/>
              <a:t>Çevik yetenekleri nerede geliştirmeli ya da hangi operasyonel çevreler çevik tedarik zinciri açısından uygundur?</a:t>
            </a:r>
          </a:p>
          <a:p>
            <a:pPr marL="1371600" lvl="2" indent="-514350" algn="just">
              <a:buAutoNum type="arabicPeriod"/>
            </a:pPr>
            <a:r>
              <a:rPr lang="tr-TR" sz="3200" dirty="0" smtClean="0"/>
              <a:t>Çevik yetenekler, uygulamaya nasıl geçirilmelidir?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7139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logolar\sunum_rektor_hoca\sunum_tasarim_turkce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3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4" name="3 Metin kutusu"/>
          <p:cNvSpPr txBox="1"/>
          <p:nvPr/>
        </p:nvSpPr>
        <p:spPr>
          <a:xfrm>
            <a:off x="2536017" y="214290"/>
            <a:ext cx="40719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chemeClr val="bg1">
                    <a:lumMod val="85000"/>
                  </a:schemeClr>
                </a:solidFill>
              </a:rPr>
              <a:t>Çevik Tedarik Zincirinin Kuramsal Altyapısı</a:t>
            </a:r>
            <a:endParaRPr lang="tr-TR" sz="2800" b="1" dirty="0">
              <a:solidFill>
                <a:schemeClr val="bg1">
                  <a:lumMod val="85000"/>
                </a:schemeClr>
              </a:solidFill>
            </a:endParaRPr>
          </a:p>
        </p:txBody>
      </p:sp>
      <p:grpSp>
        <p:nvGrpSpPr>
          <p:cNvPr id="12" name="Grup 11"/>
          <p:cNvGrpSpPr/>
          <p:nvPr/>
        </p:nvGrpSpPr>
        <p:grpSpPr>
          <a:xfrm>
            <a:off x="2311493" y="1602674"/>
            <a:ext cx="4521013" cy="4521014"/>
            <a:chOff x="2311493" y="1602674"/>
            <a:chExt cx="4521013" cy="4521014"/>
          </a:xfrm>
        </p:grpSpPr>
        <p:sp>
          <p:nvSpPr>
            <p:cNvPr id="13" name="Serbest Form 12"/>
            <p:cNvSpPr/>
            <p:nvPr/>
          </p:nvSpPr>
          <p:spPr>
            <a:xfrm>
              <a:off x="3944131" y="3235312"/>
              <a:ext cx="1255737" cy="1255737"/>
            </a:xfrm>
            <a:custGeom>
              <a:avLst/>
              <a:gdLst>
                <a:gd name="connsiteX0" fmla="*/ 0 w 1255737"/>
                <a:gd name="connsiteY0" fmla="*/ 627869 h 1255737"/>
                <a:gd name="connsiteX1" fmla="*/ 627869 w 1255737"/>
                <a:gd name="connsiteY1" fmla="*/ 0 h 1255737"/>
                <a:gd name="connsiteX2" fmla="*/ 1255738 w 1255737"/>
                <a:gd name="connsiteY2" fmla="*/ 627869 h 1255737"/>
                <a:gd name="connsiteX3" fmla="*/ 627869 w 1255737"/>
                <a:gd name="connsiteY3" fmla="*/ 1255738 h 1255737"/>
                <a:gd name="connsiteX4" fmla="*/ 0 w 1255737"/>
                <a:gd name="connsiteY4" fmla="*/ 627869 h 1255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5737" h="1255737">
                  <a:moveTo>
                    <a:pt x="0" y="627869"/>
                  </a:moveTo>
                  <a:cubicBezTo>
                    <a:pt x="0" y="281107"/>
                    <a:pt x="281107" y="0"/>
                    <a:pt x="627869" y="0"/>
                  </a:cubicBezTo>
                  <a:cubicBezTo>
                    <a:pt x="974631" y="0"/>
                    <a:pt x="1255738" y="281107"/>
                    <a:pt x="1255738" y="627869"/>
                  </a:cubicBezTo>
                  <a:cubicBezTo>
                    <a:pt x="1255738" y="974631"/>
                    <a:pt x="974631" y="1255738"/>
                    <a:pt x="627869" y="1255738"/>
                  </a:cubicBezTo>
                  <a:cubicBezTo>
                    <a:pt x="281107" y="1255738"/>
                    <a:pt x="0" y="974631"/>
                    <a:pt x="0" y="627869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6598" tIns="196598" rIns="196598" bIns="196598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000" kern="1200" dirty="0" smtClean="0">
                  <a:solidFill>
                    <a:schemeClr val="tx1"/>
                  </a:solidFill>
                </a:rPr>
                <a:t>Çevik Tedarik Zinciri</a:t>
              </a:r>
              <a:endParaRPr lang="tr-TR" sz="2000" kern="1200" dirty="0">
                <a:solidFill>
                  <a:schemeClr val="tx1"/>
                </a:solidFill>
              </a:endParaRPr>
            </a:p>
          </p:txBody>
        </p:sp>
        <p:sp>
          <p:nvSpPr>
            <p:cNvPr id="14" name="Serbest Form 13"/>
            <p:cNvSpPr/>
            <p:nvPr/>
          </p:nvSpPr>
          <p:spPr>
            <a:xfrm rot="16200000">
              <a:off x="4383549" y="3033129"/>
              <a:ext cx="376900" cy="27465"/>
            </a:xfrm>
            <a:custGeom>
              <a:avLst/>
              <a:gdLst>
                <a:gd name="connsiteX0" fmla="*/ 0 w 376900"/>
                <a:gd name="connsiteY0" fmla="*/ 13732 h 27465"/>
                <a:gd name="connsiteX1" fmla="*/ 376900 w 376900"/>
                <a:gd name="connsiteY1" fmla="*/ 13732 h 274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76900" h="27465">
                  <a:moveTo>
                    <a:pt x="0" y="13732"/>
                  </a:moveTo>
                  <a:lnTo>
                    <a:pt x="376900" y="13732"/>
                  </a:lnTo>
                </a:path>
              </a:pathLst>
            </a:custGeom>
            <a:noFill/>
            <a:ln>
              <a:solidFill>
                <a:srgbClr val="FF0000"/>
              </a:solidFill>
              <a:headEnd type="triangle"/>
              <a:tailEnd type="none"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1727" tIns="4310" rIns="191727" bIns="431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500" kern="1200">
                <a:solidFill>
                  <a:schemeClr val="tx1"/>
                </a:solidFill>
              </a:endParaRPr>
            </a:p>
          </p:txBody>
        </p:sp>
        <p:sp>
          <p:nvSpPr>
            <p:cNvPr id="15" name="Serbest Form 14"/>
            <p:cNvSpPr/>
            <p:nvPr/>
          </p:nvSpPr>
          <p:spPr>
            <a:xfrm>
              <a:off x="3944131" y="1602674"/>
              <a:ext cx="1255737" cy="1255737"/>
            </a:xfrm>
            <a:custGeom>
              <a:avLst/>
              <a:gdLst>
                <a:gd name="connsiteX0" fmla="*/ 0 w 1255737"/>
                <a:gd name="connsiteY0" fmla="*/ 627869 h 1255737"/>
                <a:gd name="connsiteX1" fmla="*/ 627869 w 1255737"/>
                <a:gd name="connsiteY1" fmla="*/ 0 h 1255737"/>
                <a:gd name="connsiteX2" fmla="*/ 1255738 w 1255737"/>
                <a:gd name="connsiteY2" fmla="*/ 627869 h 1255737"/>
                <a:gd name="connsiteX3" fmla="*/ 627869 w 1255737"/>
                <a:gd name="connsiteY3" fmla="*/ 1255738 h 1255737"/>
                <a:gd name="connsiteX4" fmla="*/ 0 w 1255737"/>
                <a:gd name="connsiteY4" fmla="*/ 627869 h 1255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5737" h="1255737">
                  <a:moveTo>
                    <a:pt x="0" y="627869"/>
                  </a:moveTo>
                  <a:cubicBezTo>
                    <a:pt x="0" y="281107"/>
                    <a:pt x="281107" y="0"/>
                    <a:pt x="627869" y="0"/>
                  </a:cubicBezTo>
                  <a:cubicBezTo>
                    <a:pt x="974631" y="0"/>
                    <a:pt x="1255738" y="281107"/>
                    <a:pt x="1255738" y="627869"/>
                  </a:cubicBezTo>
                  <a:cubicBezTo>
                    <a:pt x="1255738" y="974631"/>
                    <a:pt x="974631" y="1255738"/>
                    <a:pt x="627869" y="1255738"/>
                  </a:cubicBezTo>
                  <a:cubicBezTo>
                    <a:pt x="281107" y="1255738"/>
                    <a:pt x="0" y="974631"/>
                    <a:pt x="0" y="627869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2313" tIns="202313" rIns="202313" bIns="202313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900" kern="1200" dirty="0" smtClean="0">
                  <a:solidFill>
                    <a:schemeClr val="tx1"/>
                  </a:solidFill>
                </a:rPr>
                <a:t>Pazar</a:t>
              </a:r>
              <a:endParaRPr lang="tr-TR" sz="2900" kern="1200" dirty="0">
                <a:solidFill>
                  <a:schemeClr val="tx1"/>
                </a:solidFill>
              </a:endParaRPr>
            </a:p>
          </p:txBody>
        </p:sp>
        <p:sp>
          <p:nvSpPr>
            <p:cNvPr id="16" name="Serbest Form 15"/>
            <p:cNvSpPr/>
            <p:nvPr/>
          </p:nvSpPr>
          <p:spPr>
            <a:xfrm>
              <a:off x="5199868" y="3849448"/>
              <a:ext cx="376900" cy="27465"/>
            </a:xfrm>
            <a:custGeom>
              <a:avLst/>
              <a:gdLst>
                <a:gd name="connsiteX0" fmla="*/ 0 w 376900"/>
                <a:gd name="connsiteY0" fmla="*/ 13732 h 27465"/>
                <a:gd name="connsiteX1" fmla="*/ 376900 w 376900"/>
                <a:gd name="connsiteY1" fmla="*/ 13732 h 274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76900" h="27465">
                  <a:moveTo>
                    <a:pt x="0" y="13732"/>
                  </a:moveTo>
                  <a:lnTo>
                    <a:pt x="376900" y="13732"/>
                  </a:lnTo>
                </a:path>
              </a:pathLst>
            </a:custGeom>
            <a:noFill/>
            <a:ln>
              <a:solidFill>
                <a:srgbClr val="FF0000"/>
              </a:solidFill>
              <a:headEnd type="triangle"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1728" tIns="4310" rIns="191727" bIns="431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500" kern="1200">
                <a:solidFill>
                  <a:schemeClr val="tx1"/>
                </a:solidFill>
              </a:endParaRPr>
            </a:p>
          </p:txBody>
        </p:sp>
        <p:sp>
          <p:nvSpPr>
            <p:cNvPr id="17" name="Serbest Form 16"/>
            <p:cNvSpPr/>
            <p:nvPr/>
          </p:nvSpPr>
          <p:spPr>
            <a:xfrm>
              <a:off x="5576769" y="3235312"/>
              <a:ext cx="1255737" cy="1255737"/>
            </a:xfrm>
            <a:custGeom>
              <a:avLst/>
              <a:gdLst>
                <a:gd name="connsiteX0" fmla="*/ 0 w 1255737"/>
                <a:gd name="connsiteY0" fmla="*/ 627869 h 1255737"/>
                <a:gd name="connsiteX1" fmla="*/ 627869 w 1255737"/>
                <a:gd name="connsiteY1" fmla="*/ 0 h 1255737"/>
                <a:gd name="connsiteX2" fmla="*/ 1255738 w 1255737"/>
                <a:gd name="connsiteY2" fmla="*/ 627869 h 1255737"/>
                <a:gd name="connsiteX3" fmla="*/ 627869 w 1255737"/>
                <a:gd name="connsiteY3" fmla="*/ 1255738 h 1255737"/>
                <a:gd name="connsiteX4" fmla="*/ 0 w 1255737"/>
                <a:gd name="connsiteY4" fmla="*/ 627869 h 1255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5737" h="1255737">
                  <a:moveTo>
                    <a:pt x="0" y="627869"/>
                  </a:moveTo>
                  <a:cubicBezTo>
                    <a:pt x="0" y="281107"/>
                    <a:pt x="281107" y="0"/>
                    <a:pt x="627869" y="0"/>
                  </a:cubicBezTo>
                  <a:cubicBezTo>
                    <a:pt x="974631" y="0"/>
                    <a:pt x="1255738" y="281107"/>
                    <a:pt x="1255738" y="627869"/>
                  </a:cubicBezTo>
                  <a:cubicBezTo>
                    <a:pt x="1255738" y="974631"/>
                    <a:pt x="974631" y="1255738"/>
                    <a:pt x="627869" y="1255738"/>
                  </a:cubicBezTo>
                  <a:cubicBezTo>
                    <a:pt x="281107" y="1255738"/>
                    <a:pt x="0" y="974631"/>
                    <a:pt x="0" y="627869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2313" tIns="202313" rIns="202313" bIns="202313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900" kern="1200" dirty="0" smtClean="0">
                  <a:solidFill>
                    <a:schemeClr val="tx1"/>
                  </a:solidFill>
                </a:rPr>
                <a:t>Sanal</a:t>
              </a:r>
              <a:endParaRPr lang="tr-TR" sz="2900" kern="1200" dirty="0">
                <a:solidFill>
                  <a:schemeClr val="tx1"/>
                </a:solidFill>
              </a:endParaRPr>
            </a:p>
          </p:txBody>
        </p:sp>
        <p:sp>
          <p:nvSpPr>
            <p:cNvPr id="18" name="Serbest Form 17"/>
            <p:cNvSpPr/>
            <p:nvPr/>
          </p:nvSpPr>
          <p:spPr>
            <a:xfrm rot="5400000">
              <a:off x="4383549" y="4665767"/>
              <a:ext cx="376900" cy="27465"/>
            </a:xfrm>
            <a:custGeom>
              <a:avLst/>
              <a:gdLst>
                <a:gd name="connsiteX0" fmla="*/ 0 w 376900"/>
                <a:gd name="connsiteY0" fmla="*/ 13732 h 27465"/>
                <a:gd name="connsiteX1" fmla="*/ 376900 w 376900"/>
                <a:gd name="connsiteY1" fmla="*/ 13732 h 274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76900" h="27465">
                  <a:moveTo>
                    <a:pt x="0" y="13732"/>
                  </a:moveTo>
                  <a:lnTo>
                    <a:pt x="376900" y="13732"/>
                  </a:lnTo>
                </a:path>
              </a:pathLst>
            </a:custGeom>
            <a:noFill/>
            <a:ln>
              <a:solidFill>
                <a:srgbClr val="FF0000"/>
              </a:solidFill>
              <a:headEnd type="triangle"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1729" tIns="4308" rIns="191726" bIns="4311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500" kern="1200">
                <a:solidFill>
                  <a:schemeClr val="tx1"/>
                </a:solidFill>
              </a:endParaRPr>
            </a:p>
          </p:txBody>
        </p:sp>
        <p:sp>
          <p:nvSpPr>
            <p:cNvPr id="19" name="Serbest Form 18"/>
            <p:cNvSpPr/>
            <p:nvPr/>
          </p:nvSpPr>
          <p:spPr>
            <a:xfrm>
              <a:off x="3944131" y="4867951"/>
              <a:ext cx="1255737" cy="1255737"/>
            </a:xfrm>
            <a:custGeom>
              <a:avLst/>
              <a:gdLst>
                <a:gd name="connsiteX0" fmla="*/ 0 w 1255737"/>
                <a:gd name="connsiteY0" fmla="*/ 627869 h 1255737"/>
                <a:gd name="connsiteX1" fmla="*/ 627869 w 1255737"/>
                <a:gd name="connsiteY1" fmla="*/ 0 h 1255737"/>
                <a:gd name="connsiteX2" fmla="*/ 1255738 w 1255737"/>
                <a:gd name="connsiteY2" fmla="*/ 627869 h 1255737"/>
                <a:gd name="connsiteX3" fmla="*/ 627869 w 1255737"/>
                <a:gd name="connsiteY3" fmla="*/ 1255738 h 1255737"/>
                <a:gd name="connsiteX4" fmla="*/ 0 w 1255737"/>
                <a:gd name="connsiteY4" fmla="*/ 627869 h 1255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5737" h="1255737">
                  <a:moveTo>
                    <a:pt x="0" y="627869"/>
                  </a:moveTo>
                  <a:cubicBezTo>
                    <a:pt x="0" y="281107"/>
                    <a:pt x="281107" y="0"/>
                    <a:pt x="627869" y="0"/>
                  </a:cubicBezTo>
                  <a:cubicBezTo>
                    <a:pt x="974631" y="0"/>
                    <a:pt x="1255738" y="281107"/>
                    <a:pt x="1255738" y="627869"/>
                  </a:cubicBezTo>
                  <a:cubicBezTo>
                    <a:pt x="1255738" y="974631"/>
                    <a:pt x="974631" y="1255738"/>
                    <a:pt x="627869" y="1255738"/>
                  </a:cubicBezTo>
                  <a:cubicBezTo>
                    <a:pt x="281107" y="1255738"/>
                    <a:pt x="0" y="974631"/>
                    <a:pt x="0" y="627869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2313" tIns="202313" rIns="202313" bIns="202313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900" kern="1200" dirty="0" smtClean="0">
                  <a:solidFill>
                    <a:schemeClr val="tx1"/>
                  </a:solidFill>
                </a:rPr>
                <a:t>Süreç</a:t>
              </a:r>
              <a:endParaRPr lang="tr-TR" sz="2900" kern="1200" dirty="0">
                <a:solidFill>
                  <a:schemeClr val="tx1"/>
                </a:solidFill>
              </a:endParaRPr>
            </a:p>
          </p:txBody>
        </p:sp>
        <p:sp>
          <p:nvSpPr>
            <p:cNvPr id="20" name="Serbest Form 19"/>
            <p:cNvSpPr/>
            <p:nvPr/>
          </p:nvSpPr>
          <p:spPr>
            <a:xfrm rot="21600000">
              <a:off x="3567230" y="3849447"/>
              <a:ext cx="376901" cy="27466"/>
            </a:xfrm>
            <a:custGeom>
              <a:avLst/>
              <a:gdLst>
                <a:gd name="connsiteX0" fmla="*/ 0 w 376900"/>
                <a:gd name="connsiteY0" fmla="*/ 13732 h 27465"/>
                <a:gd name="connsiteX1" fmla="*/ 376900 w 376900"/>
                <a:gd name="connsiteY1" fmla="*/ 13732 h 274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76900" h="27465">
                  <a:moveTo>
                    <a:pt x="376900" y="13733"/>
                  </a:moveTo>
                  <a:lnTo>
                    <a:pt x="0" y="13733"/>
                  </a:lnTo>
                </a:path>
              </a:pathLst>
            </a:custGeom>
            <a:noFill/>
            <a:ln>
              <a:solidFill>
                <a:srgbClr val="FF0000"/>
              </a:solidFill>
              <a:headEnd type="triangle"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1728" tIns="4311" rIns="191728" bIns="431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500" kern="1200">
                <a:solidFill>
                  <a:schemeClr val="tx1"/>
                </a:solidFill>
              </a:endParaRPr>
            </a:p>
          </p:txBody>
        </p:sp>
        <p:sp>
          <p:nvSpPr>
            <p:cNvPr id="21" name="Serbest Form 20"/>
            <p:cNvSpPr/>
            <p:nvPr/>
          </p:nvSpPr>
          <p:spPr>
            <a:xfrm>
              <a:off x="2311493" y="3235312"/>
              <a:ext cx="1255737" cy="1255737"/>
            </a:xfrm>
            <a:custGeom>
              <a:avLst/>
              <a:gdLst>
                <a:gd name="connsiteX0" fmla="*/ 0 w 1255737"/>
                <a:gd name="connsiteY0" fmla="*/ 627869 h 1255737"/>
                <a:gd name="connsiteX1" fmla="*/ 627869 w 1255737"/>
                <a:gd name="connsiteY1" fmla="*/ 0 h 1255737"/>
                <a:gd name="connsiteX2" fmla="*/ 1255738 w 1255737"/>
                <a:gd name="connsiteY2" fmla="*/ 627869 h 1255737"/>
                <a:gd name="connsiteX3" fmla="*/ 627869 w 1255737"/>
                <a:gd name="connsiteY3" fmla="*/ 1255738 h 1255737"/>
                <a:gd name="connsiteX4" fmla="*/ 0 w 1255737"/>
                <a:gd name="connsiteY4" fmla="*/ 627869 h 1255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5737" h="1255737">
                  <a:moveTo>
                    <a:pt x="0" y="627869"/>
                  </a:moveTo>
                  <a:cubicBezTo>
                    <a:pt x="0" y="281107"/>
                    <a:pt x="281107" y="0"/>
                    <a:pt x="627869" y="0"/>
                  </a:cubicBezTo>
                  <a:cubicBezTo>
                    <a:pt x="974631" y="0"/>
                    <a:pt x="1255738" y="281107"/>
                    <a:pt x="1255738" y="627869"/>
                  </a:cubicBezTo>
                  <a:cubicBezTo>
                    <a:pt x="1255738" y="974631"/>
                    <a:pt x="974631" y="1255738"/>
                    <a:pt x="627869" y="1255738"/>
                  </a:cubicBezTo>
                  <a:cubicBezTo>
                    <a:pt x="281107" y="1255738"/>
                    <a:pt x="0" y="974631"/>
                    <a:pt x="0" y="627869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2313" tIns="202313" rIns="202313" bIns="202313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900" kern="1200" dirty="0" smtClean="0">
                  <a:solidFill>
                    <a:schemeClr val="tx1"/>
                  </a:solidFill>
                </a:rPr>
                <a:t>Ağ</a:t>
              </a:r>
              <a:endParaRPr lang="tr-TR" sz="29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3" name="Dirsek Bağlayıcısı 22"/>
          <p:cNvCxnSpPr>
            <a:stCxn id="21" idx="1"/>
            <a:endCxn id="15" idx="0"/>
          </p:cNvCxnSpPr>
          <p:nvPr/>
        </p:nvCxnSpPr>
        <p:spPr>
          <a:xfrm flipV="1">
            <a:off x="2939362" y="2230543"/>
            <a:ext cx="1004769" cy="1004769"/>
          </a:xfrm>
          <a:prstGeom prst="bentConnector3">
            <a:avLst>
              <a:gd name="adj1" fmla="val 193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Dirsek Bağlayıcısı 27"/>
          <p:cNvCxnSpPr/>
          <p:nvPr/>
        </p:nvCxnSpPr>
        <p:spPr>
          <a:xfrm>
            <a:off x="5199868" y="2230543"/>
            <a:ext cx="1004769" cy="991036"/>
          </a:xfrm>
          <a:prstGeom prst="bentConnector3">
            <a:avLst>
              <a:gd name="adj1" fmla="val 9964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Dirsek Bağlayıcısı 38"/>
          <p:cNvCxnSpPr>
            <a:stCxn id="19" idx="0"/>
            <a:endCxn id="21" idx="3"/>
          </p:cNvCxnSpPr>
          <p:nvPr/>
        </p:nvCxnSpPr>
        <p:spPr>
          <a:xfrm flipH="1" flipV="1">
            <a:off x="2939362" y="4491050"/>
            <a:ext cx="1004769" cy="1004770"/>
          </a:xfrm>
          <a:prstGeom prst="bentConnector3">
            <a:avLst>
              <a:gd name="adj1" fmla="val 101628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Dirsek Bağlayıcısı 42"/>
          <p:cNvCxnSpPr>
            <a:stCxn id="17" idx="3"/>
          </p:cNvCxnSpPr>
          <p:nvPr/>
        </p:nvCxnSpPr>
        <p:spPr>
          <a:xfrm flipH="1">
            <a:off x="5199868" y="4491050"/>
            <a:ext cx="1004770" cy="1004769"/>
          </a:xfrm>
          <a:prstGeom prst="bentConnector3">
            <a:avLst>
              <a:gd name="adj1" fmla="val -1515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767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logolar\sunum_rektor_hoca\sunum_tasarim_turkce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3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4" name="3 Metin kutusu"/>
          <p:cNvSpPr txBox="1"/>
          <p:nvPr/>
        </p:nvSpPr>
        <p:spPr>
          <a:xfrm>
            <a:off x="2536017" y="214290"/>
            <a:ext cx="4071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chemeClr val="bg1">
                    <a:lumMod val="85000"/>
                  </a:schemeClr>
                </a:solidFill>
              </a:rPr>
              <a:t>Temel Problemler</a:t>
            </a:r>
            <a:endParaRPr lang="tr-TR" sz="36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85000" lnSpcReduction="20000"/>
          </a:bodyPr>
          <a:lstStyle/>
          <a:p>
            <a:pPr algn="just"/>
            <a:r>
              <a:rPr lang="tr-TR" dirty="0" smtClean="0"/>
              <a:t>Daha önce talep sapmalarından, ürün çeşitliliğinden, öngörülebilirlikten, kısa çevrim sürelerinden ve hızlı teslimden söz etmiştik!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Bu noktada, talep ve tedarik boyutları arasındaki dinamikten söz edebiliriz:</a:t>
            </a:r>
          </a:p>
          <a:p>
            <a:pPr algn="just"/>
            <a:endParaRPr lang="tr-TR" dirty="0"/>
          </a:p>
          <a:p>
            <a:pPr lvl="1" algn="just"/>
            <a:r>
              <a:rPr lang="tr-TR" dirty="0" smtClean="0"/>
              <a:t>Tedarik yetenekleri, talep gereksinimleri karşılamak için geliştirilir!</a:t>
            </a:r>
          </a:p>
          <a:p>
            <a:pPr lvl="1" algn="just"/>
            <a:endParaRPr lang="tr-TR" sz="3200" dirty="0"/>
          </a:p>
          <a:p>
            <a:pPr lvl="1" algn="just"/>
            <a:r>
              <a:rPr lang="tr-TR" dirty="0"/>
              <a:t>Talep, çevikliğin ‘yaşayabilirliğini’, tedarik ise, çevikliğin ‘uygulanabilirliğini’ belirler. </a:t>
            </a:r>
          </a:p>
        </p:txBody>
      </p:sp>
    </p:spTree>
    <p:extLst>
      <p:ext uri="{BB962C8B-B14F-4D97-AF65-F5344CB8AC3E}">
        <p14:creationId xmlns:p14="http://schemas.microsoft.com/office/powerpoint/2010/main" val="106796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logolar\sunum_rektor_hoca\sunum_tasarim_turkce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3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4" name="3 Metin kutusu"/>
          <p:cNvSpPr txBox="1"/>
          <p:nvPr/>
        </p:nvSpPr>
        <p:spPr>
          <a:xfrm>
            <a:off x="2536017" y="214290"/>
            <a:ext cx="40719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chemeClr val="bg1">
                    <a:lumMod val="85000"/>
                  </a:schemeClr>
                </a:solidFill>
              </a:rPr>
              <a:t>Çeviklik Gerektiren Operasyonel Durumlar</a:t>
            </a:r>
            <a:endParaRPr lang="tr-TR" sz="2800" b="1" dirty="0">
              <a:solidFill>
                <a:schemeClr val="bg1">
                  <a:lumMod val="85000"/>
                </a:schemeClr>
              </a:solidFill>
            </a:endParaRPr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376589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V="1">
            <a:off x="2124328" y="1772816"/>
            <a:ext cx="0" cy="432039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2124330" y="6093214"/>
            <a:ext cx="539999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331640" y="1782026"/>
            <a:ext cx="738664" cy="140343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r-TR" b="1" dirty="0" smtClean="0"/>
              <a:t>Uzun Çevrim Süresi</a:t>
            </a:r>
            <a:endParaRPr lang="tr-TR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012160" y="6174514"/>
            <a:ext cx="1443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/>
              <a:t>Öngörülebilir</a:t>
            </a:r>
          </a:p>
          <a:p>
            <a:pPr algn="ctr"/>
            <a:r>
              <a:rPr lang="tr-TR" b="1" dirty="0"/>
              <a:t>Pazarlar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57158" y="3609849"/>
            <a:ext cx="17131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/>
              <a:t>Tedarik Karakteristikleri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723114" y="6175941"/>
            <a:ext cx="1697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/>
              <a:t>Talep</a:t>
            </a:r>
          </a:p>
          <a:p>
            <a:pPr algn="ctr"/>
            <a:r>
              <a:rPr lang="tr-TR" b="1" dirty="0"/>
              <a:t>Karakteristikleri</a:t>
            </a:r>
          </a:p>
        </p:txBody>
      </p:sp>
    </p:spTree>
    <p:extLst>
      <p:ext uri="{BB962C8B-B14F-4D97-AF65-F5344CB8AC3E}">
        <p14:creationId xmlns:p14="http://schemas.microsoft.com/office/powerpoint/2010/main" val="116374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logolar\sunum_rektor_hoca\sunum_tasarim_turkce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3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4" name="3 Metin kutusu"/>
          <p:cNvSpPr txBox="1"/>
          <p:nvPr/>
        </p:nvSpPr>
        <p:spPr>
          <a:xfrm>
            <a:off x="2536017" y="214290"/>
            <a:ext cx="407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chemeClr val="bg1">
                    <a:lumMod val="85000"/>
                  </a:schemeClr>
                </a:solidFill>
              </a:rPr>
              <a:t>Talep Durumsallığı</a:t>
            </a:r>
            <a:endParaRPr lang="tr-TR" sz="2800" b="1" dirty="0">
              <a:solidFill>
                <a:schemeClr val="bg1">
                  <a:lumMod val="85000"/>
                </a:schemeClr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112952" y="1536977"/>
            <a:ext cx="5554800" cy="1325251"/>
            <a:chOff x="2112953" y="1536977"/>
            <a:chExt cx="5462541" cy="1325251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2124330" y="2492896"/>
              <a:ext cx="5399996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6092909" y="1536977"/>
              <a:ext cx="148258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b="1" dirty="0" smtClean="0"/>
                <a:t>Çevrim Süresi</a:t>
              </a:r>
            </a:p>
            <a:p>
              <a:pPr algn="ctr"/>
              <a:r>
                <a:rPr lang="tr-TR" b="1" dirty="0" smtClean="0"/>
                <a:t>Toleransı</a:t>
              </a:r>
              <a:endParaRPr lang="tr-TR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444512" y="2132856"/>
              <a:ext cx="7793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b="1" dirty="0" smtClean="0"/>
                <a:t>Düşük</a:t>
              </a:r>
              <a:endParaRPr lang="tr-TR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123728" y="2132856"/>
              <a:ext cx="8431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b="1" dirty="0" smtClean="0"/>
                <a:t>Yüksek</a:t>
              </a:r>
              <a:endParaRPr lang="tr-TR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455698" y="2492896"/>
              <a:ext cx="8526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b="1" dirty="0" smtClean="0"/>
                <a:t>Saatler</a:t>
              </a:r>
              <a:endParaRPr lang="tr-TR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112953" y="2492896"/>
              <a:ext cx="9602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b="1" dirty="0" smtClean="0"/>
                <a:t>Haftalar</a:t>
              </a:r>
              <a:endParaRPr lang="tr-TR" b="1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516388" y="3061409"/>
            <a:ext cx="6437422" cy="1375703"/>
            <a:chOff x="1505613" y="1907540"/>
            <a:chExt cx="6437422" cy="1375703"/>
          </a:xfrm>
        </p:grpSpPr>
        <p:cxnSp>
          <p:nvCxnSpPr>
            <p:cNvPr id="15" name="Straight Arrow Connector 14"/>
            <p:cNvCxnSpPr/>
            <p:nvPr/>
          </p:nvCxnSpPr>
          <p:spPr>
            <a:xfrm flipV="1">
              <a:off x="2124330" y="2636912"/>
              <a:ext cx="5490000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6000801" y="1907540"/>
              <a:ext cx="16668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b="1" dirty="0" smtClean="0"/>
                <a:t>Öngörülebilirlik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44512" y="2276872"/>
              <a:ext cx="7793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b="1" dirty="0" smtClean="0"/>
                <a:t>Düşük</a:t>
              </a:r>
              <a:endParaRPr lang="tr-TR" b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123728" y="2276872"/>
              <a:ext cx="8431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b="1" dirty="0" smtClean="0"/>
                <a:t>Yüksek</a:t>
              </a:r>
              <a:endParaRPr lang="tr-TR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820980" y="2636912"/>
              <a:ext cx="212205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b="1" dirty="0" smtClean="0"/>
                <a:t>%50 Öngörülebilirlik</a:t>
              </a:r>
            </a:p>
            <a:p>
              <a:pPr algn="ctr"/>
              <a:r>
                <a:rPr lang="tr-TR" b="1" dirty="0" smtClean="0"/>
                <a:t>Doğruluğu</a:t>
              </a:r>
              <a:endParaRPr lang="tr-TR" b="1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505613" y="2636912"/>
              <a:ext cx="217495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b="1" dirty="0" smtClean="0"/>
                <a:t>% 90 Öngörülebilirlik</a:t>
              </a:r>
            </a:p>
            <a:p>
              <a:pPr algn="ctr"/>
              <a:r>
                <a:rPr lang="tr-TR" b="1" dirty="0" smtClean="0"/>
                <a:t>Doğruluğu</a:t>
              </a:r>
              <a:endParaRPr lang="tr-TR" b="1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771910" y="4582869"/>
            <a:ext cx="5993678" cy="1582435"/>
            <a:chOff x="1758569" y="1700808"/>
            <a:chExt cx="5993678" cy="1582435"/>
          </a:xfrm>
        </p:grpSpPr>
        <p:cxnSp>
          <p:nvCxnSpPr>
            <p:cNvPr id="22" name="Straight Arrow Connector 21"/>
            <p:cNvCxnSpPr/>
            <p:nvPr/>
          </p:nvCxnSpPr>
          <p:spPr>
            <a:xfrm flipV="1">
              <a:off x="2124330" y="2636912"/>
              <a:ext cx="5490000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6239328" y="1700808"/>
              <a:ext cx="118974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b="1" dirty="0" smtClean="0"/>
                <a:t>Hacimdeki</a:t>
              </a:r>
            </a:p>
            <a:p>
              <a:pPr algn="ctr"/>
              <a:r>
                <a:rPr lang="tr-TR" b="1" dirty="0" smtClean="0"/>
                <a:t>Sapma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412645" y="2276872"/>
              <a:ext cx="8431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b="1" dirty="0" smtClean="0"/>
                <a:t>Yüksek</a:t>
              </a:r>
              <a:endParaRPr lang="tr-TR" b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155597" y="2276872"/>
              <a:ext cx="7793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b="1" dirty="0" smtClean="0"/>
                <a:t>Düşük</a:t>
              </a:r>
              <a:endParaRPr lang="tr-TR" b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011771" y="2636912"/>
              <a:ext cx="174047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b="1" dirty="0" smtClean="0"/>
                <a:t>Büyük Tepeler / </a:t>
              </a:r>
            </a:p>
            <a:p>
              <a:pPr algn="ctr"/>
              <a:r>
                <a:rPr lang="tr-TR" b="1" dirty="0" smtClean="0"/>
                <a:t>Sık Oluşum</a:t>
              </a:r>
              <a:endParaRPr lang="tr-TR" b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758569" y="2636912"/>
              <a:ext cx="166904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b="1" dirty="0" smtClean="0"/>
                <a:t>Küçük Tepeler /</a:t>
              </a:r>
            </a:p>
            <a:p>
              <a:pPr algn="ctr"/>
              <a:r>
                <a:rPr lang="tr-TR" b="1" dirty="0" smtClean="0"/>
                <a:t>Sınırlı</a:t>
              </a:r>
              <a:r>
                <a:rPr lang="tr-TR" b="1" dirty="0"/>
                <a:t> </a:t>
              </a:r>
              <a:r>
                <a:rPr lang="tr-TR" b="1" dirty="0" smtClean="0"/>
                <a:t>Oluşum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0352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logolar\sunum_rektor_hoca\sunum_tasarim_turkce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3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4" name="3 Metin kutusu"/>
          <p:cNvSpPr txBox="1"/>
          <p:nvPr/>
        </p:nvSpPr>
        <p:spPr>
          <a:xfrm>
            <a:off x="2536017" y="214290"/>
            <a:ext cx="407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chemeClr val="bg1">
                    <a:lumMod val="85000"/>
                  </a:schemeClr>
                </a:solidFill>
              </a:rPr>
              <a:t>Tedarik Durumsallığı</a:t>
            </a:r>
            <a:endParaRPr lang="tr-TR" sz="2800" b="1" dirty="0">
              <a:solidFill>
                <a:schemeClr val="bg1">
                  <a:lumMod val="85000"/>
                </a:schemeClr>
              </a:solidFill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2006093" y="1536977"/>
            <a:ext cx="6018966" cy="4916359"/>
            <a:chOff x="2006093" y="1536977"/>
            <a:chExt cx="6018966" cy="4916359"/>
          </a:xfrm>
        </p:grpSpPr>
        <p:grpSp>
          <p:nvGrpSpPr>
            <p:cNvPr id="2" name="Group 1"/>
            <p:cNvGrpSpPr/>
            <p:nvPr/>
          </p:nvGrpSpPr>
          <p:grpSpPr>
            <a:xfrm>
              <a:off x="2006093" y="1536977"/>
              <a:ext cx="5736570" cy="1037219"/>
              <a:chOff x="2006093" y="1536977"/>
              <a:chExt cx="5736570" cy="1037219"/>
            </a:xfrm>
          </p:grpSpPr>
          <p:cxnSp>
            <p:nvCxnSpPr>
              <p:cNvPr id="7" name="Straight Arrow Connector 6"/>
              <p:cNvCxnSpPr/>
              <p:nvPr/>
            </p:nvCxnSpPr>
            <p:spPr>
              <a:xfrm flipV="1">
                <a:off x="2124520" y="2204864"/>
                <a:ext cx="5491199" cy="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TextBox 7"/>
              <p:cNvSpPr txBox="1"/>
              <p:nvPr/>
            </p:nvSpPr>
            <p:spPr>
              <a:xfrm>
                <a:off x="6391008" y="1536977"/>
                <a:ext cx="10458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tr-TR" b="1" dirty="0" smtClean="0"/>
                  <a:t>Erteleme</a:t>
                </a:r>
                <a:endParaRPr lang="tr-TR" b="1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6389244" y="1844824"/>
                <a:ext cx="10493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tr-TR" b="1" dirty="0" smtClean="0"/>
                  <a:t>Kapsamlı</a:t>
                </a:r>
                <a:endParaRPr lang="tr-TR" b="1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2190950" y="1844824"/>
                <a:ext cx="7232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tr-TR" b="1" dirty="0" smtClean="0"/>
                  <a:t>Sınırlı</a:t>
                </a:r>
                <a:endParaRPr lang="tr-TR" b="1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182428" y="2204864"/>
                <a:ext cx="15602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tr-TR" b="1" dirty="0" smtClean="0"/>
                  <a:t>Kaynak Temini</a:t>
                </a:r>
                <a:endParaRPr lang="tr-TR" b="1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006093" y="2204864"/>
                <a:ext cx="11901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tr-TR" b="1" dirty="0" smtClean="0"/>
                  <a:t>Paketleme</a:t>
                </a:r>
                <a:endParaRPr lang="tr-TR" b="1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563888" y="2204864"/>
                <a:ext cx="10583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tr-TR" b="1" dirty="0" smtClean="0"/>
                  <a:t>Donanım</a:t>
                </a:r>
                <a:endParaRPr lang="tr-TR" b="1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4985722" y="2204864"/>
                <a:ext cx="8824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tr-TR" b="1" dirty="0" smtClean="0"/>
                  <a:t>Montaj</a:t>
                </a:r>
                <a:endParaRPr lang="tr-TR" b="1" dirty="0"/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2119375" y="2708920"/>
              <a:ext cx="5612322" cy="1105178"/>
              <a:chOff x="2119375" y="2708920"/>
              <a:chExt cx="5612322" cy="1105178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2119375" y="2708920"/>
                <a:ext cx="5612322" cy="1098704"/>
                <a:chOff x="2108600" y="1907540"/>
                <a:chExt cx="5612322" cy="1098704"/>
              </a:xfrm>
            </p:grpSpPr>
            <p:cxnSp>
              <p:nvCxnSpPr>
                <p:cNvPr id="15" name="Straight Arrow Connector 14"/>
                <p:cNvCxnSpPr/>
                <p:nvPr/>
              </p:nvCxnSpPr>
              <p:spPr>
                <a:xfrm flipV="1">
                  <a:off x="2124330" y="2636912"/>
                  <a:ext cx="5490000" cy="0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" name="TextBox 15"/>
                <p:cNvSpPr txBox="1"/>
                <p:nvPr/>
              </p:nvSpPr>
              <p:spPr>
                <a:xfrm>
                  <a:off x="5947488" y="1907540"/>
                  <a:ext cx="177343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tr-TR" b="1" dirty="0" smtClean="0"/>
                    <a:t>Tasarım Sapması</a:t>
                  </a:r>
                </a:p>
              </p:txBody>
            </p:sp>
            <p:sp>
              <p:nvSpPr>
                <p:cNvPr id="17" name="TextBox 16"/>
                <p:cNvSpPr txBox="1"/>
                <p:nvPr/>
              </p:nvSpPr>
              <p:spPr>
                <a:xfrm>
                  <a:off x="6451406" y="2276872"/>
                  <a:ext cx="76559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tr-TR" b="1" dirty="0" smtClean="0"/>
                    <a:t>Yoğun</a:t>
                  </a:r>
                  <a:endParaRPr lang="tr-TR" b="1" dirty="0"/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2183650" y="2276872"/>
                  <a:ext cx="72327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tr-TR" b="1" dirty="0" smtClean="0"/>
                    <a:t>Sınırlı</a:t>
                  </a:r>
                  <a:endParaRPr lang="tr-TR" b="1" dirty="0"/>
                </a:p>
              </p:txBody>
            </p:sp>
            <p:sp>
              <p:nvSpPr>
                <p:cNvPr id="19" name="TextBox 18"/>
                <p:cNvSpPr txBox="1"/>
                <p:nvPr/>
              </p:nvSpPr>
              <p:spPr>
                <a:xfrm>
                  <a:off x="6319198" y="2636912"/>
                  <a:ext cx="11256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tr-TR" b="1" dirty="0" smtClean="0"/>
                    <a:t>Bileşenler</a:t>
                  </a:r>
                  <a:endParaRPr lang="tr-TR" b="1" dirty="0"/>
                </a:p>
              </p:txBody>
            </p:sp>
            <p:sp>
              <p:nvSpPr>
                <p:cNvPr id="20" name="TextBox 19"/>
                <p:cNvSpPr txBox="1"/>
                <p:nvPr/>
              </p:nvSpPr>
              <p:spPr>
                <a:xfrm>
                  <a:off x="2108600" y="2636912"/>
                  <a:ext cx="96898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tr-TR" b="1" dirty="0" smtClean="0"/>
                    <a:t>Paketler</a:t>
                  </a:r>
                  <a:endParaRPr lang="tr-TR" b="1" dirty="0"/>
                </a:p>
              </p:txBody>
            </p:sp>
          </p:grpSp>
          <p:sp>
            <p:nvSpPr>
              <p:cNvPr id="30" name="TextBox 29"/>
              <p:cNvSpPr txBox="1"/>
              <p:nvPr/>
            </p:nvSpPr>
            <p:spPr>
              <a:xfrm>
                <a:off x="4274430" y="3444766"/>
                <a:ext cx="10663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tr-TR" b="1" dirty="0" smtClean="0"/>
                  <a:t>Modüller</a:t>
                </a:r>
                <a:endParaRPr lang="tr-TR" b="1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2137671" y="3936538"/>
              <a:ext cx="5649877" cy="1364670"/>
              <a:chOff x="2137671" y="3862789"/>
              <a:chExt cx="5649877" cy="1364670"/>
            </a:xfrm>
          </p:grpSpPr>
          <p:grpSp>
            <p:nvGrpSpPr>
              <p:cNvPr id="21" name="Group 20"/>
              <p:cNvGrpSpPr/>
              <p:nvPr/>
            </p:nvGrpSpPr>
            <p:grpSpPr>
              <a:xfrm>
                <a:off x="2137671" y="3862789"/>
                <a:ext cx="5649877" cy="1364670"/>
                <a:chOff x="2124330" y="1700808"/>
                <a:chExt cx="5649877" cy="1364670"/>
              </a:xfrm>
            </p:grpSpPr>
            <p:cxnSp>
              <p:nvCxnSpPr>
                <p:cNvPr id="22" name="Straight Arrow Connector 21"/>
                <p:cNvCxnSpPr/>
                <p:nvPr/>
              </p:nvCxnSpPr>
              <p:spPr>
                <a:xfrm flipV="1">
                  <a:off x="2124330" y="2419147"/>
                  <a:ext cx="5490000" cy="0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" name="TextBox 22"/>
                <p:cNvSpPr txBox="1"/>
                <p:nvPr/>
              </p:nvSpPr>
              <p:spPr>
                <a:xfrm>
                  <a:off x="5894204" y="1700808"/>
                  <a:ext cx="188000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tr-TR" b="1" dirty="0" smtClean="0"/>
                    <a:t>Ortak Modülerliği</a:t>
                  </a:r>
                </a:p>
              </p:txBody>
            </p:sp>
            <p:sp>
              <p:nvSpPr>
                <p:cNvPr id="24" name="TextBox 23"/>
                <p:cNvSpPr txBox="1"/>
                <p:nvPr/>
              </p:nvSpPr>
              <p:spPr>
                <a:xfrm>
                  <a:off x="6451407" y="2059107"/>
                  <a:ext cx="76559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tr-TR" b="1" dirty="0" smtClean="0"/>
                    <a:t>Yoğun</a:t>
                  </a:r>
                  <a:endParaRPr lang="tr-TR" b="1" dirty="0"/>
                </a:p>
              </p:txBody>
            </p:sp>
            <p:sp>
              <p:nvSpPr>
                <p:cNvPr id="25" name="TextBox 24"/>
                <p:cNvSpPr txBox="1"/>
                <p:nvPr/>
              </p:nvSpPr>
              <p:spPr>
                <a:xfrm>
                  <a:off x="2183652" y="2059107"/>
                  <a:ext cx="72327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tr-TR" b="1" dirty="0" smtClean="0"/>
                    <a:t>Sınırlı</a:t>
                  </a:r>
                  <a:endParaRPr lang="tr-TR" b="1" dirty="0"/>
                </a:p>
              </p:txBody>
            </p:sp>
            <p:sp>
              <p:nvSpPr>
                <p:cNvPr id="26" name="TextBox 25"/>
                <p:cNvSpPr txBox="1"/>
                <p:nvPr/>
              </p:nvSpPr>
              <p:spPr>
                <a:xfrm>
                  <a:off x="6125586" y="2419147"/>
                  <a:ext cx="1512850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tr-TR" b="1" dirty="0" smtClean="0"/>
                    <a:t>Modüler</a:t>
                  </a:r>
                </a:p>
                <a:p>
                  <a:pPr algn="ctr"/>
                  <a:r>
                    <a:rPr lang="tr-TR" b="1" dirty="0" smtClean="0"/>
                    <a:t>Tedarik Zinciri</a:t>
                  </a:r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2254403" y="2419147"/>
                  <a:ext cx="52290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tr-TR" b="1" dirty="0" smtClean="0"/>
                    <a:t>3PL</a:t>
                  </a:r>
                </a:p>
              </p:txBody>
            </p:sp>
          </p:grpSp>
          <p:sp>
            <p:nvSpPr>
              <p:cNvPr id="31" name="TextBox 30"/>
              <p:cNvSpPr txBox="1"/>
              <p:nvPr/>
            </p:nvSpPr>
            <p:spPr>
              <a:xfrm>
                <a:off x="3127550" y="4581128"/>
                <a:ext cx="4363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tr-TR" b="1" dirty="0" smtClean="0"/>
                  <a:t>JIT</a:t>
                </a: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3923928" y="4581128"/>
                <a:ext cx="95712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tr-TR" b="1" dirty="0" smtClean="0"/>
                  <a:t>İmalat</a:t>
                </a:r>
              </a:p>
              <a:p>
                <a:pPr algn="ctr"/>
                <a:r>
                  <a:rPr lang="tr-TR" b="1" dirty="0" smtClean="0"/>
                  <a:t>Kontratı</a:t>
                </a: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5292080" y="4581128"/>
                <a:ext cx="5229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tr-TR" b="1" dirty="0" smtClean="0"/>
                  <a:t>4PL</a:t>
                </a:r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2127994" y="5348158"/>
              <a:ext cx="5897065" cy="1105178"/>
              <a:chOff x="2135105" y="2708920"/>
              <a:chExt cx="5897065" cy="1105178"/>
            </a:xfrm>
          </p:grpSpPr>
          <p:grpSp>
            <p:nvGrpSpPr>
              <p:cNvPr id="36" name="Group 35"/>
              <p:cNvGrpSpPr/>
              <p:nvPr/>
            </p:nvGrpSpPr>
            <p:grpSpPr>
              <a:xfrm>
                <a:off x="2135105" y="2708920"/>
                <a:ext cx="5897065" cy="1098704"/>
                <a:chOff x="2124330" y="1907540"/>
                <a:chExt cx="5897065" cy="1098704"/>
              </a:xfrm>
            </p:grpSpPr>
            <p:cxnSp>
              <p:nvCxnSpPr>
                <p:cNvPr id="38" name="Straight Arrow Connector 37"/>
                <p:cNvCxnSpPr/>
                <p:nvPr/>
              </p:nvCxnSpPr>
              <p:spPr>
                <a:xfrm flipV="1">
                  <a:off x="2124330" y="2636912"/>
                  <a:ext cx="5490000" cy="0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9" name="TextBox 38"/>
                <p:cNvSpPr txBox="1"/>
                <p:nvPr/>
              </p:nvSpPr>
              <p:spPr>
                <a:xfrm>
                  <a:off x="5647027" y="1907540"/>
                  <a:ext cx="237436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tr-TR" b="1" dirty="0" smtClean="0"/>
                    <a:t>Tedarik Zinciri Kapsamı</a:t>
                  </a:r>
                </a:p>
              </p:txBody>
            </p:sp>
            <p:sp>
              <p:nvSpPr>
                <p:cNvPr id="40" name="TextBox 39"/>
                <p:cNvSpPr txBox="1"/>
                <p:nvPr/>
              </p:nvSpPr>
              <p:spPr>
                <a:xfrm>
                  <a:off x="6451406" y="2276872"/>
                  <a:ext cx="76559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tr-TR" b="1" dirty="0" smtClean="0"/>
                    <a:t>Yoğun</a:t>
                  </a:r>
                  <a:endParaRPr lang="tr-TR" b="1" dirty="0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2183650" y="2276872"/>
                  <a:ext cx="72327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tr-TR" b="1" dirty="0" smtClean="0"/>
                    <a:t>Sınırlı</a:t>
                  </a:r>
                  <a:endParaRPr lang="tr-TR" b="1" dirty="0"/>
                </a:p>
              </p:txBody>
            </p:sp>
            <p:sp>
              <p:nvSpPr>
                <p:cNvPr id="42" name="TextBox 41"/>
                <p:cNvSpPr txBox="1"/>
                <p:nvPr/>
              </p:nvSpPr>
              <p:spPr>
                <a:xfrm>
                  <a:off x="6448176" y="2636912"/>
                  <a:ext cx="86767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tr-TR" b="1" dirty="0" smtClean="0"/>
                    <a:t>Şebeke</a:t>
                  </a:r>
                  <a:endParaRPr lang="tr-TR" b="1" dirty="0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2277589" y="2636912"/>
                  <a:ext cx="63100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tr-TR" b="1" dirty="0" smtClean="0"/>
                    <a:t>1’e 1</a:t>
                  </a:r>
                  <a:endParaRPr lang="tr-TR" b="1" dirty="0"/>
                </a:p>
              </p:txBody>
            </p:sp>
          </p:grpSp>
          <p:sp>
            <p:nvSpPr>
              <p:cNvPr id="37" name="TextBox 36"/>
              <p:cNvSpPr txBox="1"/>
              <p:nvPr/>
            </p:nvSpPr>
            <p:spPr>
              <a:xfrm>
                <a:off x="4116186" y="3444766"/>
                <a:ext cx="13828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tr-TR" b="1" dirty="0" smtClean="0"/>
                  <a:t>Değer Zinciri</a:t>
                </a:r>
                <a:endParaRPr lang="tr-TR" b="1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4910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logolar\sunum_rektor_hoca\sunum_tasarim_turkce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3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4" name="3 Metin kutusu"/>
          <p:cNvSpPr txBox="1"/>
          <p:nvPr/>
        </p:nvSpPr>
        <p:spPr>
          <a:xfrm>
            <a:off x="2536017" y="214290"/>
            <a:ext cx="40719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chemeClr val="bg1">
                    <a:lumMod val="85000"/>
                  </a:schemeClr>
                </a:solidFill>
              </a:rPr>
              <a:t>Operasyonel Çevrenin Sınıflandırılması</a:t>
            </a:r>
            <a:endParaRPr lang="tr-TR" sz="2800" b="1" dirty="0">
              <a:solidFill>
                <a:schemeClr val="bg1">
                  <a:lumMod val="85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536016" y="1614048"/>
            <a:ext cx="6272513" cy="1402068"/>
            <a:chOff x="1615936" y="1614048"/>
            <a:chExt cx="7192594" cy="1402068"/>
          </a:xfrm>
        </p:grpSpPr>
        <p:grpSp>
          <p:nvGrpSpPr>
            <p:cNvPr id="6" name="Group 5"/>
            <p:cNvGrpSpPr/>
            <p:nvPr/>
          </p:nvGrpSpPr>
          <p:grpSpPr>
            <a:xfrm>
              <a:off x="1615936" y="1614048"/>
              <a:ext cx="7182755" cy="590815"/>
              <a:chOff x="2123728" y="1669947"/>
              <a:chExt cx="7063458" cy="1266032"/>
            </a:xfrm>
          </p:grpSpPr>
          <p:cxnSp>
            <p:nvCxnSpPr>
              <p:cNvPr id="7" name="Straight Arrow Connector 6"/>
              <p:cNvCxnSpPr/>
              <p:nvPr/>
            </p:nvCxnSpPr>
            <p:spPr>
              <a:xfrm flipV="1">
                <a:off x="2124330" y="2492896"/>
                <a:ext cx="5399996" cy="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TextBox 7"/>
              <p:cNvSpPr txBox="1"/>
              <p:nvPr/>
            </p:nvSpPr>
            <p:spPr>
              <a:xfrm>
                <a:off x="7533548" y="1814793"/>
                <a:ext cx="1653638" cy="11211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400" b="1" dirty="0" smtClean="0"/>
                  <a:t>Çevrim Süresi</a:t>
                </a:r>
              </a:p>
              <a:p>
                <a:pPr algn="ctr"/>
                <a:r>
                  <a:rPr lang="tr-TR" sz="1400" b="1" dirty="0" smtClean="0"/>
                  <a:t>Toleransı</a:t>
                </a:r>
                <a:endParaRPr lang="tr-TR" sz="1400" b="1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6368361" y="1669947"/>
                <a:ext cx="7793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tr-TR" b="1" dirty="0" smtClean="0"/>
                  <a:t>Düşük</a:t>
                </a:r>
                <a:endParaRPr lang="tr-TR" b="1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2123728" y="1669947"/>
                <a:ext cx="8431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tr-TR" b="1" dirty="0" smtClean="0"/>
                  <a:t>Yüksek</a:t>
                </a:r>
                <a:endParaRPr lang="tr-TR" b="1" dirty="0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1626530" y="2002428"/>
              <a:ext cx="7182000" cy="510213"/>
              <a:chOff x="2123728" y="2276872"/>
              <a:chExt cx="7250724" cy="510213"/>
            </a:xfrm>
          </p:grpSpPr>
          <p:cxnSp>
            <p:nvCxnSpPr>
              <p:cNvPr id="15" name="Straight Arrow Connector 14"/>
              <p:cNvCxnSpPr/>
              <p:nvPr/>
            </p:nvCxnSpPr>
            <p:spPr>
              <a:xfrm flipV="1">
                <a:off x="2124329" y="2636912"/>
                <a:ext cx="5542533" cy="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7673503" y="2479308"/>
                <a:ext cx="170094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400" b="1" dirty="0" smtClean="0"/>
                  <a:t>Öngörülebilirlik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444512" y="2276872"/>
                <a:ext cx="7793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tr-TR" b="1" dirty="0" smtClean="0"/>
                  <a:t>Düşük</a:t>
                </a:r>
                <a:endParaRPr lang="tr-TR" b="1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2123728" y="2276872"/>
                <a:ext cx="8431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tr-TR" b="1" dirty="0" smtClean="0"/>
                  <a:t>Yüksek</a:t>
                </a:r>
                <a:endParaRPr lang="tr-TR" b="1" dirty="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1615936" y="2424084"/>
              <a:ext cx="7182755" cy="592032"/>
              <a:chOff x="2124330" y="2135918"/>
              <a:chExt cx="7182755" cy="807315"/>
            </a:xfrm>
          </p:grpSpPr>
          <p:cxnSp>
            <p:nvCxnSpPr>
              <p:cNvPr id="22" name="Straight Arrow Connector 21"/>
              <p:cNvCxnSpPr/>
              <p:nvPr/>
            </p:nvCxnSpPr>
            <p:spPr>
              <a:xfrm flipV="1">
                <a:off x="2124330" y="2636912"/>
                <a:ext cx="5490000" cy="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TextBox 22"/>
              <p:cNvSpPr txBox="1"/>
              <p:nvPr/>
            </p:nvSpPr>
            <p:spPr>
              <a:xfrm>
                <a:off x="7625518" y="2229752"/>
                <a:ext cx="1681567" cy="7134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400" b="1" dirty="0" smtClean="0"/>
                  <a:t>Hacimdeki</a:t>
                </a:r>
              </a:p>
              <a:p>
                <a:pPr algn="ctr"/>
                <a:r>
                  <a:rPr lang="tr-TR" sz="1400" b="1" dirty="0" smtClean="0"/>
                  <a:t>Sapma</a:t>
                </a: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6412645" y="2135918"/>
                <a:ext cx="843116" cy="369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tr-TR" b="1" dirty="0" smtClean="0"/>
                  <a:t>Yüksek</a:t>
                </a:r>
                <a:endParaRPr lang="tr-TR" b="1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2155597" y="2135918"/>
                <a:ext cx="779381" cy="369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tr-TR" b="1" dirty="0" smtClean="0"/>
                  <a:t>Düşük</a:t>
                </a:r>
                <a:endParaRPr lang="tr-TR" b="1" dirty="0"/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 rot="16200000">
            <a:off x="-1014501" y="3175846"/>
            <a:ext cx="4465874" cy="1739031"/>
            <a:chOff x="9390635" y="1617961"/>
            <a:chExt cx="7137581" cy="1739031"/>
          </a:xfrm>
        </p:grpSpPr>
        <p:grpSp>
          <p:nvGrpSpPr>
            <p:cNvPr id="29" name="Group 28"/>
            <p:cNvGrpSpPr/>
            <p:nvPr/>
          </p:nvGrpSpPr>
          <p:grpSpPr>
            <a:xfrm>
              <a:off x="9390635" y="1617961"/>
              <a:ext cx="7118887" cy="369332"/>
              <a:chOff x="2124520" y="1844824"/>
              <a:chExt cx="5491199" cy="369332"/>
            </a:xfrm>
          </p:grpSpPr>
          <p:cxnSp>
            <p:nvCxnSpPr>
              <p:cNvPr id="59" name="Straight Arrow Connector 58"/>
              <p:cNvCxnSpPr/>
              <p:nvPr/>
            </p:nvCxnSpPr>
            <p:spPr>
              <a:xfrm flipV="1">
                <a:off x="2124520" y="2204864"/>
                <a:ext cx="5491199" cy="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TextBox 59"/>
              <p:cNvSpPr txBox="1"/>
              <p:nvPr/>
            </p:nvSpPr>
            <p:spPr>
              <a:xfrm>
                <a:off x="4554476" y="1854380"/>
                <a:ext cx="66132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tr-TR" sz="1400" b="1" dirty="0" smtClean="0"/>
                  <a:t>Erteleme</a:t>
                </a:r>
                <a:endParaRPr lang="tr-TR" b="1" dirty="0"/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6389244" y="1844824"/>
                <a:ext cx="10493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tr-TR" b="1" dirty="0" smtClean="0"/>
                  <a:t>Kapsamlı</a:t>
                </a:r>
                <a:endParaRPr lang="tr-TR" b="1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2190950" y="1844824"/>
                <a:ext cx="7232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tr-TR" b="1" dirty="0" smtClean="0"/>
                  <a:t>Sınırlı</a:t>
                </a:r>
                <a:endParaRPr lang="tr-TR" b="1" dirty="0"/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9406933" y="2068857"/>
              <a:ext cx="7117332" cy="376509"/>
              <a:chOff x="2124330" y="2269695"/>
              <a:chExt cx="5490000" cy="376509"/>
            </a:xfrm>
          </p:grpSpPr>
          <p:cxnSp>
            <p:nvCxnSpPr>
              <p:cNvPr id="53" name="Straight Arrow Connector 52"/>
              <p:cNvCxnSpPr/>
              <p:nvPr/>
            </p:nvCxnSpPr>
            <p:spPr>
              <a:xfrm flipV="1">
                <a:off x="2124330" y="2636912"/>
                <a:ext cx="5490000" cy="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TextBox 53"/>
              <p:cNvSpPr txBox="1"/>
              <p:nvPr/>
            </p:nvSpPr>
            <p:spPr>
              <a:xfrm>
                <a:off x="4323549" y="2269695"/>
                <a:ext cx="109765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tr-TR" sz="1400" b="1" dirty="0" smtClean="0"/>
                  <a:t>Tasarım Sapması</a:t>
                </a: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6451406" y="2276872"/>
                <a:ext cx="76559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tr-TR" b="1" dirty="0" smtClean="0"/>
                  <a:t>Yoğun</a:t>
                </a:r>
                <a:endParaRPr lang="tr-TR" b="1" dirty="0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2183650" y="2276872"/>
                <a:ext cx="7232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tr-TR" b="1" dirty="0" smtClean="0"/>
                  <a:t>Sınırlı</a:t>
                </a:r>
                <a:endParaRPr lang="tr-TR" b="1" dirty="0"/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9410883" y="2555612"/>
              <a:ext cx="7117333" cy="369332"/>
              <a:chOff x="2124330" y="2059107"/>
              <a:chExt cx="5490000" cy="369332"/>
            </a:xfrm>
          </p:grpSpPr>
          <p:cxnSp>
            <p:nvCxnSpPr>
              <p:cNvPr id="45" name="Straight Arrow Connector 44"/>
              <p:cNvCxnSpPr/>
              <p:nvPr/>
            </p:nvCxnSpPr>
            <p:spPr>
              <a:xfrm flipV="1">
                <a:off x="2124330" y="2419147"/>
                <a:ext cx="5490000" cy="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TextBox 45"/>
              <p:cNvSpPr txBox="1"/>
              <p:nvPr/>
            </p:nvSpPr>
            <p:spPr>
              <a:xfrm>
                <a:off x="4283823" y="2066922"/>
                <a:ext cx="116491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tr-TR" sz="1400" b="1" dirty="0" smtClean="0"/>
                  <a:t>Ortak Modülerliği</a:t>
                </a: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6451407" y="2059107"/>
                <a:ext cx="76559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tr-TR" b="1" dirty="0" smtClean="0"/>
                  <a:t>Yoğun</a:t>
                </a:r>
                <a:endParaRPr lang="tr-TR" b="1" dirty="0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2183652" y="2059107"/>
                <a:ext cx="7232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tr-TR" b="1" dirty="0" smtClean="0"/>
                  <a:t>Sınılır</a:t>
                </a:r>
                <a:endParaRPr lang="tr-TR" b="1" dirty="0"/>
              </a:p>
            </p:txBody>
          </p:sp>
        </p:grpSp>
        <p:grpSp>
          <p:nvGrpSpPr>
            <p:cNvPr id="33" name="Group 32"/>
            <p:cNvGrpSpPr/>
            <p:nvPr/>
          </p:nvGrpSpPr>
          <p:grpSpPr>
            <a:xfrm>
              <a:off x="9395984" y="2987660"/>
              <a:ext cx="7117333" cy="369332"/>
              <a:chOff x="2124330" y="2276872"/>
              <a:chExt cx="5490000" cy="369332"/>
            </a:xfrm>
          </p:grpSpPr>
          <p:cxnSp>
            <p:nvCxnSpPr>
              <p:cNvPr id="35" name="Straight Arrow Connector 34"/>
              <p:cNvCxnSpPr/>
              <p:nvPr/>
            </p:nvCxnSpPr>
            <p:spPr>
              <a:xfrm flipV="1">
                <a:off x="2124330" y="2636912"/>
                <a:ext cx="5490000" cy="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TextBox 35"/>
              <p:cNvSpPr txBox="1"/>
              <p:nvPr/>
            </p:nvSpPr>
            <p:spPr>
              <a:xfrm>
                <a:off x="4150354" y="2302195"/>
                <a:ext cx="14609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tr-TR" sz="1400" b="1" dirty="0" smtClean="0"/>
                  <a:t>Tedarik Zinciri Kapsamı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6451406" y="2276872"/>
                <a:ext cx="76559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tr-TR" b="1" dirty="0" smtClean="0"/>
                  <a:t>Yoğun</a:t>
                </a:r>
                <a:endParaRPr lang="tr-TR" b="1" dirty="0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2183650" y="2276872"/>
                <a:ext cx="7232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tr-TR" b="1" dirty="0" smtClean="0"/>
                  <a:t>Sınırlı</a:t>
                </a:r>
                <a:endParaRPr lang="tr-TR" b="1" dirty="0"/>
              </a:p>
            </p:txBody>
          </p:sp>
        </p:grpSp>
      </p:grp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3008767821"/>
              </p:ext>
            </p:extLst>
          </p:nvPr>
        </p:nvGraphicFramePr>
        <p:xfrm>
          <a:off x="2563283" y="3016115"/>
          <a:ext cx="4770206" cy="32588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63201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Gri Tonlamalı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2029</TotalTime>
  <Words>391</Words>
  <Application>Microsoft Office PowerPoint</Application>
  <PresentationFormat>Ekran Gösterisi (4:3)</PresentationFormat>
  <Paragraphs>149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5" baseType="lpstr">
      <vt:lpstr>Arial</vt:lpstr>
      <vt:lpstr>Calibri</vt:lpstr>
      <vt:lpstr>Ofis Teması</vt:lpstr>
      <vt:lpstr>Lojistik Yönetimi Ders – IV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Turkoglu</dc:creator>
  <cp:lastModifiedBy>Gültekin Altuntaş</cp:lastModifiedBy>
  <cp:revision>430</cp:revision>
  <cp:lastPrinted>2014-04-30T06:32:48Z</cp:lastPrinted>
  <dcterms:created xsi:type="dcterms:W3CDTF">2010-03-05T15:34:29Z</dcterms:created>
  <dcterms:modified xsi:type="dcterms:W3CDTF">2014-04-30T13:06:41Z</dcterms:modified>
</cp:coreProperties>
</file>