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6" r:id="rId3"/>
    <p:sldId id="284" r:id="rId4"/>
    <p:sldId id="292" r:id="rId5"/>
    <p:sldId id="293" r:id="rId6"/>
    <p:sldId id="294" r:id="rId7"/>
    <p:sldId id="271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261" r:id="rId18"/>
  </p:sldIdLst>
  <p:sldSz cx="9144000" cy="6858000" type="screen4x3"/>
  <p:notesSz cx="6692900" cy="98679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3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95" autoAdjust="0"/>
    <p:restoredTop sz="94660"/>
  </p:normalViewPr>
  <p:slideViewPr>
    <p:cSldViewPr>
      <p:cViewPr>
        <p:scale>
          <a:sx n="75" d="100"/>
          <a:sy n="75" d="100"/>
        </p:scale>
        <p:origin x="-7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EA5DD-3B4C-41C5-9C03-E6F2CAF69530}" type="datetimeFigureOut">
              <a:rPr lang="tr-TR" smtClean="0"/>
              <a:pPr/>
              <a:t>19.03.2014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241A7-47A4-44DD-861C-D277313BF87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696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F0C74-2BBF-4B62-9AC9-75A4DD32D037}" type="datetimeFigureOut">
              <a:rPr lang="tr-TR" smtClean="0"/>
              <a:pPr/>
              <a:t>19.03.2014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69290" y="4687253"/>
            <a:ext cx="535432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7D402-4D2F-4999-97D8-D5D4D08BAC9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503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4995-04C6-4270-90E4-FCAD024D3A9A}" type="datetime1">
              <a:rPr lang="tr-TR" smtClean="0"/>
              <a:pPr/>
              <a:t>19.03.2014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B203-550C-438D-900E-F2D35A683EF6}" type="datetime1">
              <a:rPr lang="tr-TR" smtClean="0"/>
              <a:pPr/>
              <a:t>19.03.2014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8269-D5C3-4C4E-994A-0260A30CB9EF}" type="datetime1">
              <a:rPr lang="tr-TR" smtClean="0"/>
              <a:pPr/>
              <a:t>19.03.2014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C7E3-6AD7-4677-8B44-EF7914373A8A}" type="datetime1">
              <a:rPr lang="tr-TR" smtClean="0"/>
              <a:pPr/>
              <a:t>19.03.2014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06E9-5DEE-4A68-86E4-33ADD6ABDE1A}" type="datetime1">
              <a:rPr lang="tr-TR" smtClean="0"/>
              <a:pPr/>
              <a:t>19.03.2014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D1256-62EE-4EFE-B52A-E3CCBFA84C48}" type="datetime1">
              <a:rPr lang="tr-TR" smtClean="0"/>
              <a:pPr/>
              <a:t>19.03.2014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0CAA-051D-42F0-89DD-E6E1F54B7CA1}" type="datetime1">
              <a:rPr lang="tr-TR" smtClean="0"/>
              <a:pPr/>
              <a:t>19.03.2014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1F0C-CF73-4E5C-9665-7B76E92124EC}" type="datetime1">
              <a:rPr lang="tr-TR" smtClean="0"/>
              <a:pPr/>
              <a:t>19.03.2014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DDA9-130E-4ED8-92DA-15E502B58B95}" type="datetime1">
              <a:rPr lang="tr-TR" smtClean="0"/>
              <a:pPr/>
              <a:t>19.03.2014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235A-0548-470F-851B-8B76C72F9D5A}" type="datetime1">
              <a:rPr lang="tr-TR" smtClean="0"/>
              <a:pPr/>
              <a:t>19.03.2014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77D4E-494A-4AE1-B98E-DE2F860DB910}" type="datetime1">
              <a:rPr lang="tr-TR" smtClean="0"/>
              <a:pPr/>
              <a:t>19.03.2014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846FE-2DE8-431B-9AAF-7F72C7ABB34B}" type="datetime1">
              <a:rPr lang="tr-TR" smtClean="0"/>
              <a:pPr/>
              <a:t>19.03.2014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A9C6F-DE9D-4E2B-B519-8269CDA0258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1028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9" name="8 Metin kutusu"/>
          <p:cNvSpPr txBox="1"/>
          <p:nvPr/>
        </p:nvSpPr>
        <p:spPr>
          <a:xfrm>
            <a:off x="2536017" y="214290"/>
            <a:ext cx="407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bg1">
                    <a:lumMod val="85000"/>
                  </a:schemeClr>
                </a:solidFill>
              </a:rPr>
              <a:t>İstanbul Üniversitesi</a:t>
            </a:r>
          </a:p>
          <a:p>
            <a:pPr algn="ctr"/>
            <a:r>
              <a:rPr lang="tr-TR" sz="2000" b="1" dirty="0" smtClean="0">
                <a:solidFill>
                  <a:schemeClr val="bg1">
                    <a:lumMod val="85000"/>
                  </a:schemeClr>
                </a:solidFill>
              </a:rPr>
              <a:t>Ulaştırma ve Lojistik Yüksekokulu</a:t>
            </a:r>
            <a:endParaRPr lang="tr-TR" sz="20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6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Lojistik Yönetimi</a:t>
            </a:r>
            <a:br>
              <a:rPr lang="tr-TR" dirty="0" smtClean="0"/>
            </a:br>
            <a:r>
              <a:rPr lang="tr-TR" dirty="0" smtClean="0"/>
              <a:t>Ders – II</a:t>
            </a:r>
            <a:endParaRPr lang="tr-TR" dirty="0"/>
          </a:p>
        </p:txBody>
      </p:sp>
      <p:sp>
        <p:nvSpPr>
          <p:cNvPr id="8" name="7 Alt Başlık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tr-TR" dirty="0" smtClean="0">
                <a:solidFill>
                  <a:srgbClr val="008000"/>
                </a:solidFill>
              </a:rPr>
              <a:t>Yrd. Doç. Dr. Gültekin ALTUNTAŞ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Teşvikler ve Yapma/Satınalma Kararı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algn="just"/>
            <a:r>
              <a:rPr lang="tr-TR" dirty="0" smtClean="0"/>
              <a:t>Buna karşın, iki tür risk söz konusudur:</a:t>
            </a:r>
          </a:p>
          <a:p>
            <a:pPr lvl="1" algn="just"/>
            <a:r>
              <a:rPr lang="tr-TR" dirty="0" smtClean="0"/>
              <a:t>Stratejik risk: Maliyet liderliği, ürün farklılaştırma ve niş ürün</a:t>
            </a:r>
          </a:p>
          <a:p>
            <a:pPr lvl="2" algn="just"/>
            <a:endParaRPr lang="tr-TR" dirty="0" smtClean="0"/>
          </a:p>
          <a:p>
            <a:pPr lvl="1" algn="just"/>
            <a:r>
              <a:rPr lang="tr-TR" dirty="0" smtClean="0"/>
              <a:t>Sözleşmesel risk: Ahlaki tehlike, gecikme</a:t>
            </a:r>
          </a:p>
          <a:p>
            <a:pPr lvl="2" algn="just"/>
            <a:r>
              <a:rPr lang="tr-TR" dirty="0" smtClean="0"/>
              <a:t>İzleme sistemleri kurmak gerekir.</a:t>
            </a:r>
          </a:p>
          <a:p>
            <a:pPr lvl="2" algn="just"/>
            <a:r>
              <a:rPr lang="tr-TR" dirty="0" smtClean="0"/>
              <a:t>Motive etmek gerekir.</a:t>
            </a:r>
          </a:p>
          <a:p>
            <a:pPr lvl="3" algn="just"/>
            <a:r>
              <a:rPr lang="tr-TR" dirty="0" smtClean="0"/>
              <a:t>Tavşan ve havuç hikayesi temellidir.</a:t>
            </a:r>
          </a:p>
          <a:p>
            <a:pPr lvl="2" algn="just"/>
            <a:r>
              <a:rPr lang="tr-TR" dirty="0" smtClean="0"/>
              <a:t>Özellikle, belirsizliğin, değişkenliğin ve taraflardan birinin özel olarak yaptığı yatırım tutarının yüksek olduğu çevrelerde yeniden pazarlık gerekebilir.</a:t>
            </a:r>
          </a:p>
        </p:txBody>
      </p:sp>
    </p:spTree>
    <p:extLst>
      <p:ext uri="{BB962C8B-B14F-4D97-AF65-F5344CB8AC3E}">
        <p14:creationId xmlns:p14="http://schemas.microsoft.com/office/powerpoint/2010/main" val="3837422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Teşvikler ve İlişki / </a:t>
            </a:r>
          </a:p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Yönetsel Seçenekler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algn="just"/>
            <a:r>
              <a:rPr lang="tr-TR" dirty="0" smtClean="0"/>
              <a:t>Nereye kadar?</a:t>
            </a:r>
          </a:p>
          <a:p>
            <a:pPr lvl="1" algn="just"/>
            <a:r>
              <a:rPr lang="tr-TR" dirty="0" smtClean="0"/>
              <a:t>Katma değer var mı?</a:t>
            </a:r>
          </a:p>
          <a:p>
            <a:pPr lvl="2" algn="just"/>
            <a:r>
              <a:rPr lang="tr-TR" dirty="0" smtClean="0"/>
              <a:t>Aşırı üretim</a:t>
            </a:r>
          </a:p>
          <a:p>
            <a:pPr lvl="2" algn="just"/>
            <a:r>
              <a:rPr lang="tr-TR" dirty="0" smtClean="0"/>
              <a:t>Gereksiz stok</a:t>
            </a:r>
          </a:p>
          <a:p>
            <a:pPr lvl="2" algn="just"/>
            <a:r>
              <a:rPr lang="tr-TR" dirty="0" smtClean="0"/>
              <a:t>Gereksiz bekleme</a:t>
            </a:r>
          </a:p>
          <a:p>
            <a:pPr lvl="2" algn="just"/>
            <a:r>
              <a:rPr lang="tr-TR" dirty="0" smtClean="0"/>
              <a:t>Gereksiz hareket</a:t>
            </a:r>
          </a:p>
          <a:p>
            <a:pPr lvl="2" algn="just"/>
            <a:r>
              <a:rPr lang="tr-TR" dirty="0" smtClean="0"/>
              <a:t>Gereksiz taşıma</a:t>
            </a:r>
          </a:p>
          <a:p>
            <a:pPr lvl="2" algn="just"/>
            <a:r>
              <a:rPr lang="tr-TR" dirty="0" smtClean="0"/>
              <a:t>Hatalı ürün</a:t>
            </a:r>
          </a:p>
          <a:p>
            <a:pPr lvl="2" algn="just"/>
            <a:r>
              <a:rPr lang="tr-TR" dirty="0" smtClean="0"/>
              <a:t>Uygun olmayan işleme açısından bir değer yaratıyor mu?</a:t>
            </a:r>
          </a:p>
        </p:txBody>
      </p:sp>
    </p:spTree>
    <p:extLst>
      <p:ext uri="{BB962C8B-B14F-4D97-AF65-F5344CB8AC3E}">
        <p14:creationId xmlns:p14="http://schemas.microsoft.com/office/powerpoint/2010/main" val="3988451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Teşvikler ve İlişki / </a:t>
            </a:r>
          </a:p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Yönetsel Seçenekler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tr-TR" dirty="0" smtClean="0"/>
              <a:t>İşbirliğinin işe yarayıp yaramadığının testi,</a:t>
            </a:r>
          </a:p>
          <a:p>
            <a:pPr lvl="1" algn="just"/>
            <a:r>
              <a:rPr lang="tr-TR" dirty="0" smtClean="0"/>
              <a:t>Başlangıç yatırımına</a:t>
            </a:r>
          </a:p>
          <a:p>
            <a:pPr lvl="1" algn="just"/>
            <a:r>
              <a:rPr lang="tr-TR" dirty="0" smtClean="0"/>
              <a:t>Potansiyel getiriye</a:t>
            </a:r>
          </a:p>
          <a:p>
            <a:pPr lvl="1" algn="just"/>
            <a:r>
              <a:rPr lang="tr-TR" dirty="0" smtClean="0"/>
              <a:t>Güç algısına ve</a:t>
            </a:r>
          </a:p>
          <a:p>
            <a:pPr lvl="1" algn="just"/>
            <a:r>
              <a:rPr lang="tr-TR" dirty="0" smtClean="0"/>
              <a:t>Riske bağlı olarak yapılır...</a:t>
            </a:r>
          </a:p>
        </p:txBody>
      </p:sp>
    </p:spTree>
    <p:extLst>
      <p:ext uri="{BB962C8B-B14F-4D97-AF65-F5344CB8AC3E}">
        <p14:creationId xmlns:p14="http://schemas.microsoft.com/office/powerpoint/2010/main" val="486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Teşvikler ve Sözleşmenin Rolü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10000"/>
          </a:bodyPr>
          <a:lstStyle/>
          <a:p>
            <a:pPr algn="just"/>
            <a:r>
              <a:rPr lang="tr-TR" dirty="0" smtClean="0"/>
              <a:t>Tedarik yönetimi, ilişki yönetimine ve sözleşmeye dayanır.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İlişki yönetimi, alıcı ve satıcının gündelik operasyonlarda nasıl bir etkileşim içerisinde olacaklarını belirtir.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Kontrat yönetimi ise, kontrol ile ilgilidir.</a:t>
            </a:r>
          </a:p>
          <a:p>
            <a:pPr lvl="1" algn="just"/>
            <a:r>
              <a:rPr lang="tr-TR" dirty="0" smtClean="0"/>
              <a:t>Davranış biçimleri, kimin neden sorumlu olduğu, vb. </a:t>
            </a:r>
          </a:p>
          <a:p>
            <a:pPr lvl="1" algn="just"/>
            <a:r>
              <a:rPr lang="tr-TR" dirty="0" smtClean="0"/>
              <a:t>İlişki sonucunda ortaya çıkacak ürün, yapılacak ödeme, teknoloji ve süreçten kaynaklanacak telif hakları, vb.</a:t>
            </a:r>
          </a:p>
        </p:txBody>
      </p:sp>
    </p:spTree>
    <p:extLst>
      <p:ext uri="{BB962C8B-B14F-4D97-AF65-F5344CB8AC3E}">
        <p14:creationId xmlns:p14="http://schemas.microsoft.com/office/powerpoint/2010/main" val="1486948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Teşvikler ve Sözleşmenin Rolü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tr-TR" dirty="0" smtClean="0"/>
              <a:t>Kontratlar,</a:t>
            </a:r>
          </a:p>
          <a:p>
            <a:pPr lvl="1" algn="just"/>
            <a:endParaRPr lang="tr-TR" dirty="0" smtClean="0"/>
          </a:p>
          <a:p>
            <a:pPr lvl="1" algn="just"/>
            <a:r>
              <a:rPr lang="tr-TR" dirty="0" smtClean="0"/>
              <a:t>Sıkı ve esnek olabilirler.</a:t>
            </a:r>
          </a:p>
          <a:p>
            <a:pPr lvl="1" algn="just"/>
            <a:endParaRPr lang="tr-TR" dirty="0" smtClean="0"/>
          </a:p>
          <a:p>
            <a:pPr lvl="1" algn="just"/>
            <a:r>
              <a:rPr lang="tr-TR" dirty="0" smtClean="0"/>
              <a:t>Risk belirleyici unsurdur.</a:t>
            </a:r>
          </a:p>
        </p:txBody>
      </p:sp>
    </p:spTree>
    <p:extLst>
      <p:ext uri="{BB962C8B-B14F-4D97-AF65-F5344CB8AC3E}">
        <p14:creationId xmlns:p14="http://schemas.microsoft.com/office/powerpoint/2010/main" val="1389585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Teşvikler ve İç Politikanın Etkisi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pPr algn="just"/>
            <a:r>
              <a:rPr lang="tr-TR" dirty="0" smtClean="0"/>
              <a:t>Etkin tedarik yönetimi, etkin talep tahminine bağlıdır.</a:t>
            </a:r>
          </a:p>
          <a:p>
            <a:pPr lvl="1" algn="just"/>
            <a:r>
              <a:rPr lang="tr-TR" dirty="0" smtClean="0"/>
              <a:t>İşlem maliyetleri</a:t>
            </a:r>
          </a:p>
          <a:p>
            <a:pPr lvl="1" algn="just"/>
            <a:r>
              <a:rPr lang="tr-TR" dirty="0" smtClean="0"/>
              <a:t>Potansiyel kaldıraç</a:t>
            </a:r>
          </a:p>
          <a:p>
            <a:pPr lvl="1" algn="just"/>
            <a:endParaRPr lang="tr-TR" dirty="0" smtClean="0"/>
          </a:p>
          <a:p>
            <a:pPr algn="just"/>
            <a:r>
              <a:rPr lang="tr-TR" dirty="0" smtClean="0"/>
              <a:t>İşlevsel yöneticilerin öncelikleri farklıdır.</a:t>
            </a:r>
          </a:p>
          <a:p>
            <a:pPr lvl="1" algn="just"/>
            <a:r>
              <a:rPr lang="tr-TR" dirty="0" smtClean="0"/>
              <a:t>Operasyonel sürdürebilirlik</a:t>
            </a:r>
          </a:p>
          <a:p>
            <a:pPr lvl="1" algn="just"/>
            <a:r>
              <a:rPr lang="tr-TR" dirty="0" smtClean="0"/>
              <a:t>Asil – vekil ilişkisi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Konsolidasyon</a:t>
            </a:r>
          </a:p>
        </p:txBody>
      </p:sp>
    </p:spTree>
    <p:extLst>
      <p:ext uri="{BB962C8B-B14F-4D97-AF65-F5344CB8AC3E}">
        <p14:creationId xmlns:p14="http://schemas.microsoft.com/office/powerpoint/2010/main" val="2138621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Sonuç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10000"/>
          </a:bodyPr>
          <a:lstStyle/>
          <a:p>
            <a:pPr algn="just"/>
            <a:r>
              <a:rPr lang="tr-TR" dirty="0" smtClean="0"/>
              <a:t>Sonuç olarak,</a:t>
            </a:r>
          </a:p>
          <a:p>
            <a:pPr lvl="1" algn="just"/>
            <a:r>
              <a:rPr lang="tr-TR" dirty="0" smtClean="0"/>
              <a:t>Değişim, her taraf için kârlı olduğu sürece yapılır.</a:t>
            </a:r>
          </a:p>
          <a:p>
            <a:pPr lvl="1" algn="just"/>
            <a:r>
              <a:rPr lang="tr-TR" dirty="0" smtClean="0"/>
              <a:t>Yakın işbirlikleri kârlılık düzeyini arttırabilir.</a:t>
            </a:r>
          </a:p>
          <a:p>
            <a:pPr lvl="1" algn="just"/>
            <a:r>
              <a:rPr lang="tr-TR" dirty="0" smtClean="0"/>
              <a:t>İki taraf için kârlı olması demek, aynı düzeyde kâr edecekleri anlamına gelmez.</a:t>
            </a:r>
          </a:p>
          <a:p>
            <a:pPr lvl="1" algn="just"/>
            <a:r>
              <a:rPr lang="tr-TR" dirty="0" smtClean="0"/>
              <a:t>Alıcı ve satıcı, hem rekabet eder, hem de işbirliği yaparlar.</a:t>
            </a:r>
          </a:p>
          <a:p>
            <a:pPr lvl="1" algn="just"/>
            <a:r>
              <a:rPr lang="tr-TR" dirty="0" smtClean="0"/>
              <a:t>Tedarik zinciri yöneticileri açısından iki unsur önemlidir:</a:t>
            </a:r>
          </a:p>
          <a:p>
            <a:pPr lvl="2" algn="just"/>
            <a:r>
              <a:rPr lang="tr-TR" dirty="0" smtClean="0"/>
              <a:t>Stratejik ya da sözleşmesel riske katlanmak akıl kârı olmalıdır.</a:t>
            </a:r>
          </a:p>
          <a:p>
            <a:pPr lvl="2" algn="just"/>
            <a:r>
              <a:rPr lang="tr-TR" dirty="0" smtClean="0"/>
              <a:t>Kendi işletmeleri açısından en kârlı teşvik sistemini bulmalıdırlar.</a:t>
            </a:r>
          </a:p>
          <a:p>
            <a:pPr lvl="1" algn="just"/>
            <a:r>
              <a:rPr lang="tr-TR" dirty="0" smtClean="0"/>
              <a:t>Tedarik zinciri yönetimi, özetle, yönetsel ve sözleşmesel teşviklerin yönetimi ile ilgilidir. </a:t>
            </a:r>
          </a:p>
        </p:txBody>
      </p:sp>
    </p:spTree>
    <p:extLst>
      <p:ext uri="{BB962C8B-B14F-4D97-AF65-F5344CB8AC3E}">
        <p14:creationId xmlns:p14="http://schemas.microsoft.com/office/powerpoint/2010/main" val="1169702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:\logolar\sunum_rektor_hoca\sunum_tasarim_turkc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6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21637" y="5786454"/>
            <a:ext cx="5500726" cy="50006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400" b="1" dirty="0" smtClean="0"/>
              <a:t>Teşekkür ederim.</a:t>
            </a:r>
            <a:endParaRPr lang="tr-TR" sz="2400" b="1" dirty="0"/>
          </a:p>
        </p:txBody>
      </p:sp>
      <p:sp>
        <p:nvSpPr>
          <p:cNvPr id="7" name="6 Metin kutusu"/>
          <p:cNvSpPr txBox="1"/>
          <p:nvPr/>
        </p:nvSpPr>
        <p:spPr>
          <a:xfrm>
            <a:off x="2536017" y="21429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bg1">
                    <a:lumMod val="85000"/>
                  </a:schemeClr>
                </a:solidFill>
              </a:rPr>
              <a:t>İstanbul Üniversitesi</a:t>
            </a:r>
            <a:endParaRPr lang="tr-TR" sz="3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Picture 1" descr="C:\Users\Turkoglu\Desktop\Rektor_hoca_sunum\lalal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18536" y="2434529"/>
            <a:ext cx="4506928" cy="32090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bg1">
                    <a:lumMod val="85000"/>
                  </a:schemeClr>
                </a:solidFill>
              </a:rPr>
              <a:t>Gündem</a:t>
            </a:r>
            <a:endParaRPr lang="tr-TR" sz="3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20000"/>
          </a:bodyPr>
          <a:lstStyle/>
          <a:p>
            <a:r>
              <a:rPr lang="tr-TR" dirty="0" smtClean="0"/>
              <a:t>Teşvikler ve Tedarikçilerin Stratejik Yönetimi</a:t>
            </a:r>
          </a:p>
          <a:p>
            <a:r>
              <a:rPr lang="tr-TR" dirty="0" smtClean="0"/>
              <a:t>İşbirlikçilik vs. Rekabetçilik</a:t>
            </a:r>
          </a:p>
          <a:p>
            <a:r>
              <a:rPr lang="tr-TR" dirty="0" smtClean="0"/>
              <a:t>Değişim Süreci ve Çatışma</a:t>
            </a:r>
          </a:p>
          <a:p>
            <a:r>
              <a:rPr lang="tr-TR" dirty="0" smtClean="0"/>
              <a:t>Değişim Süreci ve İşbirliği</a:t>
            </a:r>
          </a:p>
          <a:p>
            <a:r>
              <a:rPr lang="tr-TR" dirty="0" smtClean="0"/>
              <a:t>Tedarik Zinciri</a:t>
            </a:r>
          </a:p>
          <a:p>
            <a:r>
              <a:rPr lang="tr-TR" dirty="0" smtClean="0"/>
              <a:t>Teşvikler ve Yapma/Satınalma Kararı</a:t>
            </a:r>
          </a:p>
          <a:p>
            <a:r>
              <a:rPr lang="tr-TR" dirty="0" smtClean="0"/>
              <a:t>Teşvikler ve İlişki / Yönetsel Seçenekler</a:t>
            </a:r>
          </a:p>
          <a:p>
            <a:r>
              <a:rPr lang="tr-TR" dirty="0" smtClean="0"/>
              <a:t>Teşvikler ve Sözleşmenin Rolü</a:t>
            </a:r>
          </a:p>
          <a:p>
            <a:r>
              <a:rPr lang="tr-TR" dirty="0" smtClean="0"/>
              <a:t>Teşvikler ve İç Politikanın Önemi</a:t>
            </a:r>
          </a:p>
          <a:p>
            <a:r>
              <a:rPr lang="tr-TR" dirty="0" smtClean="0"/>
              <a:t>Sonuç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Teşvikler ve Tedarikçilerin Stratejik Yönetimi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pPr algn="just"/>
            <a:r>
              <a:rPr lang="tr-TR" dirty="0" smtClean="0"/>
              <a:t>Teşvikler,</a:t>
            </a:r>
          </a:p>
          <a:p>
            <a:pPr lvl="1" algn="just"/>
            <a:r>
              <a:rPr lang="tr-TR" dirty="0" smtClean="0"/>
              <a:t>Yap ya da satın al kararlarında,</a:t>
            </a:r>
          </a:p>
          <a:p>
            <a:pPr lvl="1" algn="just"/>
            <a:r>
              <a:rPr lang="tr-TR" dirty="0" smtClean="0"/>
              <a:t>Ticari partnerin seçiminde,</a:t>
            </a:r>
          </a:p>
          <a:p>
            <a:pPr lvl="1" algn="just"/>
            <a:r>
              <a:rPr lang="tr-TR" dirty="0" smtClean="0"/>
              <a:t>Ticari ilişkinin derinliğinde ve</a:t>
            </a:r>
          </a:p>
          <a:p>
            <a:pPr lvl="1" algn="just"/>
            <a:r>
              <a:rPr lang="tr-TR" dirty="0" smtClean="0"/>
              <a:t>Ticaret koşullarının belirlenmesinde önemli rol oynar.</a:t>
            </a:r>
          </a:p>
          <a:p>
            <a:pPr lvl="1" algn="just"/>
            <a:endParaRPr lang="tr-TR" dirty="0"/>
          </a:p>
          <a:p>
            <a:pPr algn="just"/>
            <a:r>
              <a:rPr lang="tr-TR" dirty="0" smtClean="0"/>
              <a:t>O zaman kâr maksimizasyonu nasıl gerçekleştirilir?</a:t>
            </a:r>
          </a:p>
          <a:p>
            <a:pPr lvl="1" algn="just"/>
            <a:r>
              <a:rPr lang="tr-TR" dirty="0" smtClean="0"/>
              <a:t>Geri kalan diğer her şey ikincil öneme sahip değil midir?</a:t>
            </a:r>
          </a:p>
          <a:p>
            <a:pPr lvl="1" algn="just"/>
            <a:r>
              <a:rPr lang="tr-TR" dirty="0" smtClean="0"/>
              <a:t>Güç kimdedir?</a:t>
            </a:r>
          </a:p>
        </p:txBody>
      </p:sp>
    </p:spTree>
    <p:extLst>
      <p:ext uri="{BB962C8B-B14F-4D97-AF65-F5344CB8AC3E}">
        <p14:creationId xmlns:p14="http://schemas.microsoft.com/office/powerpoint/2010/main" val="4022233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İşbirlikçilik vs. Rekabetçilik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20000"/>
          </a:bodyPr>
          <a:lstStyle/>
          <a:p>
            <a:pPr algn="just"/>
            <a:r>
              <a:rPr lang="tr-TR" dirty="0" smtClean="0"/>
              <a:t>Ticari anlamdaki her değişim, hem bir işbirlikçi hem de bir rekabetçi davranışı beraberinde getirir.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Tarafların gönüllü olarak bir bir araya geldiği durumlarda,</a:t>
            </a:r>
          </a:p>
          <a:p>
            <a:pPr lvl="1" algn="just"/>
            <a:r>
              <a:rPr lang="tr-TR" dirty="0" smtClean="0"/>
              <a:t>Bir sözleşme imzalamak bir işbirliği anlamındadır.</a:t>
            </a:r>
          </a:p>
          <a:p>
            <a:pPr lvl="2" algn="just"/>
            <a:r>
              <a:rPr lang="tr-TR" dirty="0" smtClean="0"/>
              <a:t>Satıcı istediği gelire kavuşur; alıcı da istediği ürüne...</a:t>
            </a:r>
          </a:p>
          <a:p>
            <a:pPr lvl="2" algn="just"/>
            <a:r>
              <a:rPr lang="tr-TR" dirty="0" smtClean="0"/>
              <a:t>Çoğunlukla işbirliği bunun da ötesine geçer.</a:t>
            </a:r>
          </a:p>
          <a:p>
            <a:pPr marL="914400" lvl="2" indent="0" algn="just">
              <a:buNone/>
            </a:pPr>
            <a:endParaRPr lang="tr-TR" dirty="0" smtClean="0"/>
          </a:p>
          <a:p>
            <a:pPr lvl="1" algn="just"/>
            <a:r>
              <a:rPr lang="tr-TR" dirty="0" smtClean="0"/>
              <a:t>Diğer yandan, iki taraf da ticaretten kazanmak amacındadır.</a:t>
            </a:r>
          </a:p>
          <a:p>
            <a:pPr lvl="2" algn="just"/>
            <a:r>
              <a:rPr lang="tr-TR" dirty="0" smtClean="0"/>
              <a:t>Satıcı da alıcı da daha çok </a:t>
            </a:r>
            <a:r>
              <a:rPr lang="tr-TR" smtClean="0"/>
              <a:t>kazanmak derdindedir.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67670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Değişim Süreci ve Çatışma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3082" name="Group 3081"/>
          <p:cNvGrpSpPr/>
          <p:nvPr/>
        </p:nvGrpSpPr>
        <p:grpSpPr>
          <a:xfrm>
            <a:off x="1547664" y="1772816"/>
            <a:ext cx="5976662" cy="4771030"/>
            <a:chOff x="1547664" y="1772816"/>
            <a:chExt cx="5976662" cy="4771030"/>
          </a:xfrm>
        </p:grpSpPr>
        <p:grpSp>
          <p:nvGrpSpPr>
            <p:cNvPr id="28" name="Group 27"/>
            <p:cNvGrpSpPr/>
            <p:nvPr/>
          </p:nvGrpSpPr>
          <p:grpSpPr>
            <a:xfrm>
              <a:off x="1547664" y="1772816"/>
              <a:ext cx="5976662" cy="4771030"/>
              <a:chOff x="1475656" y="1907622"/>
              <a:chExt cx="5976662" cy="4771030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 flipV="1">
                <a:off x="2052320" y="1907622"/>
                <a:ext cx="0" cy="432039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flipV="1">
                <a:off x="2052322" y="6228020"/>
                <a:ext cx="5399996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052320" y="2627620"/>
                <a:ext cx="4536504" cy="36004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2052320" y="2627620"/>
                <a:ext cx="4464496" cy="3600400"/>
              </a:xfrm>
              <a:prstGeom prst="line">
                <a:avLst/>
              </a:prstGeom>
              <a:ln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2267744" y="2276872"/>
                <a:ext cx="4077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dirty="0" smtClean="0"/>
                  <a:t>S1</a:t>
                </a:r>
                <a:endParaRPr lang="tr-TR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521044" y="5714754"/>
                <a:ext cx="4272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smtClean="0"/>
                  <a:t>B1</a:t>
                </a:r>
                <a:endParaRPr lang="tr-TR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139952" y="4715934"/>
                <a:ext cx="303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dirty="0" smtClean="0"/>
                  <a:t>P</a:t>
                </a:r>
                <a:endParaRPr lang="tr-TR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475656" y="1916832"/>
                <a:ext cx="461665" cy="1403431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pPr algn="ctr"/>
                <a:r>
                  <a:rPr lang="tr-TR" b="1" dirty="0" smtClean="0"/>
                  <a:t>Satıcı Değeri</a:t>
                </a:r>
                <a:endParaRPr lang="tr-TR" b="1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940152" y="6309320"/>
                <a:ext cx="12695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r-TR" b="1" dirty="0" smtClean="0"/>
                  <a:t>Alıcı Değeri</a:t>
                </a:r>
                <a:endParaRPr lang="tr-TR" b="1" dirty="0"/>
              </a:p>
            </p:txBody>
          </p:sp>
        </p:grpSp>
        <p:cxnSp>
          <p:nvCxnSpPr>
            <p:cNvPr id="30" name="Straight Connector 29"/>
            <p:cNvCxnSpPr/>
            <p:nvPr/>
          </p:nvCxnSpPr>
          <p:spPr>
            <a:xfrm>
              <a:off x="2771800" y="2492896"/>
              <a:ext cx="1656184" cy="1346004"/>
            </a:xfrm>
            <a:prstGeom prst="line">
              <a:avLst/>
            </a:prstGeom>
            <a:ln>
              <a:solidFill>
                <a:schemeClr val="tx2">
                  <a:lumMod val="95000"/>
                  <a:lumOff val="5000"/>
                </a:schemeClr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4932039" y="4221088"/>
              <a:ext cx="1656185" cy="1368152"/>
            </a:xfrm>
            <a:prstGeom prst="line">
              <a:avLst/>
            </a:prstGeom>
            <a:ln>
              <a:solidFill>
                <a:schemeClr val="tx2">
                  <a:lumMod val="95000"/>
                  <a:lumOff val="5000"/>
                </a:schemeClr>
              </a:solidFill>
              <a:headEnd type="arrow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86" name="Curved Connector 3085"/>
          <p:cNvCxnSpPr/>
          <p:nvPr/>
        </p:nvCxnSpPr>
        <p:spPr>
          <a:xfrm flipV="1">
            <a:off x="4372909" y="3052027"/>
            <a:ext cx="2664296" cy="1224136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092280" y="2492896"/>
            <a:ext cx="541209" cy="11172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b="1" dirty="0" smtClean="0"/>
              <a:t>?</a:t>
            </a:r>
            <a:endParaRPr lang="tr-TR" sz="6000" b="1" dirty="0"/>
          </a:p>
        </p:txBody>
      </p:sp>
    </p:spTree>
    <p:extLst>
      <p:ext uri="{BB962C8B-B14F-4D97-AF65-F5344CB8AC3E}">
        <p14:creationId xmlns:p14="http://schemas.microsoft.com/office/powerpoint/2010/main" val="1887656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Değişim Süreci ve İşbirliği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547664" y="1772816"/>
            <a:ext cx="5976662" cy="4771030"/>
            <a:chOff x="1475656" y="1907622"/>
            <a:chExt cx="5976662" cy="4771030"/>
          </a:xfrm>
        </p:grpSpPr>
        <p:cxnSp>
          <p:nvCxnSpPr>
            <p:cNvPr id="11" name="Straight Arrow Connector 10"/>
            <p:cNvCxnSpPr/>
            <p:nvPr/>
          </p:nvCxnSpPr>
          <p:spPr>
            <a:xfrm flipV="1">
              <a:off x="2052320" y="1907622"/>
              <a:ext cx="0" cy="432039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2052322" y="6228020"/>
              <a:ext cx="5399996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052320" y="2627620"/>
              <a:ext cx="4536504" cy="36004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2052320" y="2627620"/>
              <a:ext cx="4464496" cy="36004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123728" y="3779830"/>
              <a:ext cx="4077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S1</a:t>
              </a:r>
              <a:endParaRPr lang="tr-TR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16016" y="5796054"/>
              <a:ext cx="4272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dirty="0" smtClean="0"/>
                <a:t>B1</a:t>
              </a:r>
              <a:endParaRPr lang="tr-TR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75656" y="1916832"/>
              <a:ext cx="461665" cy="140343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tr-TR" b="1" dirty="0" smtClean="0"/>
                <a:t>Satıcı Değeri</a:t>
              </a:r>
              <a:endParaRPr lang="tr-TR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940152" y="6309320"/>
              <a:ext cx="1269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b="1" dirty="0" smtClean="0"/>
                <a:t>Alıcı Değeri</a:t>
              </a:r>
              <a:endParaRPr lang="tr-TR" b="1" dirty="0"/>
            </a:p>
          </p:txBody>
        </p:sp>
      </p:grpSp>
      <p:cxnSp>
        <p:nvCxnSpPr>
          <p:cNvPr id="20" name="Straight Connector 19"/>
          <p:cNvCxnSpPr/>
          <p:nvPr/>
        </p:nvCxnSpPr>
        <p:spPr>
          <a:xfrm>
            <a:off x="2123728" y="3140968"/>
            <a:ext cx="3744416" cy="29523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95736" y="2060848"/>
            <a:ext cx="407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S2</a:t>
            </a:r>
            <a:endParaRPr lang="tr-TR" dirty="0"/>
          </a:p>
        </p:txBody>
      </p:sp>
      <p:sp>
        <p:nvSpPr>
          <p:cNvPr id="27" name="TextBox 26"/>
          <p:cNvSpPr txBox="1"/>
          <p:nvPr/>
        </p:nvSpPr>
        <p:spPr>
          <a:xfrm>
            <a:off x="6593052" y="5661248"/>
            <a:ext cx="427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B2</a:t>
            </a:r>
            <a:endParaRPr lang="tr-TR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123729" y="2852936"/>
            <a:ext cx="468015" cy="288024"/>
          </a:xfrm>
          <a:prstGeom prst="straightConnector1">
            <a:avLst/>
          </a:prstGeom>
          <a:ln>
            <a:solidFill>
              <a:srgbClr val="0D0D0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868145" y="5805271"/>
            <a:ext cx="468015" cy="288025"/>
          </a:xfrm>
          <a:prstGeom prst="straightConnector1">
            <a:avLst/>
          </a:prstGeom>
          <a:ln>
            <a:solidFill>
              <a:srgbClr val="0D0D0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2" idx="2"/>
          </p:cNvCxnSpPr>
          <p:nvPr/>
        </p:nvCxnSpPr>
        <p:spPr>
          <a:xfrm flipH="1" flipV="1">
            <a:off x="2399597" y="2430180"/>
            <a:ext cx="372203" cy="278740"/>
          </a:xfrm>
          <a:prstGeom prst="straightConnector1">
            <a:avLst/>
          </a:prstGeom>
          <a:ln>
            <a:solidFill>
              <a:srgbClr val="0D0D0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156176" y="5373216"/>
            <a:ext cx="432048" cy="360040"/>
          </a:xfrm>
          <a:prstGeom prst="straightConnector1">
            <a:avLst/>
          </a:prstGeom>
          <a:ln>
            <a:solidFill>
              <a:srgbClr val="0D0D0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357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Tedarik Zinciri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tr-TR" dirty="0"/>
              <a:t>Aslında </a:t>
            </a:r>
            <a:r>
              <a:rPr lang="tr-TR" dirty="0" smtClean="0"/>
              <a:t>av ile avcı arasındaki bir </a:t>
            </a:r>
            <a:r>
              <a:rPr lang="tr-TR" dirty="0"/>
              <a:t>oyun...</a:t>
            </a:r>
          </a:p>
          <a:p>
            <a:pPr algn="just"/>
            <a:endParaRPr lang="tr-TR" dirty="0" smtClean="0">
              <a:solidFill>
                <a:srgbClr val="FF0000"/>
              </a:solidFill>
            </a:endParaRPr>
          </a:p>
          <a:p>
            <a:pPr algn="just"/>
            <a:r>
              <a:rPr lang="tr-TR" dirty="0" smtClean="0"/>
              <a:t>Alıcı, satıcıyı kendi pazarından, alıcı da satıcıyı kendi pazarından uzak tutmaya çalışır.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Değişim sürecinin özünde, </a:t>
            </a:r>
            <a:r>
              <a:rPr lang="tr-TR" dirty="0"/>
              <a:t>g</a:t>
            </a:r>
            <a:r>
              <a:rPr lang="tr-TR" dirty="0" smtClean="0"/>
              <a:t>üç ve güce ilişkin izlenim yer alır.</a:t>
            </a:r>
          </a:p>
        </p:txBody>
      </p:sp>
    </p:spTree>
    <p:extLst>
      <p:ext uri="{BB962C8B-B14F-4D97-AF65-F5344CB8AC3E}">
        <p14:creationId xmlns:p14="http://schemas.microsoft.com/office/powerpoint/2010/main" val="1163742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Tedarik Zinciri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algn="just"/>
            <a:r>
              <a:rPr lang="tr-TR" dirty="0" smtClean="0"/>
              <a:t>Mutluluk, beklentilerin karşılanması?</a:t>
            </a:r>
            <a:endParaRPr lang="tr-TR" dirty="0" smtClean="0"/>
          </a:p>
          <a:p>
            <a:pPr algn="just"/>
            <a:r>
              <a:rPr lang="tr-TR" dirty="0" smtClean="0"/>
              <a:t>Sağduyu?</a:t>
            </a:r>
          </a:p>
          <a:p>
            <a:pPr lvl="1" algn="just"/>
            <a:r>
              <a:rPr lang="tr-TR" dirty="0" smtClean="0"/>
              <a:t>Kârlılık, hatta işletme yaşamı riske atılmışsa?</a:t>
            </a:r>
          </a:p>
          <a:p>
            <a:pPr lvl="1" algn="just"/>
            <a:r>
              <a:rPr lang="tr-TR" dirty="0" smtClean="0"/>
              <a:t>İşbirliği ve güven</a:t>
            </a:r>
            <a:r>
              <a:rPr lang="tr-TR" dirty="0" smtClean="0"/>
              <a:t>? Karşılıklılık?</a:t>
            </a:r>
            <a:endParaRPr lang="tr-TR" dirty="0" smtClean="0"/>
          </a:p>
          <a:p>
            <a:pPr lvl="1" algn="just"/>
            <a:r>
              <a:rPr lang="tr-TR" dirty="0" smtClean="0"/>
              <a:t>Fırsatçılık?</a:t>
            </a:r>
          </a:p>
          <a:p>
            <a:pPr lvl="2" algn="just"/>
            <a:r>
              <a:rPr lang="tr-TR" dirty="0" smtClean="0"/>
              <a:t>Dürüstlük ve şeffaflık</a:t>
            </a:r>
          </a:p>
          <a:p>
            <a:pPr lvl="2" algn="just"/>
            <a:r>
              <a:rPr lang="tr-TR" dirty="0" smtClean="0"/>
              <a:t>Bilgi asimetrisi</a:t>
            </a:r>
          </a:p>
          <a:p>
            <a:pPr lvl="3" algn="just"/>
            <a:r>
              <a:rPr lang="tr-TR" dirty="0" smtClean="0"/>
              <a:t>Ters seçim (Sigorta örneği)</a:t>
            </a:r>
          </a:p>
          <a:p>
            <a:pPr lvl="3" algn="just"/>
            <a:r>
              <a:rPr lang="tr-TR" dirty="0" smtClean="0"/>
              <a:t>Ahlaki tehlike (Danışmanlık hizmeti örneği)</a:t>
            </a:r>
          </a:p>
          <a:p>
            <a:pPr lvl="3" algn="just"/>
            <a:r>
              <a:rPr lang="tr-TR" dirty="0" smtClean="0"/>
              <a:t>Gecikme (Batık maliyetler)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03521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logolar\sunum_rektor_hoca\sunum_tasarim_turkc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2550"/>
            <a:ext cx="9144000" cy="7023100"/>
          </a:xfrm>
          <a:prstGeom prst="rect">
            <a:avLst/>
          </a:prstGeom>
          <a:noFill/>
        </p:spPr>
      </p:pic>
      <p:pic>
        <p:nvPicPr>
          <p:cNvPr id="3" name="Picture 4" descr="C:\Users\Turkoglu\Desktop\Rektor_hoca_sunum\kapi_cizi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2759"/>
            <a:ext cx="1714512" cy="1141663"/>
          </a:xfrm>
          <a:prstGeom prst="rect">
            <a:avLst/>
          </a:prstGeom>
          <a:noFill/>
        </p:spPr>
      </p:pic>
      <p:sp>
        <p:nvSpPr>
          <p:cNvPr id="4" name="3 Metin kutusu"/>
          <p:cNvSpPr txBox="1"/>
          <p:nvPr/>
        </p:nvSpPr>
        <p:spPr>
          <a:xfrm>
            <a:off x="2536017" y="214290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bg1">
                    <a:lumMod val="85000"/>
                  </a:schemeClr>
                </a:solidFill>
              </a:rPr>
              <a:t>Teşvikler ve Yapma/Satınalma Kararı</a:t>
            </a:r>
            <a:endParaRPr lang="tr-TR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tr-TR" dirty="0" smtClean="0"/>
              <a:t>Dış kaynaklardan yararlanma üzere yapılmış  bir araştırma, yapılan sözleşmelerin yalnızca %5’inin çok başarılı olduğunu göstermektedir.</a:t>
            </a:r>
          </a:p>
          <a:p>
            <a:pPr algn="just"/>
            <a:endParaRPr lang="tr-TR" dirty="0"/>
          </a:p>
          <a:p>
            <a:pPr lvl="1" algn="just"/>
            <a:r>
              <a:rPr lang="tr-TR" dirty="0" smtClean="0"/>
              <a:t>Mantık basit: Bir ürün/faaliyetin içeride yapılması durumunda katlanılan maliyet ile dışarıda yapılması durumunda katlanılan maliyetin karşılaştırılması...</a:t>
            </a:r>
          </a:p>
        </p:txBody>
      </p:sp>
    </p:spTree>
    <p:extLst>
      <p:ext uri="{BB962C8B-B14F-4D97-AF65-F5344CB8AC3E}">
        <p14:creationId xmlns:p14="http://schemas.microsoft.com/office/powerpoint/2010/main" val="1725569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Gri Tonlamalı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1543</TotalTime>
  <Words>672</Words>
  <Application>Microsoft Macintosh PowerPoint</Application>
  <PresentationFormat>On-screen Show (4:3)</PresentationFormat>
  <Paragraphs>133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Ofis Teması</vt:lpstr>
      <vt:lpstr>Lojistik Yönetimi Ders –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Turkoglu</dc:creator>
  <cp:lastModifiedBy>MacBookPro</cp:lastModifiedBy>
  <cp:revision>394</cp:revision>
  <dcterms:created xsi:type="dcterms:W3CDTF">2010-03-05T15:34:29Z</dcterms:created>
  <dcterms:modified xsi:type="dcterms:W3CDTF">2014-03-19T10:54:30Z</dcterms:modified>
</cp:coreProperties>
</file>