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3" r:id="rId3"/>
    <p:sldId id="261" r:id="rId4"/>
    <p:sldId id="273" r:id="rId5"/>
    <p:sldId id="257" r:id="rId6"/>
    <p:sldId id="258" r:id="rId7"/>
    <p:sldId id="259" r:id="rId8"/>
    <p:sldId id="260" r:id="rId9"/>
    <p:sldId id="264" r:id="rId10"/>
    <p:sldId id="274" r:id="rId11"/>
    <p:sldId id="275" r:id="rId12"/>
    <p:sldId id="265" r:id="rId13"/>
    <p:sldId id="266" r:id="rId14"/>
    <p:sldId id="279" r:id="rId15"/>
    <p:sldId id="271" r:id="rId16"/>
    <p:sldId id="278" r:id="rId17"/>
    <p:sldId id="267" r:id="rId18"/>
    <p:sldId id="280" r:id="rId19"/>
    <p:sldId id="269" r:id="rId20"/>
    <p:sldId id="272" r:id="rId21"/>
    <p:sldId id="270" r:id="rId22"/>
    <p:sldId id="281" r:id="rId23"/>
    <p:sldId id="268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BCEE"/>
    <a:srgbClr val="3A56CE"/>
    <a:srgbClr val="4761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2F811-B29B-40AE-9B2A-2FF698D8ED53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12E8E-07D3-42A9-8A42-BB3892EDD3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84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12E8E-07D3-42A9-8A42-BB3892EDD3DE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Antalya Havalimanı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12E8E-07D3-42A9-8A42-BB3892EDD3DE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12E8E-07D3-42A9-8A42-BB3892EDD3DE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hangar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12E8E-07D3-42A9-8A42-BB3892EDD3DE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Taksirut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12E8E-07D3-42A9-8A42-BB3892EDD3DE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Özgü\Desktop\free business powerpoint templates.jpg"/>
          <p:cNvPicPr>
            <a:picLocks noChangeAspect="1" noChangeArrowheads="1"/>
          </p:cNvPicPr>
          <p:nvPr/>
        </p:nvPicPr>
        <p:blipFill>
          <a:blip r:embed="rId2" cstate="print">
            <a:lum contrast="5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Dikdörtgen"/>
          <p:cNvSpPr/>
          <p:nvPr/>
        </p:nvSpPr>
        <p:spPr>
          <a:xfrm>
            <a:off x="251520" y="1052736"/>
            <a:ext cx="8554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HAVALİMANI TERMİNOLOJİSİ</a:t>
            </a:r>
            <a:endParaRPr lang="tr-T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5" name="Picture 11" descr="C:\Users\Özgü\Desktop\Resim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348880"/>
            <a:ext cx="1078458" cy="897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Özgü\Desktop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Özgü\Desktop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407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Devlet Hava Meydanları İşletmesi (DHMİ) Genel </a:t>
            </a:r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Müdürlüğü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buNone/>
            </a:pPr>
            <a:r>
              <a:rPr lang="tr-TR" b="1" dirty="0" smtClean="0"/>
              <a:t> 	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Tüzel 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kişiliğe sahip, faaliyetlerinde özerk, sorumluluğu sermayesi ile sınırlı, Ulaştırma Bakanlığı ile ilgili ve en son hukuki düzenlemeyle hizmetleri imtiyaz sayılan bir 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kamu iktisadi kuruluşudur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467544" y="3140968"/>
            <a:ext cx="39813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Tek pist</a:t>
            </a:r>
          </a:p>
          <a:p>
            <a:pPr marL="571500" indent="-571500">
              <a:buFont typeface="+mj-lt"/>
              <a:buAutoNum type="romanLcPeriod"/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Paralel pistler</a:t>
            </a:r>
          </a:p>
          <a:p>
            <a:pPr marL="571500" indent="-571500">
              <a:buFont typeface="+mj-lt"/>
              <a:buAutoNum type="romanLcPeriod"/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Kesişen pistler</a:t>
            </a:r>
          </a:p>
          <a:p>
            <a:pPr marL="571500" indent="-571500">
              <a:buFont typeface="+mj-lt"/>
              <a:buAutoNum type="romanLcPeriod"/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Açık–v pistler</a:t>
            </a:r>
            <a:endParaRPr lang="tr-TR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179512" y="260648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HAVALİMANLARINDA KULLANILAN TERİMLER</a:t>
            </a:r>
            <a:endParaRPr lang="tr-T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179512" y="1916832"/>
            <a:ext cx="23032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Pistler:</a:t>
            </a:r>
            <a:endParaRPr lang="tr-T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0" name="Picture 2" descr="http://www.avrupagazete.com/files/istanbulda_ucuncu_havalimani_422182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Terminal </a:t>
            </a:r>
            <a:r>
              <a:rPr lang="tr-TR" sz="2800" b="1" i="1" dirty="0" err="1" smtClean="0">
                <a:latin typeface="Times New Roman" pitchFamily="18" charset="0"/>
                <a:cs typeface="Times New Roman" pitchFamily="18" charset="0"/>
              </a:rPr>
              <a:t>apronu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tr-TR" sz="2800" b="1" i="1" dirty="0" err="1" smtClean="0">
                <a:latin typeface="Times New Roman" pitchFamily="18" charset="0"/>
                <a:cs typeface="Times New Roman" pitchFamily="18" charset="0"/>
              </a:rPr>
              <a:t>Cargo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i="1" dirty="0" err="1" smtClean="0">
                <a:latin typeface="Times New Roman" pitchFamily="18" charset="0"/>
                <a:cs typeface="Times New Roman" pitchFamily="18" charset="0"/>
              </a:rPr>
              <a:t>apronu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Park </a:t>
            </a:r>
            <a:r>
              <a:rPr lang="tr-TR" sz="2800" b="1" i="1" dirty="0" err="1" smtClean="0">
                <a:latin typeface="Times New Roman" pitchFamily="18" charset="0"/>
                <a:cs typeface="Times New Roman" pitchFamily="18" charset="0"/>
              </a:rPr>
              <a:t>apronu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Servis ve hangar </a:t>
            </a:r>
            <a:r>
              <a:rPr lang="tr-TR" sz="2800" b="1" i="1" dirty="0" err="1" smtClean="0">
                <a:latin typeface="Times New Roman" pitchFamily="18" charset="0"/>
                <a:cs typeface="Times New Roman" pitchFamily="18" charset="0"/>
              </a:rPr>
              <a:t>apronu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Genel havacılık </a:t>
            </a:r>
            <a:r>
              <a:rPr lang="tr-TR" sz="2800" b="1" i="1" dirty="0" err="1" smtClean="0">
                <a:latin typeface="Times New Roman" pitchFamily="18" charset="0"/>
                <a:cs typeface="Times New Roman" pitchFamily="18" charset="0"/>
              </a:rPr>
              <a:t>apronu</a:t>
            </a:r>
            <a:endParaRPr lang="tr-TR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07504" y="548680"/>
            <a:ext cx="28793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Apronlar</a:t>
            </a:r>
            <a:r>
              <a:rPr lang="tr-TR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tr-T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http://www.turizmtatilseyahat.com/wp-content/uploads/2010/07/ataturk-havalimani-turizm-tatil-seya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Oval"/>
          <p:cNvSpPr/>
          <p:nvPr/>
        </p:nvSpPr>
        <p:spPr>
          <a:xfrm>
            <a:off x="251520" y="548680"/>
            <a:ext cx="3096344" cy="1152128"/>
          </a:xfrm>
          <a:prstGeom prst="ellipse">
            <a:avLst/>
          </a:prstGeom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ARINDIRILMIŞ SAHALAR </a:t>
            </a:r>
            <a:endParaRPr lang="tr-TR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6 Oval"/>
          <p:cNvSpPr/>
          <p:nvPr/>
        </p:nvSpPr>
        <p:spPr>
          <a:xfrm>
            <a:off x="5724128" y="548680"/>
            <a:ext cx="2952328" cy="1080120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CHARTER TERMİNALİ </a:t>
            </a:r>
          </a:p>
          <a:p>
            <a:pPr algn="ctr"/>
            <a:endParaRPr lang="tr-TR" dirty="0"/>
          </a:p>
        </p:txBody>
      </p:sp>
      <p:sp>
        <p:nvSpPr>
          <p:cNvPr id="8" name="7 Oval"/>
          <p:cNvSpPr/>
          <p:nvPr/>
        </p:nvSpPr>
        <p:spPr>
          <a:xfrm>
            <a:off x="2987824" y="2276872"/>
            <a:ext cx="2952328" cy="1080120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GÜMRÜK MUHAFAZA</a:t>
            </a:r>
          </a:p>
          <a:p>
            <a:pPr algn="ctr"/>
            <a:endParaRPr lang="tr-TR" dirty="0"/>
          </a:p>
        </p:txBody>
      </p:sp>
      <p:sp>
        <p:nvSpPr>
          <p:cNvPr id="9" name="8 Oval"/>
          <p:cNvSpPr/>
          <p:nvPr/>
        </p:nvSpPr>
        <p:spPr>
          <a:xfrm>
            <a:off x="5796136" y="4797152"/>
            <a:ext cx="2952328" cy="1080120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HANGAR</a:t>
            </a:r>
          </a:p>
          <a:p>
            <a:pPr algn="ctr"/>
            <a:endParaRPr lang="tr-TR" dirty="0"/>
          </a:p>
        </p:txBody>
      </p:sp>
      <p:sp>
        <p:nvSpPr>
          <p:cNvPr id="10" name="9 Oval"/>
          <p:cNvSpPr/>
          <p:nvPr/>
        </p:nvSpPr>
        <p:spPr>
          <a:xfrm>
            <a:off x="251520" y="4941168"/>
            <a:ext cx="2952328" cy="1080120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GÜMRÜKLÜ SALON</a:t>
            </a: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8914" name="Picture 2" descr="http://www.sofia.usra.edu/Gallery/greatmoments/images/in.hang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755576" y="836712"/>
            <a:ext cx="2952328" cy="1080120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KOMPOZİT KAPLAMA</a:t>
            </a:r>
          </a:p>
          <a:p>
            <a:pPr algn="ctr"/>
            <a:endParaRPr lang="tr-TR" dirty="0"/>
          </a:p>
        </p:txBody>
      </p:sp>
      <p:sp>
        <p:nvSpPr>
          <p:cNvPr id="5" name="4 Oval"/>
          <p:cNvSpPr/>
          <p:nvPr/>
        </p:nvSpPr>
        <p:spPr>
          <a:xfrm>
            <a:off x="899592" y="3573016"/>
            <a:ext cx="2952328" cy="1080120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KONVEYÖR</a:t>
            </a:r>
          </a:p>
          <a:p>
            <a:pPr algn="ctr"/>
            <a:endParaRPr lang="tr-TR" dirty="0"/>
          </a:p>
        </p:txBody>
      </p:sp>
      <p:sp>
        <p:nvSpPr>
          <p:cNvPr id="6" name="5 Oval"/>
          <p:cNvSpPr/>
          <p:nvPr/>
        </p:nvSpPr>
        <p:spPr>
          <a:xfrm>
            <a:off x="4932040" y="5013176"/>
            <a:ext cx="2952328" cy="1080120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OVERFLIGHT</a:t>
            </a:r>
          </a:p>
          <a:p>
            <a:pPr algn="ctr"/>
            <a:endParaRPr lang="tr-TR" dirty="0"/>
          </a:p>
        </p:txBody>
      </p:sp>
      <p:sp>
        <p:nvSpPr>
          <p:cNvPr id="7" name="6 Oval"/>
          <p:cNvSpPr/>
          <p:nvPr/>
        </p:nvSpPr>
        <p:spPr>
          <a:xfrm>
            <a:off x="4499992" y="2132856"/>
            <a:ext cx="2952328" cy="1080120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PİK GÜN, PİK SAAT </a:t>
            </a: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SİVİL </a:t>
            </a:r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HAVACILIK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buNone/>
            </a:pPr>
            <a:r>
              <a:rPr lang="tr-TR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Havayolu </a:t>
            </a:r>
            <a:r>
              <a:rPr lang="tr-TR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işletmeciliği, havaalanları işletmeciliği</a:t>
            </a:r>
            <a:r>
              <a:rPr lang="tr-TR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hava </a:t>
            </a:r>
            <a:r>
              <a:rPr lang="tr-TR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trafik kontrol hizmetleri, yer ve ikram hizmetleri</a:t>
            </a:r>
            <a:r>
              <a:rPr lang="tr-TR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eğitim</a:t>
            </a:r>
            <a:r>
              <a:rPr lang="tr-TR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bakım, ilgili alt ve üst yapılar, diğer </a:t>
            </a:r>
            <a:r>
              <a:rPr lang="tr-TR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havacılık faaliyetleri </a:t>
            </a:r>
            <a:r>
              <a:rPr lang="tr-TR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ile uluslararası zorunluluklara </a:t>
            </a:r>
            <a:r>
              <a:rPr lang="tr-TR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göre koordinasyonu </a:t>
            </a:r>
            <a:r>
              <a:rPr lang="tr-TR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ve denetimini kapsamaktadır.</a:t>
            </a:r>
            <a:endParaRPr lang="tr-TR" sz="27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img-fotki.yandex.ru/get/6005/natali73123.262/0_4fa51_70bd1140_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149080"/>
            <a:ext cx="2292846" cy="38214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Oval"/>
          <p:cNvSpPr/>
          <p:nvPr/>
        </p:nvSpPr>
        <p:spPr>
          <a:xfrm>
            <a:off x="827584" y="1916832"/>
            <a:ext cx="2952328" cy="1080120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CHECK-IN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tr-TR" dirty="0"/>
          </a:p>
        </p:txBody>
      </p:sp>
      <p:sp>
        <p:nvSpPr>
          <p:cNvPr id="9" name="8 Oval"/>
          <p:cNvSpPr/>
          <p:nvPr/>
        </p:nvSpPr>
        <p:spPr>
          <a:xfrm>
            <a:off x="4427984" y="476672"/>
            <a:ext cx="2880320" cy="1080120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CHECK-IN KONTUARI </a:t>
            </a:r>
          </a:p>
          <a:p>
            <a:pPr algn="ctr"/>
            <a:endParaRPr lang="tr-TR" dirty="0"/>
          </a:p>
        </p:txBody>
      </p:sp>
      <p:sp>
        <p:nvSpPr>
          <p:cNvPr id="10" name="9 Oval"/>
          <p:cNvSpPr/>
          <p:nvPr/>
        </p:nvSpPr>
        <p:spPr>
          <a:xfrm>
            <a:off x="827584" y="4509120"/>
            <a:ext cx="2952328" cy="1080120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CIP YOLCUSU </a:t>
            </a:r>
          </a:p>
          <a:p>
            <a:pPr algn="ctr"/>
            <a:endParaRPr lang="tr-TR" dirty="0"/>
          </a:p>
        </p:txBody>
      </p:sp>
      <p:sp>
        <p:nvSpPr>
          <p:cNvPr id="11" name="10 Oval"/>
          <p:cNvSpPr/>
          <p:nvPr/>
        </p:nvSpPr>
        <p:spPr>
          <a:xfrm>
            <a:off x="4716016" y="3356992"/>
            <a:ext cx="2952328" cy="1080120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CHECK-IN SALONLARI </a:t>
            </a: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179512" y="404664"/>
            <a:ext cx="2952328" cy="1080120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HAVAŞ</a:t>
            </a:r>
          </a:p>
          <a:p>
            <a:pPr algn="ctr"/>
            <a:endParaRPr lang="tr-TR" dirty="0"/>
          </a:p>
        </p:txBody>
      </p:sp>
      <p:sp>
        <p:nvSpPr>
          <p:cNvPr id="5" name="4 Oval"/>
          <p:cNvSpPr/>
          <p:nvPr/>
        </p:nvSpPr>
        <p:spPr>
          <a:xfrm>
            <a:off x="2987824" y="1988840"/>
            <a:ext cx="2952328" cy="1080120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TAKSİRUT</a:t>
            </a:r>
            <a:endParaRPr lang="tr-TR" sz="2400" b="1" dirty="0"/>
          </a:p>
        </p:txBody>
      </p:sp>
      <p:sp>
        <p:nvSpPr>
          <p:cNvPr id="7" name="6 Oval"/>
          <p:cNvSpPr/>
          <p:nvPr/>
        </p:nvSpPr>
        <p:spPr>
          <a:xfrm>
            <a:off x="107504" y="4221088"/>
            <a:ext cx="2952328" cy="1080120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VIP</a:t>
            </a:r>
            <a:endParaRPr lang="tr-TR" sz="2400" b="1" dirty="0"/>
          </a:p>
        </p:txBody>
      </p:sp>
      <p:sp>
        <p:nvSpPr>
          <p:cNvPr id="8" name="7 Oval"/>
          <p:cNvSpPr/>
          <p:nvPr/>
        </p:nvSpPr>
        <p:spPr>
          <a:xfrm>
            <a:off x="5796136" y="404664"/>
            <a:ext cx="2952328" cy="1080120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TAKSİ</a:t>
            </a:r>
          </a:p>
          <a:p>
            <a:pPr algn="ctr"/>
            <a:endParaRPr lang="tr-TR" dirty="0"/>
          </a:p>
        </p:txBody>
      </p:sp>
      <p:sp>
        <p:nvSpPr>
          <p:cNvPr id="9" name="8 Oval"/>
          <p:cNvSpPr/>
          <p:nvPr/>
        </p:nvSpPr>
        <p:spPr>
          <a:xfrm>
            <a:off x="5940152" y="4077072"/>
            <a:ext cx="2952328" cy="1152128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VIP SALONU </a:t>
            </a: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938" name="Picture 2" descr="http://www.mon.com.tr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5580112" y="2780928"/>
            <a:ext cx="2952328" cy="1080120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RENT A CAR </a:t>
            </a:r>
          </a:p>
          <a:p>
            <a:pPr algn="ctr"/>
            <a:endParaRPr lang="tr-TR" sz="2400" b="1" dirty="0"/>
          </a:p>
        </p:txBody>
      </p:sp>
      <p:sp>
        <p:nvSpPr>
          <p:cNvPr id="5" name="4 Oval"/>
          <p:cNvSpPr/>
          <p:nvPr/>
        </p:nvSpPr>
        <p:spPr>
          <a:xfrm>
            <a:off x="179512" y="4941168"/>
            <a:ext cx="3024336" cy="1296144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EL BAGAJ ARABALARI </a:t>
            </a:r>
          </a:p>
          <a:p>
            <a:pPr algn="ctr"/>
            <a:endParaRPr lang="tr-TR" sz="2400" b="1" dirty="0"/>
          </a:p>
        </p:txBody>
      </p:sp>
      <p:sp>
        <p:nvSpPr>
          <p:cNvPr id="6" name="5 Oval"/>
          <p:cNvSpPr/>
          <p:nvPr/>
        </p:nvSpPr>
        <p:spPr>
          <a:xfrm>
            <a:off x="5724128" y="4941168"/>
            <a:ext cx="2952328" cy="1224136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DUTY FREE SHOP </a:t>
            </a:r>
          </a:p>
          <a:p>
            <a:pPr algn="ctr"/>
            <a:endParaRPr lang="tr-TR" sz="2400" b="1" dirty="0"/>
          </a:p>
        </p:txBody>
      </p:sp>
      <p:sp>
        <p:nvSpPr>
          <p:cNvPr id="7" name="6 Oval"/>
          <p:cNvSpPr/>
          <p:nvPr/>
        </p:nvSpPr>
        <p:spPr>
          <a:xfrm>
            <a:off x="179512" y="2780928"/>
            <a:ext cx="2952328" cy="1152128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SNACK BAR </a:t>
            </a:r>
          </a:p>
          <a:p>
            <a:pPr algn="ctr"/>
            <a:endParaRPr lang="tr-TR" sz="2400" b="1" dirty="0"/>
          </a:p>
        </p:txBody>
      </p:sp>
      <p:sp>
        <p:nvSpPr>
          <p:cNvPr id="8" name="7 Oval"/>
          <p:cNvSpPr/>
          <p:nvPr/>
        </p:nvSpPr>
        <p:spPr>
          <a:xfrm>
            <a:off x="5508104" y="908720"/>
            <a:ext cx="2952328" cy="1080120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CAFE BAR </a:t>
            </a:r>
          </a:p>
          <a:p>
            <a:pPr algn="ctr"/>
            <a:endParaRPr lang="tr-TR" sz="2400" b="1" dirty="0"/>
          </a:p>
        </p:txBody>
      </p:sp>
      <p:sp>
        <p:nvSpPr>
          <p:cNvPr id="9" name="8 Oval"/>
          <p:cNvSpPr/>
          <p:nvPr/>
        </p:nvSpPr>
        <p:spPr>
          <a:xfrm>
            <a:off x="251520" y="908720"/>
            <a:ext cx="2952328" cy="1152128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CHANGE OFİSİ </a:t>
            </a:r>
          </a:p>
          <a:p>
            <a:pPr algn="ctr"/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DÜNYADA SİVİL HAVACILIĞIN </a:t>
            </a:r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GEÇMİŞİ</a:t>
            </a:r>
            <a:endParaRPr lang="tr-TR" dirty="0"/>
          </a:p>
        </p:txBody>
      </p:sp>
      <p:sp>
        <p:nvSpPr>
          <p:cNvPr id="4" name="2 İçerik Yer Tutucusu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1911’de uçakla posta taşımacılığının başlaması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1927’de Linderbergh’in Atlantik’i tek başına geçmesi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A.B.D.’de 1978 yılında çıkartılan bir yasa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TÜRK SİVİL HAVACILIĞININ </a:t>
            </a:r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GEÇMİŞİ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buFont typeface="Wingdings" pitchFamily="2" charset="2"/>
              <a:buChar char="Ø"/>
            </a:pPr>
            <a:r>
              <a:rPr lang="tr-TR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1911 yılında Harbiye nazırı Mahmut Şevket Paşa tarafından başlatılan çalışmalar</a:t>
            </a:r>
            <a:r>
              <a:rPr lang="tr-TR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tr-TR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Yeşilköy Hava Mektebi’nin, 3 Temmuz 1912 yılında ilk hava teşkilatı olarak hizmet vermeye başlaması</a:t>
            </a:r>
            <a:r>
              <a:rPr lang="tr-TR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tr-TR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Mayıs 1933 yılında Hava Yolları Devlet İdaresi” adı altında bir teşkilatın hizmete girmesi</a:t>
            </a:r>
            <a:r>
              <a:rPr lang="tr-TR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HAVALİMANI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Uluslararası 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hava trafiği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, geliş 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ve gidişlerine hizmet vermek amacıyla tesis edilmiş olup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, gümrük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, göçmenlik, halk sağlığı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, hayvan 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ve bitki karantina işlemleri ve benzeri işlemlerin bünyesinde vakit kaybedilmeksizin yürütüldüğü havaalanıdır.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Özgü\Desktop\Esenboga-kiralama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satMod val="200000"/>
            <a:tint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DÜNYANIN ÖNDE GELEN </a:t>
            </a:r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HAVALİMANLARI</a:t>
            </a:r>
            <a:endParaRPr lang="tr-TR" dirty="0"/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1340"/>
              </p:ext>
            </p:extLst>
          </p:nvPr>
        </p:nvGraphicFramePr>
        <p:xfrm>
          <a:off x="1475656" y="1640160"/>
          <a:ext cx="6362447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668"/>
                <a:gridCol w="2799779"/>
              </a:tblGrid>
              <a:tr h="504056">
                <a:tc>
                  <a:txBody>
                    <a:bodyPr/>
                    <a:lstStyle/>
                    <a:p>
                      <a:r>
                        <a:rPr lang="tr-TR" sz="3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HAVALİMANI</a:t>
                      </a:r>
                    </a:p>
                    <a:p>
                      <a:r>
                        <a:rPr lang="tr-TR" sz="3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ADI</a:t>
                      </a:r>
                      <a:endParaRPr lang="tr-TR" sz="3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YOLCU </a:t>
                      </a:r>
                      <a:r>
                        <a:rPr lang="tr-TR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SAYISI</a:t>
                      </a:r>
                    </a:p>
                    <a:p>
                      <a:pPr algn="ctr"/>
                      <a:r>
                        <a:rPr lang="tr-TR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(MİLYON</a:t>
                      </a:r>
                      <a:r>
                        <a:rPr lang="tr-TR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tr-TR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95838">
                <a:tc>
                  <a:txBody>
                    <a:bodyPr/>
                    <a:lstStyle/>
                    <a:p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tr-TR" sz="2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Atlanta </a:t>
                      </a:r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International</a:t>
                      </a:r>
                      <a:endParaRPr lang="tr-TR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tr-T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5838">
                <a:tc>
                  <a:txBody>
                    <a:bodyPr/>
                    <a:lstStyle/>
                    <a:p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tr-TR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London</a:t>
                      </a:r>
                      <a:r>
                        <a:rPr lang="tr-TR" sz="2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2000" b="1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Heatrow</a:t>
                      </a:r>
                      <a:endParaRPr lang="tr-TR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tr-T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5838">
                <a:tc>
                  <a:txBody>
                    <a:bodyPr/>
                    <a:lstStyle/>
                    <a:p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tr-TR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Beijing</a:t>
                      </a:r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Capital</a:t>
                      </a:r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International</a:t>
                      </a:r>
                      <a:endParaRPr lang="tr-TR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tr-T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5838">
                <a:tc>
                  <a:txBody>
                    <a:bodyPr/>
                    <a:lstStyle/>
                    <a:p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tr-TR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O’Hare</a:t>
                      </a:r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International</a:t>
                      </a:r>
                      <a:endParaRPr lang="tr-TR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tr-T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5838">
                <a:tc>
                  <a:txBody>
                    <a:bodyPr/>
                    <a:lstStyle/>
                    <a:p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) Tokyo </a:t>
                      </a:r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International</a:t>
                      </a:r>
                      <a:endParaRPr lang="tr-TR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tr-T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5838">
                <a:tc>
                  <a:txBody>
                    <a:bodyPr/>
                    <a:lstStyle/>
                    <a:p>
                      <a:r>
                        <a:rPr lang="tr-TR" sz="2000" b="1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tr-TR" sz="2000" b="1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) Paris </a:t>
                      </a:r>
                      <a:r>
                        <a:rPr lang="tr-TR" sz="2000" b="1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Charles de </a:t>
                      </a:r>
                      <a:r>
                        <a:rPr lang="tr-TR" sz="2000" b="1" i="1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Gaulle</a:t>
                      </a:r>
                      <a:r>
                        <a:rPr lang="tr-TR" sz="2000" b="1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2000" b="1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tr-T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5838">
                <a:tc>
                  <a:txBody>
                    <a:bodyPr/>
                    <a:lstStyle/>
                    <a:p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) Los </a:t>
                      </a:r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Angeles International</a:t>
                      </a:r>
                      <a:endParaRPr lang="tr-TR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56,5</a:t>
                      </a:r>
                      <a:endParaRPr lang="tr-T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5838">
                <a:tc>
                  <a:txBody>
                    <a:bodyPr/>
                    <a:lstStyle/>
                    <a:p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tr-TR" sz="2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Dallas-Fort </a:t>
                      </a:r>
                      <a:r>
                        <a:rPr lang="tr-TR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Worth</a:t>
                      </a:r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tr-T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5838">
                <a:tc>
                  <a:txBody>
                    <a:bodyPr/>
                    <a:lstStyle/>
                    <a:p>
                      <a:r>
                        <a:rPr lang="tr-TR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tr-TR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Frankfurt</a:t>
                      </a:r>
                      <a:endParaRPr lang="tr-TR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tr-T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5838">
                <a:tc>
                  <a:txBody>
                    <a:bodyPr/>
                    <a:lstStyle/>
                    <a:p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10) Denver </a:t>
                      </a:r>
                      <a:r>
                        <a:rPr lang="tr-TR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International</a:t>
                      </a:r>
                      <a:r>
                        <a:rPr lang="tr-TR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tr-T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 descr="C:\Users\Özgü\Desktop\ulastırma termınolojısı\havalimanlarımız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648148"/>
              </p:ext>
            </p:extLst>
          </p:nvPr>
        </p:nvGraphicFramePr>
        <p:xfrm>
          <a:off x="467544" y="1307582"/>
          <a:ext cx="8244408" cy="4204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4408"/>
              </a:tblGrid>
              <a:tr h="144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TÜRKİYE’NİN </a:t>
                      </a:r>
                      <a:r>
                        <a:rPr lang="tr-T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EN YOĞUN </a:t>
                      </a:r>
                      <a:r>
                        <a:rPr lang="tr-T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HAVALİMANLARI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950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1) İstanbul Atatürk </a:t>
                      </a:r>
                      <a:r>
                        <a:rPr lang="tr-TR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Havalimanı (</a:t>
                      </a:r>
                      <a:r>
                        <a:rPr lang="tr-TR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IST</a:t>
                      </a:r>
                      <a:r>
                        <a:rPr lang="tr-TR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) 1953</a:t>
                      </a:r>
                      <a:endParaRPr lang="tr-TR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tr-TR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2) Antalya </a:t>
                      </a:r>
                      <a:r>
                        <a:rPr lang="tr-TR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Havalimanı (</a:t>
                      </a:r>
                      <a:r>
                        <a:rPr lang="tr-TR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AYT) 1960</a:t>
                      </a:r>
                    </a:p>
                    <a:p>
                      <a:endParaRPr lang="tr-TR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tr-TR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3) İstanbul Sabiha Gökçen </a:t>
                      </a:r>
                      <a:r>
                        <a:rPr lang="tr-TR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Havalimanı (</a:t>
                      </a:r>
                      <a:r>
                        <a:rPr lang="tr-TR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SAW) 2001</a:t>
                      </a:r>
                      <a:endParaRPr lang="tr-TR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4106">
                <a:tc>
                  <a:txBody>
                    <a:bodyPr/>
                    <a:lstStyle/>
                    <a:p>
                      <a:r>
                        <a:rPr lang="tr-TR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4) Ankara Esenboğa </a:t>
                      </a:r>
                      <a:r>
                        <a:rPr lang="tr-TR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Havalimanı</a:t>
                      </a:r>
                      <a:r>
                        <a:rPr lang="tr-TR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tr-TR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ESB) 1955</a:t>
                      </a:r>
                      <a:endParaRPr lang="tr-TR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4106">
                <a:tc>
                  <a:txBody>
                    <a:bodyPr/>
                    <a:lstStyle/>
                    <a:p>
                      <a:r>
                        <a:rPr lang="tr-TR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5) İzmir Adnan Menderes </a:t>
                      </a:r>
                      <a:r>
                        <a:rPr lang="tr-TR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Havalimanı (</a:t>
                      </a:r>
                      <a:r>
                        <a:rPr lang="tr-TR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ADB) 1987</a:t>
                      </a:r>
                      <a:endParaRPr lang="tr-TR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286</Words>
  <Application>Microsoft Office PowerPoint</Application>
  <PresentationFormat>Ekran Gösterisi (4:3)</PresentationFormat>
  <Paragraphs>94</Paragraphs>
  <Slides>23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Ofis Teması</vt:lpstr>
      <vt:lpstr>PowerPoint Sunusu</vt:lpstr>
      <vt:lpstr>SİVİL HAVACILIK</vt:lpstr>
      <vt:lpstr>DÜNYADA SİVİL HAVACILIĞIN GEÇMİŞİ</vt:lpstr>
      <vt:lpstr>TÜRK SİVİL HAVACILIĞININ GEÇMİŞİ</vt:lpstr>
      <vt:lpstr>HAVALİMANI</vt:lpstr>
      <vt:lpstr>PowerPoint Sunusu</vt:lpstr>
      <vt:lpstr>DÜNYANIN ÖNDE GELEN HAVALİMANLARI</vt:lpstr>
      <vt:lpstr>PowerPoint Sunusu</vt:lpstr>
      <vt:lpstr>PowerPoint Sunusu</vt:lpstr>
      <vt:lpstr>PowerPoint Sunusu</vt:lpstr>
      <vt:lpstr>PowerPoint Sunusu</vt:lpstr>
      <vt:lpstr>Devlet Hava Meydanları İşletmesi (DHMİ) Genel Müdürlüğü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HAVALİMANI TERMİNOLOJİSİ</dc:title>
  <dc:creator>Özgü</dc:creator>
  <cp:lastModifiedBy>Gültekin Altuntaş</cp:lastModifiedBy>
  <cp:revision>132</cp:revision>
  <dcterms:created xsi:type="dcterms:W3CDTF">2012-12-04T20:18:21Z</dcterms:created>
  <dcterms:modified xsi:type="dcterms:W3CDTF">2012-12-14T20:24:47Z</dcterms:modified>
</cp:coreProperties>
</file>