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3" r:id="rId2"/>
    <p:sldId id="274" r:id="rId3"/>
    <p:sldId id="282" r:id="rId4"/>
    <p:sldId id="283" r:id="rId5"/>
    <p:sldId id="284" r:id="rId6"/>
    <p:sldId id="285" r:id="rId7"/>
    <p:sldId id="286" r:id="rId8"/>
    <p:sldId id="296" r:id="rId9"/>
    <p:sldId id="28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070C0"/>
    <a:srgbClr val="F1C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44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20862-E0A2-4F6A-8627-97769E7DEA3B}" type="datetimeFigureOut">
              <a:rPr lang="tr-TR" smtClean="0"/>
              <a:t>31.12.2012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3D68-3513-4120-B80A-CB9693DBA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3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1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3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8308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8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12/31/2012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12/31/2012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8" y="1"/>
            <a:ext cx="12025746" cy="6845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0" y="5214432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9837" y="-241304"/>
            <a:ext cx="12175453" cy="6003204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08873" y="4322617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2108873" y="5214432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152486"/>
            <a:ext cx="10925628" cy="6489613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3" name="Rectangle 22"/>
          <p:cNvSpPr/>
          <p:nvPr/>
        </p:nvSpPr>
        <p:spPr>
          <a:xfrm>
            <a:off x="508000" y="5237018"/>
            <a:ext cx="11099800" cy="1405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ectangle 24"/>
          <p:cNvSpPr/>
          <p:nvPr/>
        </p:nvSpPr>
        <p:spPr>
          <a:xfrm>
            <a:off x="308263" y="2484910"/>
            <a:ext cx="11658600" cy="2476500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438" y="3276884"/>
            <a:ext cx="11023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i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DEPO VE ANTREPO TERMİNOLOJİSİ</a:t>
            </a:r>
            <a:endParaRPr lang="tr-TR" sz="5200" i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609600" y="1230077"/>
            <a:ext cx="10972800" cy="4525963"/>
          </a:xfrm>
        </p:spPr>
        <p:txBody>
          <a:bodyPr anchor="ctr">
            <a:normAutofit fontScale="62500" lnSpcReduction="20000"/>
          </a:bodyPr>
          <a:lstStyle/>
          <a:p>
            <a:pPr algn="just"/>
            <a:r>
              <a:rPr lang="tr-TR" b="1" dirty="0"/>
              <a:t>Depolama (Storage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Bir malın kullanılmak ya da </a:t>
            </a:r>
            <a:r>
              <a:rPr lang="tr-TR" dirty="0" smtClean="0"/>
              <a:t>sevk edilmek </a:t>
            </a:r>
            <a:r>
              <a:rPr lang="tr-TR" dirty="0"/>
              <a:t>üzere belirlenen koşullara uygun olarak stoklanması işlemidir.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Mal Kabul (</a:t>
            </a:r>
            <a:r>
              <a:rPr lang="tr-TR" b="1" dirty="0" err="1"/>
              <a:t>Receiving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Depoya gelen malzemenin kabul edilmesi işlemidir. İşlem, yükün boşaltılarak mal kabul alanına alınması, kayıtlı bilgilerle fiziksel bilgilerin karşılaştırılması, malın depoya alınması ve kaydının tutulması işlemlerini içerir.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Sayım (</a:t>
            </a:r>
            <a:r>
              <a:rPr lang="tr-TR" b="1" dirty="0" err="1"/>
              <a:t>Physical</a:t>
            </a:r>
            <a:r>
              <a:rPr lang="tr-TR" b="1" dirty="0"/>
              <a:t> </a:t>
            </a:r>
            <a:r>
              <a:rPr lang="tr-TR" b="1" dirty="0" err="1"/>
              <a:t>Counting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Depo giriş ve çıkışları durdurularak depodaki malzemelerin belirli bir düzen içinde sayılması ve kaydedilmesidir. Genel olarak yılda bir ya da iki kere </a:t>
            </a:r>
            <a:r>
              <a:rPr lang="tr-TR" dirty="0" smtClean="0"/>
              <a:t>uygulanır.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LIFO</a:t>
            </a:r>
            <a:r>
              <a:rPr lang="tr-TR" dirty="0" smtClean="0"/>
              <a:t> </a:t>
            </a:r>
            <a:r>
              <a:rPr lang="tr-TR" dirty="0"/>
              <a:t>: Genellikle depolamada kullanılan ve son kullanım tarihi önce olan malın ilk çıkacağını öngören </a:t>
            </a:r>
            <a:r>
              <a:rPr lang="tr-TR" dirty="0" smtClean="0"/>
              <a:t>kuraldır.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FIFO</a:t>
            </a:r>
            <a:r>
              <a:rPr lang="tr-TR" dirty="0" smtClean="0"/>
              <a:t> </a:t>
            </a:r>
            <a:r>
              <a:rPr lang="tr-TR" dirty="0"/>
              <a:t>: Genellikle depolamada kullanılan ve ilk giren malzemenin ilk çıkacağını öngören kuraldır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4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609600" y="1230077"/>
            <a:ext cx="10972800" cy="4525963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tr-TR" b="1" dirty="0"/>
              <a:t>Geçici Kabul (Depo) (</a:t>
            </a:r>
            <a:r>
              <a:rPr lang="tr-TR" b="1" dirty="0" err="1"/>
              <a:t>Temporary</a:t>
            </a:r>
            <a:r>
              <a:rPr lang="tr-TR" b="1" dirty="0"/>
              <a:t> </a:t>
            </a:r>
            <a:r>
              <a:rPr lang="tr-TR" b="1" dirty="0" err="1"/>
              <a:t>Admision</a:t>
            </a:r>
            <a:r>
              <a:rPr lang="tr-TR" b="1" dirty="0"/>
              <a:t> (</a:t>
            </a:r>
            <a:r>
              <a:rPr lang="tr-TR" b="1" dirty="0" err="1"/>
              <a:t>Warehouse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Depoya gelen malzemelerin kesin kabulünden önce yapılan kabul işlemidir. Geçici kabule alınan malzemelere çeşitli kontrol işlemleri uygulanarak kesin kabul işlemine geçilir.</a:t>
            </a:r>
          </a:p>
          <a:p>
            <a:pPr algn="just"/>
            <a:endParaRPr lang="tr-TR" dirty="0"/>
          </a:p>
          <a:p>
            <a:pPr algn="just"/>
            <a:r>
              <a:rPr lang="tr-TR" b="1" dirty="0" smtClean="0"/>
              <a:t>İkmal </a:t>
            </a:r>
            <a:r>
              <a:rPr lang="tr-TR" b="1" dirty="0"/>
              <a:t>(</a:t>
            </a:r>
            <a:r>
              <a:rPr lang="tr-TR" b="1" dirty="0" err="1"/>
              <a:t>Replenishment</a:t>
            </a:r>
            <a:r>
              <a:rPr lang="tr-TR" b="1" dirty="0"/>
              <a:t>)</a:t>
            </a:r>
            <a:r>
              <a:rPr lang="tr-TR" dirty="0"/>
              <a:t> : Malzemenin stoklama süreci aşamaları arasında farklı ambalaj biçimleri ve/veya depolama </a:t>
            </a:r>
            <a:r>
              <a:rPr lang="tr-TR" dirty="0" smtClean="0"/>
              <a:t>lokasyonları </a:t>
            </a:r>
            <a:r>
              <a:rPr lang="tr-TR" dirty="0"/>
              <a:t>hâlindeki akışının (</a:t>
            </a:r>
            <a:r>
              <a:rPr lang="tr-TR" dirty="0" smtClean="0"/>
              <a:t>bulunabilirliğinin-tedarikinin</a:t>
            </a:r>
            <a:r>
              <a:rPr lang="tr-TR" dirty="0"/>
              <a:t>) sağlanmasıdır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Kademeli </a:t>
            </a:r>
            <a:r>
              <a:rPr lang="tr-TR" b="1" dirty="0"/>
              <a:t>Stok (</a:t>
            </a:r>
            <a:r>
              <a:rPr lang="tr-TR" b="1" dirty="0" err="1"/>
              <a:t>Echelon</a:t>
            </a:r>
            <a:r>
              <a:rPr lang="tr-TR" b="1" dirty="0"/>
              <a:t> Inventory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Müşteri gereksinmelerini karşılamak üzere </a:t>
            </a:r>
            <a:r>
              <a:rPr lang="tr-TR" dirty="0" smtClean="0"/>
              <a:t>tedarik </a:t>
            </a:r>
            <a:r>
              <a:rPr lang="tr-TR" dirty="0"/>
              <a:t>zinciri boyunca aynı ürün için oluşturulan ardışık stoklardır.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Güvenlik </a:t>
            </a:r>
            <a:r>
              <a:rPr lang="tr-TR" b="1" dirty="0" smtClean="0"/>
              <a:t>(Emniyet) Stoku </a:t>
            </a:r>
            <a:r>
              <a:rPr lang="tr-TR" b="1" dirty="0"/>
              <a:t>(</a:t>
            </a:r>
            <a:r>
              <a:rPr lang="tr-TR" b="1" dirty="0" err="1"/>
              <a:t>Safety</a:t>
            </a:r>
            <a:r>
              <a:rPr lang="tr-TR" b="1" dirty="0"/>
              <a:t> </a:t>
            </a:r>
            <a:r>
              <a:rPr lang="tr-TR" b="1" dirty="0" err="1"/>
              <a:t>Stock</a:t>
            </a:r>
            <a:r>
              <a:rPr lang="tr-TR" b="1" dirty="0" smtClean="0"/>
              <a:t>)</a:t>
            </a:r>
            <a:r>
              <a:rPr lang="tr-TR" dirty="0" smtClean="0"/>
              <a:t>: Tedarik </a:t>
            </a:r>
            <a:r>
              <a:rPr lang="tr-TR" dirty="0"/>
              <a:t>süresi ve tüketim (satış) hızında olabilecek beklenmeyen durumlar sonucunda stoksuz kalma durumuna düşmemek için tutulan stok miktarıdır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1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609600" y="1230077"/>
            <a:ext cx="10972800" cy="4525963"/>
          </a:xfrm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Mevsimsel Stok (</a:t>
            </a:r>
            <a:r>
              <a:rPr lang="tr-TR" b="1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Seasonal</a:t>
            </a:r>
            <a:r>
              <a:rPr lang="tr-TR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kern="0" dirty="0" err="1"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tr-TR" b="1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tr-TR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kern="0" dirty="0">
                <a:ea typeface="Calibri" panose="020F0502020204030204" pitchFamily="34" charset="0"/>
                <a:cs typeface="Times New Roman" panose="02020603050405020304" pitchFamily="18" charset="0"/>
              </a:rPr>
              <a:t>Bir mevsim başlamadan önce mevsim boyunca oluşacak tüketimi karşılamak üzere tutulan stoktur.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r-TR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ea typeface="Calibri" panose="020F0502020204030204" pitchFamily="34" charset="0"/>
              </a:rPr>
              <a:t>Otomatik Depolama ve Çekme Sistemi (</a:t>
            </a:r>
            <a:r>
              <a:rPr lang="tr-TR" b="1" dirty="0" err="1">
                <a:ea typeface="Calibri" panose="020F0502020204030204" pitchFamily="34" charset="0"/>
              </a:rPr>
              <a:t>Automated</a:t>
            </a:r>
            <a:r>
              <a:rPr lang="tr-TR" b="1" dirty="0">
                <a:ea typeface="Calibri" panose="020F0502020204030204" pitchFamily="34" charset="0"/>
              </a:rPr>
              <a:t> Storage </a:t>
            </a:r>
            <a:r>
              <a:rPr lang="tr-TR" b="1" dirty="0" err="1">
                <a:ea typeface="Calibri" panose="020F0502020204030204" pitchFamily="34" charset="0"/>
              </a:rPr>
              <a:t>and</a:t>
            </a:r>
            <a:r>
              <a:rPr lang="tr-TR" b="1" dirty="0">
                <a:ea typeface="Calibri" panose="020F050202020403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</a:rPr>
              <a:t>Retrieval</a:t>
            </a:r>
            <a:r>
              <a:rPr lang="tr-TR" b="1" dirty="0">
                <a:ea typeface="Calibri" panose="020F050202020403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</a:rPr>
              <a:t>System</a:t>
            </a:r>
            <a:r>
              <a:rPr lang="tr-TR" b="1" dirty="0">
                <a:ea typeface="Calibri" panose="020F0502020204030204" pitchFamily="34" charset="0"/>
              </a:rPr>
              <a:t>) (AS/RS</a:t>
            </a:r>
            <a:r>
              <a:rPr lang="tr-TR" b="1" dirty="0" smtClean="0">
                <a:ea typeface="Calibri" panose="020F0502020204030204" pitchFamily="34" charset="0"/>
              </a:rPr>
              <a:t>)</a:t>
            </a:r>
            <a:r>
              <a:rPr lang="tr-TR" dirty="0" smtClean="0">
                <a:ea typeface="Calibri" panose="020F0502020204030204" pitchFamily="34" charset="0"/>
              </a:rPr>
              <a:t>: </a:t>
            </a:r>
            <a:r>
              <a:rPr lang="tr-TR" dirty="0">
                <a:ea typeface="Calibri" panose="020F0502020204030204" pitchFamily="34" charset="0"/>
              </a:rPr>
              <a:t>Malzemenin depodaki yerine yerleştirilmesi ile depolandığı yerden alınarak </a:t>
            </a:r>
            <a:r>
              <a:rPr lang="tr-TR" dirty="0" smtClean="0">
                <a:ea typeface="Calibri" panose="020F0502020204030204" pitchFamily="34" charset="0"/>
              </a:rPr>
              <a:t>sevk edilmesi </a:t>
            </a:r>
            <a:r>
              <a:rPr lang="tr-TR" dirty="0">
                <a:ea typeface="Calibri" panose="020F0502020204030204" pitchFamily="34" charset="0"/>
              </a:rPr>
              <a:t>işlemlerinin bilgisayar </a:t>
            </a:r>
            <a:r>
              <a:rPr lang="tr-TR" dirty="0" smtClean="0">
                <a:ea typeface="Calibri" panose="020F0502020204030204" pitchFamily="34" charset="0"/>
              </a:rPr>
              <a:t>kontrollü </a:t>
            </a:r>
            <a:r>
              <a:rPr lang="tr-TR" dirty="0">
                <a:ea typeface="Calibri" panose="020F0502020204030204" pitchFamily="34" charset="0"/>
              </a:rPr>
              <a:t>donanımla gerçekleştirilmesidir.</a:t>
            </a:r>
          </a:p>
          <a:p>
            <a:pPr algn="just"/>
            <a:endParaRPr lang="tr-TR" dirty="0">
              <a:ea typeface="Calibri" panose="020F0502020204030204" pitchFamily="34" charset="0"/>
            </a:endParaRPr>
          </a:p>
          <a:p>
            <a:pPr algn="just"/>
            <a:r>
              <a:rPr lang="tr-TR" b="1" dirty="0">
                <a:ea typeface="Calibri" panose="020F0502020204030204" pitchFamily="34" charset="0"/>
              </a:rPr>
              <a:t>Paketleme (</a:t>
            </a:r>
            <a:r>
              <a:rPr lang="tr-TR" b="1" dirty="0" err="1">
                <a:ea typeface="Calibri" panose="020F0502020204030204" pitchFamily="34" charset="0"/>
              </a:rPr>
              <a:t>Packing</a:t>
            </a:r>
            <a:r>
              <a:rPr lang="tr-TR" b="1" dirty="0" smtClean="0">
                <a:ea typeface="Calibri" panose="020F0502020204030204" pitchFamily="34" charset="0"/>
              </a:rPr>
              <a:t>)</a:t>
            </a:r>
            <a:r>
              <a:rPr lang="tr-TR" dirty="0" smtClean="0">
                <a:ea typeface="Calibri" panose="020F0502020204030204" pitchFamily="34" charset="0"/>
              </a:rPr>
              <a:t>: </a:t>
            </a:r>
            <a:r>
              <a:rPr lang="tr-TR" dirty="0">
                <a:ea typeface="Calibri" panose="020F0502020204030204" pitchFamily="34" charset="0"/>
              </a:rPr>
              <a:t>Malzemenin uygun miktar, güvenlik </a:t>
            </a:r>
            <a:r>
              <a:rPr lang="tr-TR" dirty="0" smtClean="0">
                <a:ea typeface="Calibri" panose="020F0502020204030204" pitchFamily="34" charset="0"/>
              </a:rPr>
              <a:t>vb. koşullara </a:t>
            </a:r>
            <a:r>
              <a:rPr lang="tr-TR" dirty="0">
                <a:ea typeface="Calibri" panose="020F0502020204030204" pitchFamily="34" charset="0"/>
              </a:rPr>
              <a:t>göre ambalajlanmasıdır</a:t>
            </a:r>
            <a:r>
              <a:rPr lang="tr-TR" dirty="0" smtClean="0">
                <a:ea typeface="Calibri" panose="020F0502020204030204" pitchFamily="34" charset="0"/>
              </a:rPr>
              <a:t>.</a:t>
            </a:r>
          </a:p>
          <a:p>
            <a:pPr algn="just"/>
            <a:endParaRPr lang="tr-TR" dirty="0" smtClean="0">
              <a:ea typeface="Calibri" panose="020F0502020204030204" pitchFamily="34" charset="0"/>
            </a:endParaRPr>
          </a:p>
          <a:p>
            <a:pPr algn="just"/>
            <a:r>
              <a:rPr lang="tr-TR" b="1" dirty="0" smtClean="0">
                <a:ea typeface="Calibri" panose="020F0502020204030204" pitchFamily="34" charset="0"/>
              </a:rPr>
              <a:t>Paketleme </a:t>
            </a:r>
            <a:r>
              <a:rPr lang="tr-TR" b="1" dirty="0">
                <a:ea typeface="Calibri" panose="020F0502020204030204" pitchFamily="34" charset="0"/>
              </a:rPr>
              <a:t>Malzemeleri (</a:t>
            </a:r>
            <a:r>
              <a:rPr lang="tr-TR" b="1" dirty="0" err="1">
                <a:ea typeface="Calibri" panose="020F0502020204030204" pitchFamily="34" charset="0"/>
              </a:rPr>
              <a:t>Packaging</a:t>
            </a:r>
            <a:r>
              <a:rPr lang="tr-TR" b="1" dirty="0">
                <a:ea typeface="Calibri" panose="020F050202020403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</a:rPr>
              <a:t>Materials</a:t>
            </a:r>
            <a:r>
              <a:rPr lang="tr-TR" b="1" dirty="0" smtClean="0">
                <a:ea typeface="Calibri" panose="020F0502020204030204" pitchFamily="34" charset="0"/>
              </a:rPr>
              <a:t>)</a:t>
            </a:r>
            <a:r>
              <a:rPr lang="tr-TR" dirty="0" smtClean="0">
                <a:ea typeface="Calibri" panose="020F0502020204030204" pitchFamily="34" charset="0"/>
              </a:rPr>
              <a:t>: </a:t>
            </a:r>
            <a:r>
              <a:rPr lang="tr-TR" dirty="0">
                <a:ea typeface="Calibri" panose="020F0502020204030204" pitchFamily="34" charset="0"/>
              </a:rPr>
              <a:t>Ürünlerin taşınması ve depolanması sırasında zarar görmesini veya zarar vermesini önlemek amacıyla kullanılan malzemelerdir</a:t>
            </a:r>
            <a:r>
              <a:rPr lang="tr-TR" dirty="0" smtClean="0">
                <a:ea typeface="Calibri" panose="020F0502020204030204" pitchFamily="34" charset="0"/>
              </a:rPr>
              <a:t>.</a:t>
            </a:r>
            <a:endParaRPr lang="tr-TR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5862804" y="759274"/>
            <a:ext cx="5969330" cy="5332022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just"/>
            <a:r>
              <a:rPr lang="tr-TR" b="1" dirty="0"/>
              <a:t>Yerleştirme (</a:t>
            </a:r>
            <a:r>
              <a:rPr lang="tr-TR" b="1" dirty="0" err="1"/>
              <a:t>Putaway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Malzemelerin kabul işlemi yapıldıktan sonra depoda ilgili lokasyonlarına taşınarak stoklanması </a:t>
            </a:r>
            <a:r>
              <a:rPr lang="tr-TR" dirty="0" smtClean="0"/>
              <a:t>işlemidir.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Yükleme </a:t>
            </a:r>
            <a:r>
              <a:rPr lang="tr-TR" b="1" dirty="0"/>
              <a:t>(</a:t>
            </a:r>
            <a:r>
              <a:rPr lang="tr-TR" b="1" dirty="0" err="1"/>
              <a:t>Loading</a:t>
            </a:r>
            <a:r>
              <a:rPr lang="tr-TR" b="1" dirty="0" smtClean="0"/>
              <a:t>): </a:t>
            </a:r>
            <a:r>
              <a:rPr lang="tr-TR" dirty="0"/>
              <a:t>Sevk amacıyla malzemelerin tren, uçak, kamyon vb. </a:t>
            </a:r>
            <a:r>
              <a:rPr lang="tr-TR" dirty="0"/>
              <a:t>bir araca güvenli bir şekilde yüklenmesi işlemidir. </a:t>
            </a:r>
            <a:endParaRPr lang="tr-TR" dirty="0"/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Yükleme-Boşaltma </a:t>
            </a:r>
            <a:r>
              <a:rPr lang="tr-TR" b="1" dirty="0"/>
              <a:t>Alanı (</a:t>
            </a:r>
            <a:r>
              <a:rPr lang="tr-TR" b="1" dirty="0" err="1"/>
              <a:t>Dock</a:t>
            </a:r>
            <a:r>
              <a:rPr lang="tr-TR" b="1" dirty="0" smtClean="0"/>
              <a:t>): </a:t>
            </a:r>
            <a:r>
              <a:rPr lang="tr-TR" dirty="0"/>
              <a:t>Yükleme veya boşaltma amacıyla malzemelerin geçici olarak konulduğu alandır</a:t>
            </a:r>
            <a:r>
              <a:rPr lang="tr-TR" dirty="0"/>
              <a:t>.</a:t>
            </a:r>
            <a:endParaRPr lang="tr-TR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9" y="1135978"/>
            <a:ext cx="4838533" cy="4607748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4011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609600" y="1230077"/>
            <a:ext cx="10972800" cy="4525963"/>
          </a:xfrm>
        </p:spPr>
        <p:txBody>
          <a:bodyPr anchor="ctr">
            <a:normAutofit fontScale="62500" lnSpcReduction="20000"/>
          </a:bodyPr>
          <a:lstStyle/>
          <a:p>
            <a:pPr algn="just"/>
            <a:r>
              <a:rPr lang="tr-TR" b="1" dirty="0">
                <a:ea typeface="Calibri" panose="020F0502020204030204" pitchFamily="34" charset="0"/>
              </a:rPr>
              <a:t>Sınıflandırılmış Depolama Politikası (Class </a:t>
            </a:r>
            <a:r>
              <a:rPr lang="tr-TR" b="1" dirty="0" err="1">
                <a:ea typeface="Calibri" panose="020F0502020204030204" pitchFamily="34" charset="0"/>
              </a:rPr>
              <a:t>Based</a:t>
            </a:r>
            <a:r>
              <a:rPr lang="tr-TR" b="1" dirty="0">
                <a:ea typeface="Calibri" panose="020F0502020204030204" pitchFamily="34" charset="0"/>
              </a:rPr>
              <a:t> Storage </a:t>
            </a:r>
            <a:r>
              <a:rPr lang="tr-TR" b="1" dirty="0" err="1">
                <a:ea typeface="Calibri" panose="020F0502020204030204" pitchFamily="34" charset="0"/>
              </a:rPr>
              <a:t>Policy</a:t>
            </a:r>
            <a:r>
              <a:rPr lang="tr-TR" b="1" dirty="0">
                <a:ea typeface="Calibri" panose="020F0502020204030204" pitchFamily="34" charset="0"/>
              </a:rPr>
              <a:t>)</a:t>
            </a:r>
            <a:r>
              <a:rPr lang="tr-TR" dirty="0">
                <a:ea typeface="Calibri" panose="020F0502020204030204" pitchFamily="34" charset="0"/>
              </a:rPr>
              <a:t> : Ürünlerin hareketlerine göre sınıflandırıldığı ve bu sınıflar için ayrı stok alanlarının bulundurulduğu depolama politikasıdır. 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Toplama (</a:t>
            </a:r>
            <a:r>
              <a:rPr lang="tr-TR" b="1" dirty="0" err="1"/>
              <a:t>Picking</a:t>
            </a:r>
            <a:r>
              <a:rPr lang="tr-TR" b="1" dirty="0"/>
              <a:t>)</a:t>
            </a:r>
            <a:r>
              <a:rPr lang="tr-TR" dirty="0"/>
              <a:t> : Malzemelerin müşteri talebi doğrultusunda gönderilmek üzere bulunduğu depodaki lokasyonlardan toplanması </a:t>
            </a:r>
            <a:r>
              <a:rPr lang="tr-TR" dirty="0" smtClean="0"/>
              <a:t>işlemidir.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Stok </a:t>
            </a:r>
            <a:r>
              <a:rPr lang="tr-TR" b="1" dirty="0"/>
              <a:t>(</a:t>
            </a:r>
            <a:r>
              <a:rPr lang="tr-TR" b="1" dirty="0" err="1"/>
              <a:t>Stock</a:t>
            </a:r>
            <a:r>
              <a:rPr lang="tr-TR" b="1" dirty="0"/>
              <a:t>)</a:t>
            </a:r>
            <a:r>
              <a:rPr lang="tr-TR" dirty="0"/>
              <a:t> : Gelecekte oluşacak veya oluşabilecek gereksinimlere karşı depolanan veya bulundurulan </a:t>
            </a:r>
            <a:r>
              <a:rPr lang="tr-TR" dirty="0" smtClean="0"/>
              <a:t>malzemedir.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Stok </a:t>
            </a:r>
            <a:r>
              <a:rPr lang="tr-TR" b="1" dirty="0"/>
              <a:t>Devir Hızı (Inventory </a:t>
            </a:r>
            <a:r>
              <a:rPr lang="tr-TR" b="1" dirty="0" err="1"/>
              <a:t>Turnover</a:t>
            </a:r>
            <a:r>
              <a:rPr lang="tr-TR" b="1" dirty="0"/>
              <a:t>)</a:t>
            </a:r>
            <a:r>
              <a:rPr lang="tr-TR" dirty="0"/>
              <a:t> : Satışlar veya sarfiyatın ortalama </a:t>
            </a:r>
            <a:r>
              <a:rPr lang="tr-TR" dirty="0" smtClean="0"/>
              <a:t>stoka oranıdır.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Stok </a:t>
            </a:r>
            <a:r>
              <a:rPr lang="tr-TR" b="1" dirty="0"/>
              <a:t>Gün Sayısı (Inventory </a:t>
            </a:r>
            <a:r>
              <a:rPr lang="tr-TR" b="1" dirty="0" err="1"/>
              <a:t>Days</a:t>
            </a:r>
            <a:r>
              <a:rPr lang="tr-TR" b="1" dirty="0"/>
              <a:t>)</a:t>
            </a:r>
            <a:r>
              <a:rPr lang="tr-TR" dirty="0"/>
              <a:t> : Eldeki </a:t>
            </a:r>
            <a:r>
              <a:rPr lang="tr-TR" dirty="0" smtClean="0"/>
              <a:t>stokun </a:t>
            </a:r>
            <a:r>
              <a:rPr lang="tr-TR" dirty="0"/>
              <a:t>kullanılacağı süreye bağlı </a:t>
            </a:r>
            <a:r>
              <a:rPr lang="tr-TR" dirty="0" smtClean="0"/>
              <a:t>miktar bazlı ölçümüdür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b="1" dirty="0">
              <a:ea typeface="Calibri" panose="020F0502020204030204" pitchFamily="34" charset="0"/>
            </a:endParaRPr>
          </a:p>
          <a:p>
            <a:pPr algn="just"/>
            <a:r>
              <a:rPr lang="tr-TR" b="1" dirty="0" smtClean="0">
                <a:ea typeface="Calibri" panose="020F0502020204030204" pitchFamily="34" charset="0"/>
              </a:rPr>
              <a:t>Ölü </a:t>
            </a:r>
            <a:r>
              <a:rPr lang="tr-TR" b="1" dirty="0">
                <a:ea typeface="Calibri" panose="020F0502020204030204" pitchFamily="34" charset="0"/>
              </a:rPr>
              <a:t>Stok (</a:t>
            </a:r>
            <a:r>
              <a:rPr lang="tr-TR" b="1" dirty="0" err="1">
                <a:ea typeface="Calibri" panose="020F0502020204030204" pitchFamily="34" charset="0"/>
              </a:rPr>
              <a:t>Idle</a:t>
            </a:r>
            <a:r>
              <a:rPr lang="tr-TR" b="1" dirty="0">
                <a:ea typeface="Calibri" panose="020F050202020403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</a:rPr>
              <a:t>Stock</a:t>
            </a:r>
            <a:r>
              <a:rPr lang="tr-TR" b="1" dirty="0">
                <a:ea typeface="Calibri" panose="020F0502020204030204" pitchFamily="34" charset="0"/>
              </a:rPr>
              <a:t>)</a:t>
            </a:r>
            <a:r>
              <a:rPr lang="tr-TR" dirty="0">
                <a:ea typeface="Calibri" panose="020F0502020204030204" pitchFamily="34" charset="0"/>
              </a:rPr>
              <a:t> : Belirli bir süre boyunca hiç tüketimi olmayan ürünlerdir</a:t>
            </a:r>
            <a:r>
              <a:rPr lang="tr-TR" dirty="0" smtClean="0">
                <a:ea typeface="Calibri" panose="020F0502020204030204" pitchFamily="34" charset="0"/>
              </a:rPr>
              <a:t>.</a:t>
            </a:r>
            <a:endParaRPr lang="tr-TR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20000"/>
          </a:bodyPr>
          <a:lstStyle/>
          <a:p>
            <a:pPr algn="just"/>
            <a:r>
              <a:rPr lang="tr-TR" b="1" dirty="0"/>
              <a:t>Stok Kontrol (</a:t>
            </a:r>
            <a:r>
              <a:rPr lang="tr-TR" b="1" dirty="0" err="1"/>
              <a:t>Stock</a:t>
            </a:r>
            <a:r>
              <a:rPr lang="tr-TR" b="1" dirty="0"/>
              <a:t> Control</a:t>
            </a:r>
            <a:r>
              <a:rPr lang="tr-TR" b="1" dirty="0" smtClean="0"/>
              <a:t>)</a:t>
            </a:r>
            <a:r>
              <a:rPr lang="tr-TR" dirty="0" smtClean="0"/>
              <a:t> : </a:t>
            </a:r>
            <a:r>
              <a:rPr lang="tr-TR" dirty="0"/>
              <a:t>Stokların sürekli veya periyodik olarak izlenerek, stok fazlalığı veya stok eksikliğine neden olmayacak şekilde ve belirlenmiş kurallara uygun biçimde </a:t>
            </a:r>
            <a:r>
              <a:rPr lang="tr-TR" dirty="0" smtClean="0"/>
              <a:t>siparişlerin </a:t>
            </a:r>
            <a:r>
              <a:rPr lang="tr-TR" dirty="0"/>
              <a:t>veya gereksinimlerin belirlenmesidir.</a:t>
            </a:r>
          </a:p>
          <a:p>
            <a:pPr algn="just"/>
            <a:endParaRPr lang="tr-TR" b="1" dirty="0" smtClean="0">
              <a:ea typeface="Calibri" panose="020F0502020204030204" pitchFamily="34" charset="0"/>
            </a:endParaRPr>
          </a:p>
          <a:p>
            <a:pPr algn="just"/>
            <a:r>
              <a:rPr lang="tr-TR" b="1" dirty="0" smtClean="0">
                <a:ea typeface="Calibri" panose="020F0502020204030204" pitchFamily="34" charset="0"/>
              </a:rPr>
              <a:t>RF </a:t>
            </a:r>
            <a:r>
              <a:rPr lang="tr-TR" b="1" dirty="0">
                <a:ea typeface="Calibri" panose="020F0502020204030204" pitchFamily="34" charset="0"/>
              </a:rPr>
              <a:t>Terminal (</a:t>
            </a:r>
            <a:r>
              <a:rPr lang="tr-TR" b="1" dirty="0" err="1">
                <a:ea typeface="Calibri" panose="020F0502020204030204" pitchFamily="34" charset="0"/>
              </a:rPr>
              <a:t>Radio</a:t>
            </a:r>
            <a:r>
              <a:rPr lang="tr-TR" b="1" dirty="0">
                <a:ea typeface="Calibri" panose="020F050202020403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</a:rPr>
              <a:t>Frequency</a:t>
            </a:r>
            <a:r>
              <a:rPr lang="tr-TR" b="1" dirty="0">
                <a:ea typeface="Calibri" panose="020F0502020204030204" pitchFamily="34" charset="0"/>
              </a:rPr>
              <a:t> Terminal</a:t>
            </a:r>
            <a:r>
              <a:rPr lang="tr-TR" b="1" dirty="0" smtClean="0">
                <a:ea typeface="Calibri" panose="020F0502020204030204" pitchFamily="34" charset="0"/>
              </a:rPr>
              <a:t>)</a:t>
            </a:r>
            <a:r>
              <a:rPr lang="tr-TR" dirty="0" smtClean="0">
                <a:ea typeface="Calibri" panose="020F0502020204030204" pitchFamily="34" charset="0"/>
              </a:rPr>
              <a:t>: </a:t>
            </a:r>
            <a:r>
              <a:rPr lang="tr-TR" dirty="0">
                <a:ea typeface="Calibri" panose="020F0502020204030204" pitchFamily="34" charset="0"/>
              </a:rPr>
              <a:t>Radyo Frekansı teknolojisini kullanarak ilgili verilerin bilgisayara iletimini sağlayan aygıttır. </a:t>
            </a:r>
            <a:endParaRPr lang="tr-TR" dirty="0">
              <a:ea typeface="Calibri" panose="020F0502020204030204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5773035" y="768515"/>
            <a:ext cx="6301453" cy="5684872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02" y="1202404"/>
            <a:ext cx="5289255" cy="419243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7" name="TextBox 4"/>
          <p:cNvSpPr txBox="1"/>
          <p:nvPr/>
        </p:nvSpPr>
        <p:spPr>
          <a:xfrm>
            <a:off x="6930393" y="5292123"/>
            <a:ext cx="41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B0F0"/>
                </a:solidFill>
              </a:rPr>
              <a:t>RF Terminal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453" y="-56697"/>
            <a:ext cx="6728746" cy="5920468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8" y="467896"/>
            <a:ext cx="5849577" cy="4800789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4" name="Rectangle 3"/>
          <p:cNvSpPr/>
          <p:nvPr/>
        </p:nvSpPr>
        <p:spPr>
          <a:xfrm>
            <a:off x="6807199" y="1086354"/>
            <a:ext cx="5085278" cy="33235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400" b="1" kern="100" dirty="0" smtClean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Depo</a:t>
            </a:r>
            <a:r>
              <a:rPr lang="tr-TR" sz="3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tr-TR" sz="26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Depolar </a:t>
            </a:r>
            <a:r>
              <a:rPr lang="tr-TR" sz="26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ürünlerin ham madde aşamasından ürün aşamasına kadar toplu olarak korunduğu ve ambalajlama</a:t>
            </a:r>
            <a:r>
              <a:rPr lang="tr-TR" sz="26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paletleme, etiketleme </a:t>
            </a:r>
            <a:r>
              <a:rPr lang="tr-TR" sz="26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 çeşitli işlemlerin yapıldığı açık ve kapalı alanlardır.</a:t>
            </a:r>
            <a:endParaRPr lang="tr-TR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Depo Türleri</a:t>
            </a:r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tr-T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Açık depolar:</a:t>
            </a:r>
            <a:r>
              <a:rPr lang="tr-T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çevresi duvar, tel, çit vb. malzemelerle çevrilmiş sahalardır.</a:t>
            </a:r>
            <a:endParaRPr lang="tr-TR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tr-T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Kapalı depolar:</a:t>
            </a:r>
            <a:r>
              <a:rPr lang="tr-T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tarafı kapalı olan depolardır. Kapalı depolar ikiye ayrılır. </a:t>
            </a:r>
            <a:endParaRPr lang="tr-TR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tr-T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 yük depoları</a:t>
            </a:r>
            <a:endParaRPr lang="tr-TR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tr-T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Soğuk hava depoları</a:t>
            </a:r>
            <a:endParaRPr lang="tr-TR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tr-T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Sundurmalar:</a:t>
            </a:r>
            <a:r>
              <a:rPr lang="tr-T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depo sahası içinde bulunan üstü kapalı etrafı açık depolardır</a:t>
            </a:r>
            <a:r>
              <a:rPr lang="tr-TR" sz="28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51400" y="219976"/>
            <a:ext cx="7299036" cy="5212917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68" y="667213"/>
            <a:ext cx="6385094" cy="423861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/>
          <p:cNvSpPr txBox="1"/>
          <p:nvPr/>
        </p:nvSpPr>
        <p:spPr>
          <a:xfrm>
            <a:off x="705857" y="477584"/>
            <a:ext cx="441960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400" b="1" dirty="0">
                <a:solidFill>
                  <a:srgbClr val="00B0F0"/>
                </a:solidFill>
              </a:rPr>
              <a:t>Antrepo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endParaRPr lang="tr-TR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600" dirty="0" smtClean="0"/>
              <a:t>Antrepolar</a:t>
            </a:r>
            <a:r>
              <a:rPr lang="tr-TR" sz="2600" dirty="0"/>
              <a:t>; gümrük </a:t>
            </a:r>
            <a:r>
              <a:rPr lang="tr-TR" sz="2600" dirty="0" smtClean="0"/>
              <a:t>gözetimi altında </a:t>
            </a:r>
            <a:r>
              <a:rPr lang="tr-TR" sz="2600" dirty="0"/>
              <a:t>bulunan eşyanın konulması amacıyla kurulan ve kuruluşunda aranılacak koşulları ve nitelikleri yönetmeliklerle belirlenen yerlere denir</a:t>
            </a:r>
            <a:r>
              <a:rPr lang="tr-TR" sz="26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tr-TR" sz="26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600" dirty="0" smtClean="0"/>
              <a:t>Genel </a:t>
            </a:r>
            <a:r>
              <a:rPr lang="tr-TR" sz="2600" dirty="0"/>
              <a:t>ve özel antrepolar olmak üzere ikiye ayrılırlar.</a:t>
            </a:r>
          </a:p>
        </p:txBody>
      </p:sp>
    </p:spTree>
    <p:extLst>
      <p:ext uri="{BB962C8B-B14F-4D97-AF65-F5344CB8AC3E}">
        <p14:creationId xmlns:p14="http://schemas.microsoft.com/office/powerpoint/2010/main" val="5394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-1299" y="43203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-1"/>
            <a:ext cx="83126" cy="43330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5612" y="126206"/>
            <a:ext cx="5085278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00B0F0"/>
                </a:solidFill>
              </a:rPr>
              <a:t>Antrepo </a:t>
            </a:r>
            <a:r>
              <a:rPr lang="tr-TR" sz="3200" b="1" dirty="0">
                <a:solidFill>
                  <a:srgbClr val="00B0F0"/>
                </a:solidFill>
              </a:rPr>
              <a:t>Türleri</a:t>
            </a:r>
            <a:endParaRPr lang="tr-TR" sz="3200" dirty="0">
              <a:solidFill>
                <a:srgbClr val="00B0F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2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469" y="928355"/>
            <a:ext cx="5643665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tr-TR" sz="2800" b="1" dirty="0" smtClean="0"/>
              <a:t>Genel </a:t>
            </a:r>
            <a:r>
              <a:rPr lang="tr-TR" sz="2800" b="1" dirty="0"/>
              <a:t>Antrepo:</a:t>
            </a:r>
            <a:r>
              <a:rPr lang="tr-TR" sz="2800" dirty="0"/>
              <a:t> Eşyanın konulması için herkes tarafından kullanılabilen gümrük </a:t>
            </a:r>
            <a:r>
              <a:rPr lang="tr-TR" sz="2800" dirty="0">
                <a:solidFill>
                  <a:srgbClr val="262626"/>
                </a:solidFill>
              </a:rPr>
              <a:t>antrepolarıdır</a:t>
            </a:r>
            <a:r>
              <a:rPr lang="tr-TR" sz="2800" dirty="0"/>
              <a:t>. </a:t>
            </a:r>
            <a:endParaRPr lang="tr-TR" sz="2800" dirty="0" smtClean="0"/>
          </a:p>
          <a:p>
            <a:pPr algn="just"/>
            <a:r>
              <a:rPr lang="tr-TR" sz="2800" dirty="0"/>
              <a:t> </a:t>
            </a:r>
            <a:br>
              <a:rPr lang="tr-TR" sz="2800" dirty="0"/>
            </a:br>
            <a:r>
              <a:rPr lang="tr-TR" sz="2800" dirty="0" smtClean="0"/>
              <a:t>     </a:t>
            </a:r>
            <a:r>
              <a:rPr lang="tr-TR" sz="2800" b="1" dirty="0" smtClean="0"/>
              <a:t>- A </a:t>
            </a:r>
            <a:r>
              <a:rPr lang="tr-TR" sz="2800" b="1" dirty="0"/>
              <a:t>tipi </a:t>
            </a:r>
            <a:r>
              <a:rPr lang="tr-TR" sz="2800" b="1" dirty="0" smtClean="0"/>
              <a:t>Antrepo</a:t>
            </a:r>
            <a:endParaRPr lang="tr-TR" sz="2800" dirty="0"/>
          </a:p>
          <a:p>
            <a:pPr algn="just"/>
            <a:r>
              <a:rPr lang="tr-TR" sz="2800" b="1" dirty="0" smtClean="0"/>
              <a:t>     </a:t>
            </a:r>
          </a:p>
          <a:p>
            <a:pPr algn="just"/>
            <a:r>
              <a:rPr lang="tr-TR" sz="2800" b="1" dirty="0" smtClean="0"/>
              <a:t>     - B </a:t>
            </a:r>
            <a:r>
              <a:rPr lang="tr-TR" sz="2800" b="1" dirty="0"/>
              <a:t>Tipi </a:t>
            </a:r>
            <a:r>
              <a:rPr lang="tr-TR" sz="2800" b="1" dirty="0" smtClean="0"/>
              <a:t>Antrepo</a:t>
            </a:r>
          </a:p>
          <a:p>
            <a:pPr algn="just"/>
            <a:r>
              <a:rPr lang="tr-TR" sz="2800" b="1" dirty="0" smtClean="0"/>
              <a:t>     </a:t>
            </a:r>
          </a:p>
          <a:p>
            <a:pPr algn="just"/>
            <a:r>
              <a:rPr lang="tr-TR" sz="2800" b="1" dirty="0" smtClean="0"/>
              <a:t>     - F </a:t>
            </a:r>
            <a:r>
              <a:rPr lang="tr-TR" sz="2800" b="1" dirty="0"/>
              <a:t>Tipi </a:t>
            </a:r>
            <a:r>
              <a:rPr lang="tr-TR" sz="2800" b="1" dirty="0" smtClean="0"/>
              <a:t>Antrepo</a:t>
            </a:r>
            <a:endParaRPr lang="tr-T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80040" y="904009"/>
            <a:ext cx="0" cy="45823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19947" y="928355"/>
            <a:ext cx="5670224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tr-TR" sz="2800" b="1" kern="100" dirty="0" smtClean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Özel </a:t>
            </a:r>
            <a:r>
              <a:rPr lang="tr-TR" sz="2800" b="1" kern="100" dirty="0" smtClean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Antrepo:</a:t>
            </a:r>
            <a:r>
              <a:rPr lang="tr-TR" sz="2800" kern="100" dirty="0" smtClean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Sadece antrepo işletmecisine ait eşyanın konulabildiği gümrük antrepolarıdır. </a:t>
            </a:r>
          </a:p>
          <a:p>
            <a:endParaRPr lang="tr-TR" sz="2800" b="1" kern="100" dirty="0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800" b="1" kern="100" dirty="0" smtClean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 </a:t>
            </a:r>
            <a:r>
              <a:rPr lang="tr-TR" sz="2800" dirty="0"/>
              <a:t> </a:t>
            </a:r>
            <a:r>
              <a:rPr lang="tr-TR" sz="2800" b="1" dirty="0"/>
              <a:t>- </a:t>
            </a:r>
            <a:r>
              <a:rPr lang="tr-TR" sz="2800" b="1" dirty="0" smtClean="0"/>
              <a:t>C </a:t>
            </a:r>
            <a:r>
              <a:rPr lang="tr-TR" sz="2800" b="1" dirty="0"/>
              <a:t>tipi Antrepo</a:t>
            </a:r>
            <a:endParaRPr lang="tr-TR" sz="2800" dirty="0"/>
          </a:p>
          <a:p>
            <a:r>
              <a:rPr lang="tr-TR" sz="2800" b="1" dirty="0"/>
              <a:t>     </a:t>
            </a:r>
          </a:p>
          <a:p>
            <a:r>
              <a:rPr lang="tr-TR" sz="2800" b="1" dirty="0"/>
              <a:t>     - </a:t>
            </a:r>
            <a:r>
              <a:rPr lang="tr-TR" sz="2800" b="1" dirty="0" smtClean="0"/>
              <a:t>D </a:t>
            </a:r>
            <a:r>
              <a:rPr lang="tr-TR" sz="2800" b="1" dirty="0"/>
              <a:t>Tipi Antrepo</a:t>
            </a:r>
          </a:p>
          <a:p>
            <a:r>
              <a:rPr lang="tr-TR" sz="2800" b="1" dirty="0"/>
              <a:t>     </a:t>
            </a:r>
          </a:p>
          <a:p>
            <a:r>
              <a:rPr lang="tr-TR" sz="2800" b="1" dirty="0"/>
              <a:t>     - </a:t>
            </a:r>
            <a:r>
              <a:rPr lang="tr-TR" sz="2800" b="1" dirty="0" smtClean="0"/>
              <a:t>E </a:t>
            </a:r>
            <a:r>
              <a:rPr lang="tr-TR" sz="2800" b="1" dirty="0"/>
              <a:t>Tipi Antrepo</a:t>
            </a:r>
            <a:endParaRPr lang="tr-TR" sz="2800" b="1" kern="100" dirty="0" smtClean="0">
              <a:solidFill>
                <a:srgbClr val="26262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0299" y="103714"/>
            <a:ext cx="508527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00B0F0"/>
                </a:solidFill>
              </a:rPr>
              <a:t>Depolama Terimleri</a:t>
            </a:r>
            <a:endParaRPr lang="tr-TR" sz="2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2738" y="681842"/>
            <a:ext cx="7108538" cy="5071257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" y="1040567"/>
            <a:ext cx="6394910" cy="4255333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3" name="TextBox 12"/>
          <p:cNvSpPr txBox="1"/>
          <p:nvPr/>
        </p:nvSpPr>
        <p:spPr>
          <a:xfrm>
            <a:off x="6912239" y="1277774"/>
            <a:ext cx="4699000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sz="2000" b="1" dirty="0"/>
              <a:t>Adresleme (</a:t>
            </a:r>
            <a:r>
              <a:rPr lang="tr-TR" sz="2000" b="1" dirty="0" err="1"/>
              <a:t>Addressing</a:t>
            </a:r>
            <a:r>
              <a:rPr lang="tr-TR" sz="2000" b="1" dirty="0"/>
              <a:t>)</a:t>
            </a:r>
            <a:r>
              <a:rPr lang="tr-TR" sz="2000" dirty="0"/>
              <a:t> : Depo içerisinde stoklanan ürünleri belirli bir düzen içerisinde izlemek amacıyla, malzeme konacak lokasyonların gereksinime uygun bir düzen içerisinde kodlandırılması veya numaralandırılması işlemidir.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b="1" dirty="0"/>
              <a:t>Elleçleme (Handling)</a:t>
            </a:r>
            <a:r>
              <a:rPr lang="tr-TR" sz="2000" dirty="0"/>
              <a:t> : Depoda malzeme boşaltma, mal kabul, seçerek ayırma, teslim-tesellüm, paket açma, bölme, istifleme, yerleştirme, yerini değiştirme, yenileme-eksik tamamlama, toplama, </a:t>
            </a:r>
            <a:r>
              <a:rPr lang="tr-TR" sz="2000" dirty="0" smtClean="0"/>
              <a:t>ambalajlama</a:t>
            </a:r>
            <a:r>
              <a:rPr lang="tr-TR" sz="2000" dirty="0"/>
              <a:t>, yükleme </a:t>
            </a:r>
            <a:r>
              <a:rPr lang="tr-TR" sz="2000" dirty="0" smtClean="0"/>
              <a:t>vb. </a:t>
            </a:r>
            <a:r>
              <a:rPr lang="tr-TR" sz="2000" dirty="0"/>
              <a:t>işlemlerdir</a:t>
            </a:r>
          </a:p>
        </p:txBody>
      </p:sp>
    </p:spTree>
    <p:extLst>
      <p:ext uri="{BB962C8B-B14F-4D97-AF65-F5344CB8AC3E}">
        <p14:creationId xmlns:p14="http://schemas.microsoft.com/office/powerpoint/2010/main" val="5359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9199" y="143159"/>
            <a:ext cx="508527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00B0F0"/>
                </a:solidFill>
              </a:rPr>
              <a:t>Depolama Terimleri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7" y="736394"/>
            <a:ext cx="559352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sz="2100" b="1" dirty="0"/>
              <a:t>Rampa (</a:t>
            </a:r>
            <a:r>
              <a:rPr lang="tr-TR" sz="2100" b="1" dirty="0" err="1"/>
              <a:t>Stage</a:t>
            </a:r>
            <a:r>
              <a:rPr lang="tr-TR" sz="2100" b="1" dirty="0"/>
              <a:t>/</a:t>
            </a:r>
            <a:r>
              <a:rPr lang="tr-TR" sz="2100" b="1" dirty="0" err="1"/>
              <a:t>Ramp</a:t>
            </a:r>
            <a:r>
              <a:rPr lang="tr-TR" sz="2100" b="1" dirty="0" smtClean="0"/>
              <a:t>)</a:t>
            </a:r>
            <a:r>
              <a:rPr lang="tr-TR" sz="2100" dirty="0" smtClean="0"/>
              <a:t>: </a:t>
            </a:r>
            <a:r>
              <a:rPr lang="tr-TR" sz="2100" dirty="0"/>
              <a:t>Malzemenin depoya alınma veya depodan </a:t>
            </a:r>
            <a:r>
              <a:rPr lang="tr-TR" sz="2100" dirty="0" smtClean="0"/>
              <a:t>sevk edilme </a:t>
            </a:r>
            <a:r>
              <a:rPr lang="tr-TR" sz="2100" dirty="0"/>
              <a:t>işlemlerini kolaylaştırmak üzere kullanılan alandır</a:t>
            </a:r>
            <a:r>
              <a:rPr lang="tr-TR" sz="2100" dirty="0" smtClean="0"/>
              <a:t>.</a:t>
            </a:r>
          </a:p>
          <a:p>
            <a:pPr algn="just"/>
            <a:endParaRPr lang="tr-TR" sz="2100" dirty="0"/>
          </a:p>
          <a:p>
            <a:pPr algn="just"/>
            <a:r>
              <a:rPr lang="tr-TR" sz="2100" b="1" dirty="0"/>
              <a:t>Etiketleme (</a:t>
            </a:r>
            <a:r>
              <a:rPr lang="tr-TR" sz="2100" b="1" dirty="0" err="1"/>
              <a:t>Labelling</a:t>
            </a:r>
            <a:r>
              <a:rPr lang="tr-TR" sz="2100" b="1" dirty="0" smtClean="0"/>
              <a:t>)</a:t>
            </a:r>
            <a:r>
              <a:rPr lang="tr-TR" sz="2100" dirty="0" smtClean="0"/>
              <a:t>: </a:t>
            </a:r>
            <a:r>
              <a:rPr lang="tr-TR" sz="2100" dirty="0"/>
              <a:t>Etiket ile ürün </a:t>
            </a:r>
            <a:r>
              <a:rPr lang="tr-TR" sz="2100" dirty="0" smtClean="0"/>
              <a:t>takibi </a:t>
            </a:r>
            <a:r>
              <a:rPr lang="tr-TR" sz="2100" dirty="0"/>
              <a:t>yapılan depolarda, ürünün depoya alınmadan önce ürüne uygulanan etiketleme (kodlama) işlemidir</a:t>
            </a:r>
            <a:r>
              <a:rPr lang="tr-TR" sz="2100" dirty="0" smtClean="0"/>
              <a:t>.</a:t>
            </a:r>
          </a:p>
          <a:p>
            <a:pPr algn="just"/>
            <a:endParaRPr lang="tr-TR" sz="2100" dirty="0"/>
          </a:p>
          <a:p>
            <a:pPr algn="just"/>
            <a:r>
              <a:rPr lang="tr-TR" sz="2100" b="1" dirty="0"/>
              <a:t>İstifleme (</a:t>
            </a:r>
            <a:r>
              <a:rPr lang="tr-TR" sz="2100" b="1" dirty="0" err="1"/>
              <a:t>Stowing</a:t>
            </a:r>
            <a:r>
              <a:rPr lang="tr-TR" sz="2100" b="1" dirty="0" smtClean="0"/>
              <a:t>)</a:t>
            </a:r>
            <a:r>
              <a:rPr lang="tr-TR" sz="2100" dirty="0" smtClean="0"/>
              <a:t>: </a:t>
            </a:r>
            <a:r>
              <a:rPr lang="tr-TR" sz="2100" dirty="0"/>
              <a:t>Hacmi dikey yönde kullanmak amacıyla malzemelerin üst üste yığılmasıdır</a:t>
            </a:r>
            <a:r>
              <a:rPr lang="tr-TR" sz="2100" dirty="0" smtClean="0"/>
              <a:t>.</a:t>
            </a:r>
          </a:p>
          <a:p>
            <a:pPr algn="just"/>
            <a:endParaRPr lang="tr-TR" sz="2100" dirty="0"/>
          </a:p>
          <a:p>
            <a:pPr algn="just"/>
            <a:r>
              <a:rPr lang="tr-TR" sz="2100" b="1" dirty="0"/>
              <a:t>Palet (</a:t>
            </a:r>
            <a:r>
              <a:rPr lang="tr-TR" sz="2100" b="1" dirty="0" err="1"/>
              <a:t>Pallet</a:t>
            </a:r>
            <a:r>
              <a:rPr lang="tr-TR" sz="2100" b="1" dirty="0" smtClean="0"/>
              <a:t>)</a:t>
            </a:r>
            <a:r>
              <a:rPr lang="tr-TR" sz="2100" dirty="0" smtClean="0"/>
              <a:t>: </a:t>
            </a:r>
            <a:r>
              <a:rPr lang="tr-TR" sz="2100" dirty="0"/>
              <a:t>Depolama ve sevkiyatta kullanılan, çeşitli malzemelerden üretilen ve malın üzerine konulduğu platformdur</a:t>
            </a:r>
            <a:r>
              <a:rPr lang="tr-TR" sz="2100" dirty="0" smtClean="0"/>
              <a:t>.</a:t>
            </a:r>
            <a:endParaRPr lang="tr-TR" sz="21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900705" y="739091"/>
            <a:ext cx="6143235" cy="4870585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1478181"/>
            <a:ext cx="5172075" cy="3086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3493" y="4657378"/>
            <a:ext cx="47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B0F0"/>
                </a:solidFill>
              </a:rPr>
              <a:t>Palet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6172" y="753915"/>
            <a:ext cx="6435090" cy="5375713"/>
          </a:xfrm>
          <a:prstGeom prst="rect">
            <a:avLst/>
          </a:prstGeom>
          <a:solidFill>
            <a:srgbClr val="F1CC1C">
              <a:alpha val="57000"/>
            </a:srgbClr>
          </a:solidFill>
          <a:ln w="25400" cap="flat" cmpd="sng" algn="ctr">
            <a:noFill/>
            <a:prstDash val="solid"/>
          </a:ln>
          <a:effectLst>
            <a:softEdge rad="406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114804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9199" y="143159"/>
            <a:ext cx="508527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00B0F0"/>
                </a:solidFill>
              </a:rPr>
              <a:t>Depolama Terimleri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8918" y="1440892"/>
            <a:ext cx="557901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sz="2200" b="1" dirty="0" smtClean="0"/>
              <a:t>Forklift</a:t>
            </a:r>
            <a:r>
              <a:rPr lang="tr-TR" sz="2200" dirty="0" smtClean="0"/>
              <a:t>: </a:t>
            </a:r>
            <a:r>
              <a:rPr lang="tr-TR" sz="2200" dirty="0" smtClean="0"/>
              <a:t>Açık ve kapalı alanlarda yükleme, boşaltma, taşıma, yerleştirme </a:t>
            </a:r>
            <a:r>
              <a:rPr lang="tr-TR" sz="2200" dirty="0" smtClean="0"/>
              <a:t>vb. </a:t>
            </a:r>
            <a:r>
              <a:rPr lang="tr-TR" sz="2200" dirty="0" smtClean="0"/>
              <a:t>işlemler için kullanılan araçtır.</a:t>
            </a:r>
          </a:p>
          <a:p>
            <a:pPr algn="just"/>
            <a:endParaRPr lang="tr-TR" sz="2200" dirty="0" smtClean="0"/>
          </a:p>
          <a:p>
            <a:pPr algn="just"/>
            <a:r>
              <a:rPr lang="tr-TR" sz="2200" b="1" dirty="0" smtClean="0"/>
              <a:t>Raf (</a:t>
            </a:r>
            <a:r>
              <a:rPr lang="tr-TR" sz="2200" b="1" dirty="0" err="1" smtClean="0"/>
              <a:t>Shelf</a:t>
            </a:r>
            <a:r>
              <a:rPr lang="tr-TR" sz="2200" b="1" dirty="0" smtClean="0"/>
              <a:t>, </a:t>
            </a:r>
            <a:r>
              <a:rPr lang="tr-TR" sz="2200" b="1" dirty="0" err="1" smtClean="0"/>
              <a:t>Rack</a:t>
            </a:r>
            <a:r>
              <a:rPr lang="tr-TR" sz="2200" b="1" dirty="0" smtClean="0"/>
              <a:t>)</a:t>
            </a:r>
            <a:r>
              <a:rPr lang="tr-TR" sz="2200" dirty="0" smtClean="0"/>
              <a:t>: </a:t>
            </a:r>
            <a:r>
              <a:rPr lang="tr-TR" sz="2200" dirty="0" smtClean="0"/>
              <a:t>Depolarda düzeni sağlamak ve malı korumak amacı için kullanılan donanımlardan biridir.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b="1" dirty="0"/>
              <a:t>Çapraz Sevkiyat (Cross </a:t>
            </a:r>
            <a:r>
              <a:rPr lang="tr-TR" sz="2200" b="1" dirty="0" err="1"/>
              <a:t>Docking</a:t>
            </a:r>
            <a:r>
              <a:rPr lang="tr-TR" sz="2200" b="1" dirty="0" smtClean="0"/>
              <a:t>)</a:t>
            </a:r>
            <a:r>
              <a:rPr lang="tr-TR" sz="2200" dirty="0" smtClean="0"/>
              <a:t>: Tedarikçiden </a:t>
            </a:r>
            <a:r>
              <a:rPr lang="tr-TR" sz="2200" dirty="0"/>
              <a:t>temin edilen malların depoya alınmadan tasnif edilerek </a:t>
            </a:r>
            <a:r>
              <a:rPr lang="tr-TR" sz="2200" dirty="0" smtClean="0"/>
              <a:t>müşterilerin </a:t>
            </a:r>
            <a:r>
              <a:rPr lang="tr-TR" sz="2200" dirty="0"/>
              <a:t>gereksinimlerine göre sevk edilmesi </a:t>
            </a:r>
            <a:r>
              <a:rPr lang="tr-TR" sz="2200" dirty="0" smtClean="0"/>
              <a:t>işlemidir.</a:t>
            </a:r>
            <a:endParaRPr lang="tr-TR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3" y="945642"/>
            <a:ext cx="5898980" cy="42820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522513" y="5021920"/>
            <a:ext cx="500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>
                <a:solidFill>
                  <a:srgbClr val="00B0F0"/>
                </a:solidFill>
              </a:rPr>
              <a:t>Forklift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964382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4322618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2108874" y="0"/>
            <a:ext cx="83126" cy="4322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108873" y="4333009"/>
            <a:ext cx="83127" cy="1620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5"/>
            <a:ext cx="12192000" cy="872835"/>
          </a:xfrm>
          <a:prstGeom prst="rect">
            <a:avLst/>
          </a:prstGeom>
        </p:spPr>
      </p:pic>
      <p:sp>
        <p:nvSpPr>
          <p:cNvPr id="12" name="Başlık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Depolama Terimleri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609600" y="1230077"/>
            <a:ext cx="10972800" cy="4525963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tr-TR" b="1" dirty="0" smtClean="0"/>
              <a:t>Aktarma </a:t>
            </a:r>
            <a:r>
              <a:rPr lang="tr-TR" b="1" dirty="0"/>
              <a:t>Merkezi (</a:t>
            </a:r>
            <a:r>
              <a:rPr lang="tr-TR" b="1" dirty="0" err="1"/>
              <a:t>Hub</a:t>
            </a:r>
            <a:r>
              <a:rPr lang="tr-TR" b="1" dirty="0"/>
              <a:t>)</a:t>
            </a:r>
            <a:r>
              <a:rPr lang="tr-TR" dirty="0"/>
              <a:t>: Gelen yük/kargoların indirildiği ve varış noktasına göre gidenlerin ise yüklendiği, gün içinde kargoların kısa zaman aralıkları ile saklandığı, araçlar arası yük/kargo transferi yapıldığı bölgesel işlem merkezleridir.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Boşaltma (</a:t>
            </a:r>
            <a:r>
              <a:rPr lang="tr-TR" b="1" dirty="0" err="1"/>
              <a:t>Unloading</a:t>
            </a:r>
            <a:r>
              <a:rPr lang="tr-TR" b="1" dirty="0"/>
              <a:t>)</a:t>
            </a:r>
            <a:r>
              <a:rPr lang="tr-TR" dirty="0"/>
              <a:t>: Malzemelerin tren, uçak, kamyon vb. bir araçtan uygun bir biçimde indirilerek uygun bir yere konulması işlemidir.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Dağıtım </a:t>
            </a:r>
            <a:r>
              <a:rPr lang="tr-TR" b="1" dirty="0"/>
              <a:t>Deposu (Distribution </a:t>
            </a:r>
            <a:r>
              <a:rPr lang="tr-TR" b="1" dirty="0" err="1"/>
              <a:t>Warehouse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Farklı </a:t>
            </a:r>
            <a:r>
              <a:rPr lang="tr-TR" dirty="0" smtClean="0"/>
              <a:t>tedarikçilerden </a:t>
            </a:r>
            <a:r>
              <a:rPr lang="tr-TR" dirty="0"/>
              <a:t>gelen ürünlerin müşterilere dağıtılmasına kadar geçen süre içinde depolandığı yerdir. </a:t>
            </a:r>
            <a:endParaRPr lang="tr-TR" dirty="0" smtClean="0"/>
          </a:p>
          <a:p>
            <a:pPr algn="just"/>
            <a:endParaRPr lang="tr-TR" b="1" dirty="0"/>
          </a:p>
          <a:p>
            <a:pPr algn="just"/>
            <a:r>
              <a:rPr lang="tr-TR" b="1" dirty="0" smtClean="0"/>
              <a:t>Depo </a:t>
            </a:r>
            <a:r>
              <a:rPr lang="tr-TR" b="1" dirty="0"/>
              <a:t>Yönetim Sistemi (</a:t>
            </a:r>
            <a:r>
              <a:rPr lang="tr-TR" b="1" dirty="0" err="1"/>
              <a:t>Warehouse</a:t>
            </a:r>
            <a:r>
              <a:rPr lang="tr-TR" b="1" dirty="0"/>
              <a:t> Management </a:t>
            </a:r>
            <a:r>
              <a:rPr lang="tr-TR" b="1" dirty="0" err="1"/>
              <a:t>System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tr-TR" dirty="0"/>
              <a:t>Depoların; mal kabul, yerleştirme, stok yönetimi, sayım, işgücü yönetimi, toplama, ambalajlama, sevkiyat plânlama </a:t>
            </a:r>
            <a:r>
              <a:rPr lang="tr-TR" dirty="0" smtClean="0"/>
              <a:t>vb. </a:t>
            </a:r>
            <a:r>
              <a:rPr lang="tr-TR" dirty="0"/>
              <a:t>işlemlerinin barkod, RF terminalleri, otomatik malzeme taşıma sistemleri vd. çağdaş teknolojiler kullanarak yönetimini sağlayan yazılım sistemidir. </a:t>
            </a:r>
          </a:p>
        </p:txBody>
      </p:sp>
    </p:spTree>
    <p:extLst>
      <p:ext uri="{BB962C8B-B14F-4D97-AF65-F5344CB8AC3E}">
        <p14:creationId xmlns:p14="http://schemas.microsoft.com/office/powerpoint/2010/main" val="18368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959</Words>
  <Application>Microsoft Office PowerPoint</Application>
  <PresentationFormat>Özel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Introducing PowerPoint 2010</vt:lpstr>
      <vt:lpstr>PowerPoint Sunusu</vt:lpstr>
      <vt:lpstr>PowerPoint Sunusu</vt:lpstr>
      <vt:lpstr>Depo Türleri</vt:lpstr>
      <vt:lpstr>PowerPoint Sunusu</vt:lpstr>
      <vt:lpstr>PowerPoint Sunusu</vt:lpstr>
      <vt:lpstr>PowerPoint Sunusu</vt:lpstr>
      <vt:lpstr>PowerPoint Sunusu</vt:lpstr>
      <vt:lpstr>PowerPoint Sunusu</vt:lpstr>
      <vt:lpstr>Depolama Terimleri</vt:lpstr>
      <vt:lpstr>Depolama Terimleri</vt:lpstr>
      <vt:lpstr>Depolama Terimleri</vt:lpstr>
      <vt:lpstr>Depolama Terimleri</vt:lpstr>
      <vt:lpstr>Depolama Terimleri</vt:lpstr>
      <vt:lpstr>Depolama Terimleri</vt:lpstr>
      <vt:lpstr>Depolama Terimleri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</dc:title>
  <dc:creator>Baver Kıvanç Kahraman</dc:creator>
  <cp:lastModifiedBy>Gultekin</cp:lastModifiedBy>
  <cp:revision>33</cp:revision>
  <dcterms:created xsi:type="dcterms:W3CDTF">2012-12-29T14:06:38Z</dcterms:created>
  <dcterms:modified xsi:type="dcterms:W3CDTF">2012-12-31T13:42:18Z</dcterms:modified>
</cp:coreProperties>
</file>