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4"/>
  </p:notesMasterIdLst>
  <p:sldIdLst>
    <p:sldId id="258" r:id="rId2"/>
    <p:sldId id="259" r:id="rId3"/>
    <p:sldId id="261" r:id="rId4"/>
    <p:sldId id="262" r:id="rId5"/>
    <p:sldId id="263" r:id="rId6"/>
    <p:sldId id="266" r:id="rId7"/>
    <p:sldId id="340" r:id="rId8"/>
    <p:sldId id="341" r:id="rId9"/>
    <p:sldId id="342" r:id="rId10"/>
    <p:sldId id="415" r:id="rId11"/>
    <p:sldId id="343" r:id="rId12"/>
    <p:sldId id="344" r:id="rId13"/>
    <p:sldId id="395" r:id="rId14"/>
    <p:sldId id="402" r:id="rId15"/>
    <p:sldId id="403" r:id="rId16"/>
    <p:sldId id="404" r:id="rId17"/>
    <p:sldId id="405" r:id="rId18"/>
    <p:sldId id="406" r:id="rId19"/>
    <p:sldId id="408" r:id="rId20"/>
    <p:sldId id="409" r:id="rId21"/>
    <p:sldId id="410" r:id="rId22"/>
    <p:sldId id="411" r:id="rId23"/>
    <p:sldId id="412" r:id="rId24"/>
    <p:sldId id="413" r:id="rId25"/>
    <p:sldId id="414" r:id="rId26"/>
    <p:sldId id="416" r:id="rId27"/>
    <p:sldId id="417" r:id="rId28"/>
    <p:sldId id="418" r:id="rId29"/>
    <p:sldId id="419" r:id="rId30"/>
    <p:sldId id="420" r:id="rId31"/>
    <p:sldId id="421" r:id="rId32"/>
    <p:sldId id="42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snapToGrid="0">
      <p:cViewPr>
        <p:scale>
          <a:sx n="70" d="100"/>
          <a:sy n="70" d="100"/>
        </p:scale>
        <p:origin x="-1488"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tr-T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tr-TR"/>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tr-T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D001D3F-489E-4DD4-A38D-476471774FA7}" type="slidenum">
              <a:rPr lang="tr-TR"/>
              <a:pPr>
                <a:defRPr/>
              </a:pPr>
              <a:t>‹#›</a:t>
            </a:fld>
            <a:endParaRPr lang="tr-TR"/>
          </a:p>
        </p:txBody>
      </p:sp>
    </p:spTree>
    <p:extLst>
      <p:ext uri="{BB962C8B-B14F-4D97-AF65-F5344CB8AC3E}">
        <p14:creationId xmlns:p14="http://schemas.microsoft.com/office/powerpoint/2010/main" val="1880477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95F50-619B-4802-8FB6-CC9EE4F2D514}" type="slidenum">
              <a:rPr lang="tr-TR"/>
              <a:pPr eaLnBrk="1" hangingPunct="1"/>
              <a:t>1</a:t>
            </a:fld>
            <a:endParaRPr lang="tr-TR"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421026-9030-4AAE-9092-AA20D6263BFD}" type="slidenum">
              <a:rPr lang="tr-TR"/>
              <a:pPr eaLnBrk="1" hangingPunct="1"/>
              <a:t>10</a:t>
            </a:fld>
            <a:endParaRPr lang="tr-T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800" y="43434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8DED58-BB58-41ED-9321-85CF8716AE43}" type="slidenum">
              <a:rPr lang="tr-TR"/>
              <a:pPr eaLnBrk="1" hangingPunct="1"/>
              <a:t>11</a:t>
            </a:fld>
            <a:endParaRPr lang="tr-T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tr-T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21117B-0321-4919-A08E-3E41032ED59D}" type="slidenum">
              <a:rPr lang="tr-TR"/>
              <a:pPr eaLnBrk="1" hangingPunct="1"/>
              <a:t>12</a:t>
            </a:fld>
            <a:endParaRPr lang="tr-T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F733DF-04E2-4115-BD12-2F84A7D9DFDB}" type="slidenum">
              <a:rPr lang="tr-TR"/>
              <a:pPr eaLnBrk="1" hangingPunct="1"/>
              <a:t>13</a:t>
            </a:fld>
            <a:endParaRPr lang="tr-T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t>Bu yeni önizleme yöntemi, şekil veya animasyon efekti uygulandığında tam olarak nasıl görüntüleneceğini görmenizi sağlar. Beğenmediğiniz takdirde, geri al işlevini kullanmaya gerek yoktur. Fare işaretçisini efektlerin üzerinde bekletmeniz (veya “üzerine götürmeniz”) ve uygulamak istediğiniz efekti seçmeniz yeterlidir.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7B764E-DFEB-4C89-B8F4-6BA4EA13993B}" type="slidenum">
              <a:rPr lang="tr-TR"/>
              <a:pPr eaLnBrk="1" hangingPunct="1"/>
              <a:t>2</a:t>
            </a:fld>
            <a:endParaRPr lang="tr-T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C07528-24E8-45E4-9CF3-39E10411DBB7}" type="slidenum">
              <a:rPr lang="tr-TR"/>
              <a:pPr eaLnBrk="1" hangingPunct="1"/>
              <a:t>3</a:t>
            </a:fld>
            <a:endParaRPr lang="tr-T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F4F9D1-BCEB-475A-8E89-075150BD4437}" type="slidenum">
              <a:rPr lang="tr-TR"/>
              <a:pPr eaLnBrk="1" hangingPunct="1"/>
              <a:t>4</a:t>
            </a:fld>
            <a:endParaRPr lang="tr-T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2DDF57-EA75-487D-BD44-4C79F04F0AD6}" type="slidenum">
              <a:rPr lang="tr-TR"/>
              <a:pPr eaLnBrk="1" hangingPunct="1"/>
              <a:t>5</a:t>
            </a:fld>
            <a:endParaRPr lang="tr-T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6C2898-1043-41E1-9D6A-D169342C2E59}" type="slidenum">
              <a:rPr lang="tr-TR"/>
              <a:pPr eaLnBrk="1" hangingPunct="1"/>
              <a:t>6</a:t>
            </a:fld>
            <a:endParaRPr lang="tr-T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D8A13F-1F1A-488B-9EEF-52EA2E85B7FB}" type="slidenum">
              <a:rPr lang="tr-TR"/>
              <a:pPr eaLnBrk="1" hangingPunct="1"/>
              <a:t>7</a:t>
            </a:fld>
            <a:endParaRPr lang="tr-T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D60904-048D-4A21-A3DD-ECEC329495DC}" type="slidenum">
              <a:rPr lang="tr-TR"/>
              <a:pPr eaLnBrk="1" hangingPunct="1"/>
              <a:t>8</a:t>
            </a:fld>
            <a:endParaRPr lang="tr-T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421026-9030-4AAE-9092-AA20D6263BFD}" type="slidenum">
              <a:rPr lang="tr-TR"/>
              <a:pPr eaLnBrk="1" hangingPunct="1"/>
              <a:t>9</a:t>
            </a:fld>
            <a:endParaRPr lang="tr-T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800" y="43434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1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tr-TR" smtClean="0"/>
              <a:t>Asıl başlık stili için tıklatın</a:t>
            </a:r>
            <a:endParaRPr lang="tr-T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xfrm>
            <a:off x="457200" y="6245225"/>
            <a:ext cx="2133600" cy="476250"/>
          </a:xfrm>
        </p:spPr>
        <p:txBody>
          <a:bodyPr/>
          <a:lstStyle>
            <a:lvl1pPr>
              <a:defRPr sz="1800" smtClean="0"/>
            </a:lvl1pPr>
          </a:lstStyle>
          <a:p>
            <a:pPr>
              <a:defRPr/>
            </a:pPr>
            <a:endParaRPr lang="tr-TR"/>
          </a:p>
        </p:txBody>
      </p:sp>
      <p:sp>
        <p:nvSpPr>
          <p:cNvPr id="5" name="Rectangle 5"/>
          <p:cNvSpPr>
            <a:spLocks noGrp="1" noChangeArrowheads="1"/>
          </p:cNvSpPr>
          <p:nvPr>
            <p:ph type="ftr" sz="quarter" idx="11"/>
          </p:nvPr>
        </p:nvSpPr>
        <p:spPr>
          <a:xfrm>
            <a:off x="3124200" y="6200775"/>
            <a:ext cx="2895600" cy="476250"/>
          </a:xfrm>
        </p:spPr>
        <p:txBody>
          <a:bodyPr/>
          <a:lstStyle>
            <a:lvl1pPr>
              <a:defRPr sz="1800" smtClean="0"/>
            </a:lvl1pPr>
          </a:lstStyle>
          <a:p>
            <a:pPr>
              <a:defRPr/>
            </a:pPr>
            <a:r>
              <a:rPr lang="tr-TR"/>
              <a:t>Get up to speed</a:t>
            </a:r>
          </a:p>
        </p:txBody>
      </p:sp>
      <p:sp>
        <p:nvSpPr>
          <p:cNvPr id="6" name="Rectangle 6"/>
          <p:cNvSpPr>
            <a:spLocks noGrp="1" noChangeArrowheads="1"/>
          </p:cNvSpPr>
          <p:nvPr>
            <p:ph type="sldNum" sz="quarter" idx="12"/>
          </p:nvPr>
        </p:nvSpPr>
        <p:spPr>
          <a:xfrm>
            <a:off x="6553200" y="6245225"/>
            <a:ext cx="2133600" cy="476250"/>
          </a:xfrm>
        </p:spPr>
        <p:txBody>
          <a:bodyPr/>
          <a:lstStyle>
            <a:lvl1pPr>
              <a:defRPr sz="1800" smtClean="0"/>
            </a:lvl1pPr>
          </a:lstStyle>
          <a:p>
            <a:pPr>
              <a:defRPr/>
            </a:pPr>
            <a:fld id="{38BBF63C-3FD2-49DD-8FF3-35BFB9B56938}" type="slidenum">
              <a:rPr lang="tr-TR"/>
              <a:pPr>
                <a:defRPr/>
              </a:pPr>
              <a:t>‹#›</a:t>
            </a:fld>
            <a:endParaRPr lang="tr-TR"/>
          </a:p>
        </p:txBody>
      </p:sp>
    </p:spTree>
    <p:extLst>
      <p:ext uri="{BB962C8B-B14F-4D97-AF65-F5344CB8AC3E}">
        <p14:creationId xmlns:p14="http://schemas.microsoft.com/office/powerpoint/2010/main" val="4052717623"/>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F226C8F2-5A2C-471F-8345-C79C7105B1A8}" type="slidenum">
              <a:rPr lang="tr-TR"/>
              <a:pPr>
                <a:defRPr/>
              </a:pPr>
              <a:t>‹#›</a:t>
            </a:fld>
            <a:endParaRPr lang="tr-TR"/>
          </a:p>
        </p:txBody>
      </p:sp>
    </p:spTree>
    <p:extLst>
      <p:ext uri="{BB962C8B-B14F-4D97-AF65-F5344CB8AC3E}">
        <p14:creationId xmlns:p14="http://schemas.microsoft.com/office/powerpoint/2010/main" val="2990242882"/>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tr-TR" smtClean="0"/>
              <a:t>Asıl başlık stili için tıklatın</a:t>
            </a:r>
            <a:endParaRPr lang="tr-TR"/>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82A327D4-AD98-45C2-8BF6-033B4909EDD7}" type="slidenum">
              <a:rPr lang="tr-TR"/>
              <a:pPr>
                <a:defRPr/>
              </a:pPr>
              <a:t>‹#›</a:t>
            </a:fld>
            <a:endParaRPr lang="tr-TR"/>
          </a:p>
        </p:txBody>
      </p:sp>
    </p:spTree>
    <p:extLst>
      <p:ext uri="{BB962C8B-B14F-4D97-AF65-F5344CB8AC3E}">
        <p14:creationId xmlns:p14="http://schemas.microsoft.com/office/powerpoint/2010/main" val="4083869328"/>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Başlık, İçerik ve Metin">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tr-TR" smtClean="0"/>
              <a:t>Asıl başlık stili için tıklatın</a:t>
            </a:r>
            <a:endParaRPr lang="tr-TR"/>
          </a:p>
        </p:txBody>
      </p:sp>
      <p:sp>
        <p:nvSpPr>
          <p:cNvPr id="3" name="Content Placeholder 2"/>
          <p:cNvSpPr>
            <a:spLocks noGrp="1"/>
          </p:cNvSpPr>
          <p:nvPr>
            <p:ph sz="half" idx="1"/>
          </p:nvPr>
        </p:nvSpPr>
        <p:spPr>
          <a:xfrm>
            <a:off x="350838" y="914400"/>
            <a:ext cx="4138612" cy="502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Text Placeholder 3"/>
          <p:cNvSpPr>
            <a:spLocks noGrp="1"/>
          </p:cNvSpPr>
          <p:nvPr>
            <p:ph type="body" sz="half" idx="2"/>
          </p:nvPr>
        </p:nvSpPr>
        <p:spPr>
          <a:xfrm>
            <a:off x="4641850" y="914400"/>
            <a:ext cx="4140200" cy="502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ECCB58BE-3409-4306-9023-E561992001B2}" type="slidenum">
              <a:rPr lang="tr-TR"/>
              <a:pPr>
                <a:defRPr/>
              </a:pPr>
              <a:t>‹#›</a:t>
            </a:fld>
            <a:endParaRPr lang="tr-TR"/>
          </a:p>
        </p:txBody>
      </p:sp>
    </p:spTree>
    <p:extLst>
      <p:ext uri="{BB962C8B-B14F-4D97-AF65-F5344CB8AC3E}">
        <p14:creationId xmlns:p14="http://schemas.microsoft.com/office/powerpoint/2010/main" val="2728007500"/>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tr-TR" smtClean="0"/>
              <a:t>Asıl başlık stili için tıklatın</a:t>
            </a:r>
            <a:endParaRPr lang="tr-TR"/>
          </a:p>
        </p:txBody>
      </p:sp>
      <p:sp>
        <p:nvSpPr>
          <p:cNvPr id="3" name="Text Placeholder 2"/>
          <p:cNvSpPr>
            <a:spLocks noGrp="1"/>
          </p:cNvSpPr>
          <p:nvPr>
            <p:ph type="body" sz="half" idx="1"/>
          </p:nvPr>
        </p:nvSpPr>
        <p:spPr>
          <a:xfrm>
            <a:off x="350838" y="914400"/>
            <a:ext cx="4138612" cy="502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Content Placeholder 3"/>
          <p:cNvSpPr>
            <a:spLocks noGrp="1"/>
          </p:cNvSpPr>
          <p:nvPr>
            <p:ph sz="half" idx="2"/>
          </p:nvPr>
        </p:nvSpPr>
        <p:spPr>
          <a:xfrm>
            <a:off x="4641850" y="914400"/>
            <a:ext cx="4140200" cy="502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3F7BED4B-E7F3-4599-9D8E-B1E035F463A2}" type="slidenum">
              <a:rPr lang="tr-TR"/>
              <a:pPr>
                <a:defRPr/>
              </a:pPr>
              <a:t>‹#›</a:t>
            </a:fld>
            <a:endParaRPr lang="tr-TR"/>
          </a:p>
        </p:txBody>
      </p:sp>
    </p:spTree>
    <p:extLst>
      <p:ext uri="{BB962C8B-B14F-4D97-AF65-F5344CB8AC3E}">
        <p14:creationId xmlns:p14="http://schemas.microsoft.com/office/powerpoint/2010/main" val="2324854636"/>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5797CF61-24B8-4E71-AA6A-E421ED547E34}" type="slidenum">
              <a:rPr lang="tr-TR"/>
              <a:pPr>
                <a:defRPr/>
              </a:pPr>
              <a:t>‹#›</a:t>
            </a:fld>
            <a:endParaRPr lang="tr-TR"/>
          </a:p>
        </p:txBody>
      </p:sp>
    </p:spTree>
    <p:extLst>
      <p:ext uri="{BB962C8B-B14F-4D97-AF65-F5344CB8AC3E}">
        <p14:creationId xmlns:p14="http://schemas.microsoft.com/office/powerpoint/2010/main" val="958391025"/>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56F3D9A3-750A-428C-BC6E-3F1B27925FCC}" type="slidenum">
              <a:rPr lang="tr-TR"/>
              <a:pPr>
                <a:defRPr/>
              </a:pPr>
              <a:t>‹#›</a:t>
            </a:fld>
            <a:endParaRPr lang="tr-TR"/>
          </a:p>
        </p:txBody>
      </p:sp>
    </p:spTree>
    <p:extLst>
      <p:ext uri="{BB962C8B-B14F-4D97-AF65-F5344CB8AC3E}">
        <p14:creationId xmlns:p14="http://schemas.microsoft.com/office/powerpoint/2010/main" val="929776966"/>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364E31AF-13DF-4AA5-BEE3-F76543A12708}" type="slidenum">
              <a:rPr lang="tr-TR"/>
              <a:pPr>
                <a:defRPr/>
              </a:pPr>
              <a:t>‹#›</a:t>
            </a:fld>
            <a:endParaRPr lang="tr-TR"/>
          </a:p>
        </p:txBody>
      </p:sp>
    </p:spTree>
    <p:extLst>
      <p:ext uri="{BB962C8B-B14F-4D97-AF65-F5344CB8AC3E}">
        <p14:creationId xmlns:p14="http://schemas.microsoft.com/office/powerpoint/2010/main" val="2584167686"/>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tr-TR"/>
          </a:p>
        </p:txBody>
      </p:sp>
      <p:sp>
        <p:nvSpPr>
          <p:cNvPr id="8"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9" name="Rectangle 8"/>
          <p:cNvSpPr>
            <a:spLocks noGrp="1" noChangeArrowheads="1"/>
          </p:cNvSpPr>
          <p:nvPr>
            <p:ph type="sldNum" sz="quarter" idx="12"/>
          </p:nvPr>
        </p:nvSpPr>
        <p:spPr>
          <a:ln/>
        </p:spPr>
        <p:txBody>
          <a:bodyPr/>
          <a:lstStyle>
            <a:lvl1pPr>
              <a:defRPr/>
            </a:lvl1pPr>
          </a:lstStyle>
          <a:p>
            <a:pPr>
              <a:defRPr/>
            </a:pPr>
            <a:fld id="{74513E68-5B5F-4034-BD27-C5DDF7D69111}" type="slidenum">
              <a:rPr lang="tr-TR"/>
              <a:pPr>
                <a:defRPr/>
              </a:pPr>
              <a:t>‹#›</a:t>
            </a:fld>
            <a:endParaRPr lang="tr-TR"/>
          </a:p>
        </p:txBody>
      </p:sp>
    </p:spTree>
    <p:extLst>
      <p:ext uri="{BB962C8B-B14F-4D97-AF65-F5344CB8AC3E}">
        <p14:creationId xmlns:p14="http://schemas.microsoft.com/office/powerpoint/2010/main" val="2628781538"/>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tr-TR"/>
          </a:p>
        </p:txBody>
      </p:sp>
      <p:sp>
        <p:nvSpPr>
          <p:cNvPr id="4"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5" name="Rectangle 8"/>
          <p:cNvSpPr>
            <a:spLocks noGrp="1" noChangeArrowheads="1"/>
          </p:cNvSpPr>
          <p:nvPr>
            <p:ph type="sldNum" sz="quarter" idx="12"/>
          </p:nvPr>
        </p:nvSpPr>
        <p:spPr>
          <a:ln/>
        </p:spPr>
        <p:txBody>
          <a:bodyPr/>
          <a:lstStyle>
            <a:lvl1pPr>
              <a:defRPr/>
            </a:lvl1pPr>
          </a:lstStyle>
          <a:p>
            <a:pPr>
              <a:defRPr/>
            </a:pPr>
            <a:fld id="{4679E12F-89B5-4752-808A-85085217E55E}" type="slidenum">
              <a:rPr lang="tr-TR"/>
              <a:pPr>
                <a:defRPr/>
              </a:pPr>
              <a:t>‹#›</a:t>
            </a:fld>
            <a:endParaRPr lang="tr-TR"/>
          </a:p>
        </p:txBody>
      </p:sp>
    </p:spTree>
    <p:extLst>
      <p:ext uri="{BB962C8B-B14F-4D97-AF65-F5344CB8AC3E}">
        <p14:creationId xmlns:p14="http://schemas.microsoft.com/office/powerpoint/2010/main" val="68590345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tr-TR"/>
          </a:p>
        </p:txBody>
      </p:sp>
      <p:sp>
        <p:nvSpPr>
          <p:cNvPr id="3"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4" name="Rectangle 8"/>
          <p:cNvSpPr>
            <a:spLocks noGrp="1" noChangeArrowheads="1"/>
          </p:cNvSpPr>
          <p:nvPr>
            <p:ph type="sldNum" sz="quarter" idx="12"/>
          </p:nvPr>
        </p:nvSpPr>
        <p:spPr>
          <a:ln/>
        </p:spPr>
        <p:txBody>
          <a:bodyPr/>
          <a:lstStyle>
            <a:lvl1pPr>
              <a:defRPr/>
            </a:lvl1pPr>
          </a:lstStyle>
          <a:p>
            <a:pPr>
              <a:defRPr/>
            </a:pPr>
            <a:fld id="{83E61CEA-86FB-4E65-B291-C749143AB587}" type="slidenum">
              <a:rPr lang="tr-TR"/>
              <a:pPr>
                <a:defRPr/>
              </a:pPr>
              <a:t>‹#›</a:t>
            </a:fld>
            <a:endParaRPr lang="tr-TR"/>
          </a:p>
        </p:txBody>
      </p:sp>
    </p:spTree>
    <p:extLst>
      <p:ext uri="{BB962C8B-B14F-4D97-AF65-F5344CB8AC3E}">
        <p14:creationId xmlns:p14="http://schemas.microsoft.com/office/powerpoint/2010/main" val="2668499822"/>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5F3AE6E2-4E95-4430-9604-E14A164E1121}" type="slidenum">
              <a:rPr lang="tr-TR"/>
              <a:pPr>
                <a:defRPr/>
              </a:pPr>
              <a:t>‹#›</a:t>
            </a:fld>
            <a:endParaRPr lang="tr-TR"/>
          </a:p>
        </p:txBody>
      </p:sp>
    </p:spTree>
    <p:extLst>
      <p:ext uri="{BB962C8B-B14F-4D97-AF65-F5344CB8AC3E}">
        <p14:creationId xmlns:p14="http://schemas.microsoft.com/office/powerpoint/2010/main" val="4038916028"/>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EAFABFE3-9C10-4BCE-A54B-241E66A374D4}" type="slidenum">
              <a:rPr lang="tr-TR"/>
              <a:pPr>
                <a:defRPr/>
              </a:pPr>
              <a:t>‹#›</a:t>
            </a:fld>
            <a:endParaRPr lang="tr-TR"/>
          </a:p>
        </p:txBody>
      </p:sp>
    </p:spTree>
    <p:extLst>
      <p:ext uri="{BB962C8B-B14F-4D97-AF65-F5344CB8AC3E}">
        <p14:creationId xmlns:p14="http://schemas.microsoft.com/office/powerpoint/2010/main" val="3975426057"/>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defRPr/>
            </a:pPr>
            <a:endParaRPr lang="tr-TR"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defRPr/>
            </a:pPr>
            <a:endParaRPr lang="tr-TR" sz="2400">
              <a:solidFill>
                <a:schemeClr val="tx2"/>
              </a:solidFill>
            </a:endParaRPr>
          </a:p>
        </p:txBody>
      </p:sp>
      <p:sp>
        <p:nvSpPr>
          <p:cNvPr id="26628" name="Rectangle 4"/>
          <p:cNvSpPr>
            <a:spLocks noGrp="1" noChangeArrowheads="1"/>
          </p:cNvSpPr>
          <p:nvPr>
            <p:ph type="body" idx="1"/>
          </p:nvPr>
        </p:nvSpPr>
        <p:spPr bwMode="auto">
          <a:xfrm>
            <a:off x="350838" y="914400"/>
            <a:ext cx="84312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6629" name="Rectangle 5"/>
          <p:cNvSpPr>
            <a:spLocks noGrp="1" noChangeArrowheads="1"/>
          </p:cNvSpPr>
          <p:nvPr>
            <p:ph type="title"/>
          </p:nvPr>
        </p:nvSpPr>
        <p:spPr bwMode="auto">
          <a:xfrm>
            <a:off x="214313" y="7302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stilini düzenlemek için tıklatın</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smtClean="0">
                <a:solidFill>
                  <a:srgbClr val="005AB4"/>
                </a:solidFill>
              </a:defRPr>
            </a:lvl1pPr>
          </a:lstStyle>
          <a:p>
            <a:pPr>
              <a:defRPr/>
            </a:pPr>
            <a:endParaRPr lang="tr-TR"/>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smtClean="0">
                <a:solidFill>
                  <a:srgbClr val="005AB4"/>
                </a:solidFill>
              </a:defRPr>
            </a:lvl1pPr>
          </a:lstStyle>
          <a:p>
            <a:pPr>
              <a:defRPr/>
            </a:pPr>
            <a:r>
              <a:rPr lang="tr-TR"/>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smtClean="0">
                <a:solidFill>
                  <a:srgbClr val="005AB4"/>
                </a:solidFill>
              </a:defRPr>
            </a:lvl1pPr>
          </a:lstStyle>
          <a:p>
            <a:pPr>
              <a:defRPr/>
            </a:pPr>
            <a:fld id="{056D0BE0-8F4D-445D-8303-4EDE55D36C64}"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med">
    <p:wipe dir="d"/>
  </p:transition>
  <p:hf sldNum="0"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044" y="1201738"/>
            <a:ext cx="6919912" cy="1470025"/>
          </a:xfrm>
        </p:spPr>
        <p:txBody>
          <a:bodyPr/>
          <a:lstStyle/>
          <a:p>
            <a:pPr eaLnBrk="1" hangingPunct="1"/>
            <a:r>
              <a:rPr lang="tr-TR" dirty="0" smtClean="0"/>
              <a:t>Depo ve Antrepo</a:t>
            </a:r>
            <a:br>
              <a:rPr lang="tr-TR" dirty="0" smtClean="0"/>
            </a:br>
            <a:r>
              <a:rPr lang="tr-TR" dirty="0" smtClean="0"/>
              <a:t>Terminolojisi</a:t>
            </a:r>
            <a:endParaRPr lang="tr-TR" dirty="0" smtClean="0">
              <a:cs typeface="Tahoma"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Users\user\Desktop\3-64036724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 y="188687"/>
            <a:ext cx="9136941" cy="616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17382"/>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b="1" dirty="0" smtClean="0"/>
              <a:t/>
            </a:r>
            <a:br>
              <a:rPr lang="tr-TR" b="1" dirty="0" smtClean="0"/>
            </a:br>
            <a:r>
              <a:rPr lang="tr-TR" b="1" dirty="0" smtClean="0"/>
              <a:t>Depo </a:t>
            </a:r>
            <a:r>
              <a:rPr lang="tr-TR" b="1" dirty="0"/>
              <a:t>Ambar Yönetim Sistemi (WMS</a:t>
            </a:r>
            <a:r>
              <a:rPr lang="tr-TR" b="1" dirty="0" smtClean="0"/>
              <a:t>)</a:t>
            </a:r>
            <a:r>
              <a:rPr lang="tr-TR" dirty="0"/>
              <a:t/>
            </a:r>
            <a:br>
              <a:rPr lang="tr-TR" dirty="0"/>
            </a:br>
            <a:endParaRPr lang="tr-TR" dirty="0" smtClean="0"/>
          </a:p>
        </p:txBody>
      </p:sp>
      <p:sp>
        <p:nvSpPr>
          <p:cNvPr id="178179" name="Rectangle 3"/>
          <p:cNvSpPr>
            <a:spLocks noChangeArrowheads="1"/>
          </p:cNvSpPr>
          <p:nvPr/>
        </p:nvSpPr>
        <p:spPr bwMode="auto">
          <a:xfrm>
            <a:off x="267787" y="803207"/>
            <a:ext cx="8589610" cy="239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spcAft>
                <a:spcPct val="75000"/>
              </a:spcAft>
              <a:buFont typeface="Arial" pitchFamily="34" charset="0"/>
              <a:buChar char="•"/>
            </a:pPr>
            <a:r>
              <a:rPr lang="tr-TR" sz="2000" b="1" dirty="0" smtClean="0"/>
              <a:t>WMS Ambar Yönetim Sistemi, bir ambarda gerçekleşebilecek tüm operasyonları etkin ve verimli şekilde yönetmek, operasyonların kâğıtsız, en kısa sürede, en az insan ve makine kaynağı ile hatasız tamamlanmasını sağlamak, karar verme sürecini yönetmek, gerçekleştirilen operasyonları  çevrimiçi izlemek ve gerçekleştirilmiş işlemlerin bilgilerini raporlar halinde sunmak üzere tasarlanmış komple bir sistemdir.</a:t>
            </a:r>
            <a:endParaRPr lang="tr-TR" sz="2000" dirty="0"/>
          </a:p>
        </p:txBody>
      </p:sp>
      <p:pic>
        <p:nvPicPr>
          <p:cNvPr id="35848" name="Picture 8" descr="C:\Users\user\Desktop\depootomasyonu_elia-bilis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83" y="3138984"/>
            <a:ext cx="8147713" cy="2938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8179"/>
                                        </p:tgtEl>
                                        <p:attrNameLst>
                                          <p:attrName>style.visibility</p:attrName>
                                        </p:attrNameLst>
                                      </p:cBhvr>
                                      <p:to>
                                        <p:strVal val="visible"/>
                                      </p:to>
                                    </p:set>
                                    <p:animEffect transition="in" filter="slide(fromTop)">
                                      <p:cBhvr>
                                        <p:cTn id="7" dur="500"/>
                                        <p:tgtEl>
                                          <p:spTgt spid="17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algn="just"/>
            <a:r>
              <a:rPr lang="tr-TR" sz="2800" b="1" dirty="0"/>
              <a:t>Depo Ambar Yönetim Sistemi (</a:t>
            </a:r>
            <a:r>
              <a:rPr lang="tr-TR" sz="2800" b="1" dirty="0" smtClean="0"/>
              <a:t>WMS)</a:t>
            </a:r>
            <a:r>
              <a:rPr lang="tr-TR" sz="2800" dirty="0"/>
              <a:t> </a:t>
            </a:r>
            <a:r>
              <a:rPr lang="tr-TR" sz="2800" b="1" dirty="0" smtClean="0"/>
              <a:t>Özellikleri</a:t>
            </a:r>
            <a:endParaRPr lang="tr-TR" sz="2800" dirty="0"/>
          </a:p>
        </p:txBody>
      </p:sp>
      <p:sp>
        <p:nvSpPr>
          <p:cNvPr id="2" name="İçerik Yer Tutucusu 1"/>
          <p:cNvSpPr>
            <a:spLocks noGrp="1"/>
          </p:cNvSpPr>
          <p:nvPr>
            <p:ph idx="1"/>
          </p:nvPr>
        </p:nvSpPr>
        <p:spPr/>
        <p:txBody>
          <a:bodyPr anchor="ctr"/>
          <a:lstStyle/>
          <a:p>
            <a:pPr marL="285750" indent="-285750" algn="just">
              <a:buFont typeface="Arial" pitchFamily="34" charset="0"/>
              <a:buChar char="•"/>
            </a:pPr>
            <a:r>
              <a:rPr lang="tr-TR" b="1" dirty="0"/>
              <a:t>Kâğıtsız, </a:t>
            </a:r>
            <a:r>
              <a:rPr lang="tr-TR" b="1" dirty="0" smtClean="0"/>
              <a:t> çevrimiçi operasyon </a:t>
            </a:r>
            <a:r>
              <a:rPr lang="tr-TR" b="1" dirty="0"/>
              <a:t>yönetimi</a:t>
            </a:r>
          </a:p>
          <a:p>
            <a:pPr marL="285750" indent="-285750" algn="just">
              <a:buFont typeface="Arial" pitchFamily="34" charset="0"/>
              <a:buChar char="•"/>
            </a:pPr>
            <a:r>
              <a:rPr lang="tr-TR" b="1" dirty="0"/>
              <a:t>Mevcut stok kapasitesini etkin kullanabilme özelliği</a:t>
            </a:r>
          </a:p>
          <a:p>
            <a:pPr marL="285750" indent="-285750" algn="just">
              <a:buFont typeface="Arial" pitchFamily="34" charset="0"/>
              <a:buChar char="•"/>
            </a:pPr>
            <a:r>
              <a:rPr lang="tr-TR" b="1" dirty="0"/>
              <a:t>Makine ve insan gücünün efektif kullanımı,</a:t>
            </a:r>
          </a:p>
          <a:p>
            <a:pPr marL="285750" indent="-285750" algn="just">
              <a:buFont typeface="Arial" pitchFamily="34" charset="0"/>
              <a:buChar char="•"/>
            </a:pPr>
            <a:r>
              <a:rPr lang="tr-TR" b="1" dirty="0"/>
              <a:t>Mamul bazında parametrik ve esnek yerleştirme,</a:t>
            </a:r>
          </a:p>
          <a:p>
            <a:pPr marL="285750" indent="-285750" algn="just">
              <a:buFont typeface="Arial" pitchFamily="34" charset="0"/>
              <a:buChar char="•"/>
            </a:pPr>
            <a:r>
              <a:rPr lang="tr-TR" b="1" dirty="0"/>
              <a:t>Otomatik karantina ve yaşlandırma takibi,</a:t>
            </a:r>
          </a:p>
          <a:p>
            <a:pPr marL="285750" indent="-285750" algn="just">
              <a:buFont typeface="Arial" pitchFamily="34" charset="0"/>
              <a:buChar char="•"/>
            </a:pPr>
            <a:r>
              <a:rPr lang="tr-TR" b="1" dirty="0"/>
              <a:t>Geriye yönelik takip edilebilirlik </a:t>
            </a:r>
            <a:r>
              <a:rPr lang="tr-TR" b="1" dirty="0" smtClean="0"/>
              <a:t>(izlenebilirlik - </a:t>
            </a:r>
            <a:r>
              <a:rPr lang="en-US" b="1" dirty="0" smtClean="0"/>
              <a:t>traceability</a:t>
            </a:r>
            <a:r>
              <a:rPr lang="tr-TR" b="1" dirty="0" smtClean="0"/>
              <a:t>) </a:t>
            </a:r>
            <a:r>
              <a:rPr lang="tr-TR" b="1" dirty="0"/>
              <a:t>uygulaması</a:t>
            </a:r>
          </a:p>
          <a:p>
            <a:pPr marL="285750" indent="-285750" algn="just">
              <a:buFont typeface="Arial" pitchFamily="34" charset="0"/>
              <a:buChar char="•"/>
            </a:pPr>
            <a:r>
              <a:rPr lang="tr-TR" b="1" dirty="0"/>
              <a:t>Paletli, kolili, adetli sevkiyat yapabilme özelliği,</a:t>
            </a:r>
          </a:p>
          <a:p>
            <a:pPr marL="285750" indent="-285750" algn="just">
              <a:buFont typeface="Arial" pitchFamily="34" charset="0"/>
              <a:buChar char="•"/>
            </a:pPr>
            <a:r>
              <a:rPr lang="tr-TR" b="1" dirty="0"/>
              <a:t>Mamul, müşteri, sipariş bazında palet takibi ve sevkiyat yapabilme özelliği,</a:t>
            </a:r>
          </a:p>
          <a:p>
            <a:pPr marL="285750" indent="-285750" algn="just">
              <a:buFont typeface="Arial" pitchFamily="34" charset="0"/>
              <a:buChar char="•"/>
            </a:pPr>
            <a:r>
              <a:rPr lang="tr-TR" b="1" dirty="0"/>
              <a:t>Yapılan her hareketin kayıt altına alınması,</a:t>
            </a:r>
          </a:p>
          <a:p>
            <a:pPr marL="285750" indent="-285750" algn="just">
              <a:buFont typeface="Arial" pitchFamily="34" charset="0"/>
              <a:buChar char="•"/>
            </a:pPr>
            <a:r>
              <a:rPr lang="tr-TR" b="1" dirty="0"/>
              <a:t>Hızlı ve doğru envanter sayımının yapılması,</a:t>
            </a:r>
          </a:p>
          <a:p>
            <a:pPr marL="285750" indent="-285750" algn="just">
              <a:buFont typeface="Arial" pitchFamily="34" charset="0"/>
              <a:buChar char="•"/>
            </a:pPr>
            <a:r>
              <a:rPr lang="tr-TR" b="1" dirty="0"/>
              <a:t>Çalışanların ve yapılan işlerin istenen zaman aralığından </a:t>
            </a:r>
            <a:r>
              <a:rPr lang="tr-TR" b="1" dirty="0" err="1"/>
              <a:t>daki</a:t>
            </a:r>
            <a:r>
              <a:rPr lang="tr-TR" b="1" dirty="0"/>
              <a:t> performanslarının raporlanması. </a:t>
            </a:r>
            <a:endParaRPr lang="tr-TR" dirty="0">
              <a:solidFill>
                <a:schemeClr val="tx2"/>
              </a:solidFill>
            </a:endParaRP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tr-TR" b="1" dirty="0"/>
              <a:t>DEPOLAMADA </a:t>
            </a:r>
            <a:r>
              <a:rPr lang="tr-TR" b="1" dirty="0" smtClean="0"/>
              <a:t>RİSK FAKTÖRLERİ</a:t>
            </a:r>
            <a:endParaRPr lang="tr-TR" dirty="0" smtClean="0"/>
          </a:p>
        </p:txBody>
      </p:sp>
      <p:sp>
        <p:nvSpPr>
          <p:cNvPr id="3" name="İçerik Yer Tutucusu 2"/>
          <p:cNvSpPr>
            <a:spLocks noGrp="1"/>
          </p:cNvSpPr>
          <p:nvPr>
            <p:ph idx="1"/>
          </p:nvPr>
        </p:nvSpPr>
        <p:spPr/>
        <p:txBody>
          <a:bodyPr anchor="ctr"/>
          <a:lstStyle/>
          <a:p>
            <a:pPr algn="just"/>
            <a:r>
              <a:rPr lang="tr-TR" b="1" dirty="0"/>
              <a:t>	</a:t>
            </a:r>
            <a:r>
              <a:rPr lang="tr-TR" b="1" dirty="0">
                <a:solidFill>
                  <a:srgbClr val="FF9900"/>
                </a:solidFill>
              </a:rPr>
              <a:t>Fiziksel riskler; </a:t>
            </a:r>
          </a:p>
          <a:p>
            <a:pPr algn="just"/>
            <a:r>
              <a:rPr lang="tr-TR" b="1" dirty="0"/>
              <a:t>	Genel depolama işleyişine bağlı olarak, depo içerisinde olabilecek riskler şunlardır: Mekanik şok, ısı şoku, titreşim (</a:t>
            </a:r>
            <a:r>
              <a:rPr lang="tr-TR" b="1" dirty="0" smtClean="0"/>
              <a:t>frekans aralığı</a:t>
            </a:r>
            <a:r>
              <a:rPr lang="tr-TR" b="1" dirty="0"/>
              <a:t>), basınç ve kırılma, aşınma/sürtünme.</a:t>
            </a:r>
            <a:endParaRPr lang="tr-TR" dirty="0"/>
          </a:p>
          <a:p>
            <a:pPr algn="just"/>
            <a:r>
              <a:rPr lang="tr-TR" b="1" dirty="0"/>
              <a:t>	</a:t>
            </a:r>
          </a:p>
          <a:p>
            <a:pPr algn="just"/>
            <a:r>
              <a:rPr lang="tr-TR" b="1" dirty="0">
                <a:solidFill>
                  <a:srgbClr val="FF9900"/>
                </a:solidFill>
              </a:rPr>
              <a:t>	Kimyasal riskler;</a:t>
            </a:r>
          </a:p>
          <a:p>
            <a:pPr algn="just"/>
            <a:r>
              <a:rPr lang="tr-TR" b="1" dirty="0"/>
              <a:t>	Hem depo içerisinde hem de eşyaların sevki sırasında eşyaların bulundukları ortama uyumsuzlukları, difüzyona uğramaları, kimyasal içeriklerinin yer değiştirmesi karşılaşılabilecek risklerdendir.</a:t>
            </a:r>
            <a:endParaRPr lang="tr-TR" dirty="0"/>
          </a:p>
          <a:p>
            <a:pPr algn="just"/>
            <a:r>
              <a:rPr lang="tr-TR" b="1" dirty="0"/>
              <a:t>	</a:t>
            </a:r>
          </a:p>
          <a:p>
            <a:pPr algn="just"/>
            <a:r>
              <a:rPr lang="tr-TR" b="1" dirty="0">
                <a:solidFill>
                  <a:srgbClr val="FF9900"/>
                </a:solidFill>
              </a:rPr>
              <a:t>	Biyolojik riskler;</a:t>
            </a:r>
          </a:p>
          <a:p>
            <a:pPr algn="just"/>
            <a:r>
              <a:rPr lang="tr-TR" b="1" dirty="0"/>
              <a:t>	Mikro organizmalar, böcekler, kemirgenler, kuşlar, kediler ve diğer zararlı canlılar biyolojik riskler olarak değerlendirilebilmektedir</a:t>
            </a:r>
            <a:r>
              <a:rPr lang="tr-TR" b="1" dirty="0" smtClean="0"/>
              <a:t>.</a:t>
            </a:r>
            <a:endParaRPr lang="tr-TR" dirty="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32560" y="359898"/>
            <a:ext cx="7406640" cy="1268902"/>
          </a:xfrm>
        </p:spPr>
        <p:txBody>
          <a:bodyPr/>
          <a:lstStyle/>
          <a:p>
            <a:r>
              <a:rPr lang="tr-TR" dirty="0" smtClean="0"/>
              <a:t>ANTREPO TANIMI VE TİPLERİ</a:t>
            </a:r>
            <a:endParaRPr lang="tr-TR" dirty="0"/>
          </a:p>
        </p:txBody>
      </p:sp>
      <p:sp>
        <p:nvSpPr>
          <p:cNvPr id="3" name="Alt Başlık 2"/>
          <p:cNvSpPr>
            <a:spLocks noGrp="1"/>
          </p:cNvSpPr>
          <p:nvPr>
            <p:ph type="subTitle" idx="1"/>
          </p:nvPr>
        </p:nvSpPr>
        <p:spPr>
          <a:xfrm>
            <a:off x="1432560" y="1772816"/>
            <a:ext cx="7406640" cy="4824536"/>
          </a:xfrm>
        </p:spPr>
        <p:txBody>
          <a:bodyPr>
            <a:normAutofit/>
          </a:bodyPr>
          <a:lstStyle/>
          <a:p>
            <a:endParaRPr lang="tr-TR" dirty="0" smtClean="0"/>
          </a:p>
          <a:p>
            <a:endParaRPr lang="tr-TR" dirty="0"/>
          </a:p>
          <a:p>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4" y="2696146"/>
            <a:ext cx="8356448" cy="3829198"/>
          </a:xfrm>
          <a:prstGeom prst="rect">
            <a:avLst/>
          </a:prstGeom>
        </p:spPr>
      </p:pic>
      <p:sp>
        <p:nvSpPr>
          <p:cNvPr id="5" name="Dikdörtgen 4"/>
          <p:cNvSpPr/>
          <p:nvPr/>
        </p:nvSpPr>
        <p:spPr>
          <a:xfrm>
            <a:off x="464024" y="1772816"/>
            <a:ext cx="8356448" cy="646331"/>
          </a:xfrm>
          <a:prstGeom prst="rect">
            <a:avLst/>
          </a:prstGeom>
        </p:spPr>
        <p:txBody>
          <a:bodyPr wrap="square">
            <a:spAutoFit/>
          </a:bodyPr>
          <a:lstStyle/>
          <a:p>
            <a:pPr marL="82296" indent="0" algn="just">
              <a:buNone/>
            </a:pPr>
            <a:r>
              <a:rPr lang="tr-TR" dirty="0" smtClean="0"/>
              <a:t>Antrepo, gümrüklenmiş ticari niteliğe sahip eşyaların konulduğu, gümrük mevzuatı vb. yasal düzenlemelerin uygulandığı kapalı veya açık alanlardır.</a:t>
            </a:r>
            <a:endParaRPr lang="tr-TR" dirty="0"/>
          </a:p>
        </p:txBody>
      </p:sp>
    </p:spTree>
    <p:extLst>
      <p:ext uri="{BB962C8B-B14F-4D97-AF65-F5344CB8AC3E}">
        <p14:creationId xmlns:p14="http://schemas.microsoft.com/office/powerpoint/2010/main" val="4081417206"/>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lstStyle/>
          <a:p>
            <a:pPr marL="82296" indent="0" algn="just">
              <a:buNone/>
            </a:pPr>
            <a:r>
              <a:rPr lang="tr-TR" sz="3200" dirty="0" smtClean="0"/>
              <a:t>Ticari </a:t>
            </a:r>
            <a:r>
              <a:rPr lang="tr-TR" sz="3200" dirty="0"/>
              <a:t>nitelikli bir eşyanın üzerinde hak sahiplerinin </a:t>
            </a:r>
            <a:r>
              <a:rPr lang="tr-TR" sz="3200" dirty="0" smtClean="0"/>
              <a:t>iki </a:t>
            </a:r>
            <a:r>
              <a:rPr lang="tr-TR" sz="3200" dirty="0"/>
              <a:t>önemli hakkı </a:t>
            </a:r>
            <a:r>
              <a:rPr lang="tr-TR" sz="3200" dirty="0" smtClean="0"/>
              <a:t>bulunmaktadır:</a:t>
            </a:r>
          </a:p>
          <a:p>
            <a:pPr marL="82296" indent="0" algn="just">
              <a:buNone/>
            </a:pPr>
            <a:endParaRPr lang="tr-TR" sz="2800" dirty="0"/>
          </a:p>
          <a:p>
            <a:pPr lvl="3" algn="just">
              <a:buFont typeface="Arial" pitchFamily="34" charset="0"/>
              <a:buChar char="•"/>
            </a:pPr>
            <a:r>
              <a:rPr lang="tr-TR" sz="2800" dirty="0" smtClean="0"/>
              <a:t>Sahip olma (Mülkiyet) Hakkı</a:t>
            </a:r>
          </a:p>
          <a:p>
            <a:pPr algn="just">
              <a:buFont typeface="Arial" pitchFamily="34" charset="0"/>
              <a:buChar char="•"/>
            </a:pPr>
            <a:endParaRPr lang="tr-TR" sz="2800" dirty="0"/>
          </a:p>
          <a:p>
            <a:pPr lvl="3" algn="just">
              <a:buFont typeface="Arial" pitchFamily="34" charset="0"/>
              <a:buChar char="•"/>
            </a:pPr>
            <a:r>
              <a:rPr lang="tr-TR" sz="2800" dirty="0" smtClean="0"/>
              <a:t>Kullanım (Tasarruf) Hakkı</a:t>
            </a:r>
            <a:endParaRPr lang="tr-TR" sz="2800" dirty="0"/>
          </a:p>
        </p:txBody>
      </p:sp>
    </p:spTree>
    <p:extLst>
      <p:ext uri="{BB962C8B-B14F-4D97-AF65-F5344CB8AC3E}">
        <p14:creationId xmlns:p14="http://schemas.microsoft.com/office/powerpoint/2010/main" val="3171096388"/>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normAutofit/>
          </a:bodyPr>
          <a:lstStyle/>
          <a:p>
            <a:pPr marL="82296" indent="0" algn="just">
              <a:buNone/>
            </a:pPr>
            <a:r>
              <a:rPr lang="tr-TR" sz="2400" dirty="0" smtClean="0"/>
              <a:t>Kişiler </a:t>
            </a:r>
            <a:r>
              <a:rPr lang="tr-TR" sz="2400" dirty="0"/>
              <a:t>uluslararası ticarete konu olan malın gümrüklenmesi ile birlikte; eşyanın mülkiyet haklarını üzerlerinde tutarlarken, gümrük vergisi, resim ve harçlar gibi borçları nedeniyle kamu idaresine (gümrük idaresi) tasarruf haklarını belirli </a:t>
            </a:r>
            <a:r>
              <a:rPr lang="tr-TR" sz="2400" dirty="0" smtClean="0">
                <a:latin typeface="+mj-lt"/>
              </a:rPr>
              <a:t>süreliğine</a:t>
            </a:r>
            <a:r>
              <a:rPr lang="tr-TR" sz="2400" dirty="0" smtClean="0"/>
              <a:t> </a:t>
            </a:r>
            <a:r>
              <a:rPr lang="tr-TR" sz="2400" dirty="0"/>
              <a:t>terk etmektedirler</a:t>
            </a:r>
            <a:r>
              <a:rPr lang="tr-TR" sz="2400" dirty="0" smtClean="0"/>
              <a:t>.</a:t>
            </a:r>
          </a:p>
          <a:p>
            <a:pPr marL="82296" indent="0" algn="just">
              <a:buNone/>
            </a:pPr>
            <a:endParaRPr lang="tr-TR" dirty="0" smtClean="0"/>
          </a:p>
          <a:p>
            <a:pPr marL="82296" indent="0" algn="just">
              <a:buNone/>
            </a:pPr>
            <a:r>
              <a:rPr lang="tr-TR" sz="2400" dirty="0" smtClean="0"/>
              <a:t>Eşyanın </a:t>
            </a:r>
            <a:r>
              <a:rPr lang="tr-TR" sz="2400" dirty="0"/>
              <a:t>üzerindeki vergi resim ve harçlar gibi kamuya olan borçları ödendiği zaman kamu üzerindeki tasarruf hakkını mülkiyet hakkına sahip olan kişiye devretmektedir</a:t>
            </a:r>
            <a:r>
              <a:rPr lang="tr-TR" sz="2400" dirty="0" smtClean="0"/>
              <a:t>.</a:t>
            </a:r>
            <a:endParaRPr lang="tr-TR" sz="2400" dirty="0"/>
          </a:p>
        </p:txBody>
      </p:sp>
    </p:spTree>
    <p:extLst>
      <p:ext uri="{BB962C8B-B14F-4D97-AF65-F5344CB8AC3E}">
        <p14:creationId xmlns:p14="http://schemas.microsoft.com/office/powerpoint/2010/main" val="1212376957"/>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lstStyle/>
          <a:p>
            <a:pPr marL="539496" indent="-457200" algn="just">
              <a:buFont typeface="Arial" pitchFamily="34" charset="0"/>
              <a:buChar char="•"/>
            </a:pPr>
            <a:r>
              <a:rPr lang="tr-TR" sz="3200" dirty="0"/>
              <a:t>Bu nedenle kişiler kamusal borçlarını ödemedikleri takdirde eşyalar borç ödenene kadar kamu idaresinin gözetiminde antrepo adı verilen yerlerde depolanmaktadır. </a:t>
            </a:r>
            <a:endParaRPr lang="tr-TR" sz="3200" dirty="0" smtClean="0"/>
          </a:p>
          <a:p>
            <a:pPr marL="539496" indent="-457200" algn="just">
              <a:buFont typeface="Arial" pitchFamily="34" charset="0"/>
              <a:buChar char="•"/>
            </a:pPr>
            <a:endParaRPr lang="tr-TR" sz="3200" dirty="0"/>
          </a:p>
          <a:p>
            <a:pPr marL="539496" indent="-457200" algn="just">
              <a:buFont typeface="Arial" pitchFamily="34" charset="0"/>
              <a:buChar char="•"/>
            </a:pPr>
            <a:r>
              <a:rPr lang="tr-TR" sz="3200" dirty="0" smtClean="0"/>
              <a:t>Söz </a:t>
            </a:r>
            <a:r>
              <a:rPr lang="tr-TR" sz="3200" dirty="0"/>
              <a:t>konusu bu sürece ise antrepo rejimi adı verilmektedir. </a:t>
            </a:r>
          </a:p>
        </p:txBody>
      </p:sp>
    </p:spTree>
    <p:extLst>
      <p:ext uri="{BB962C8B-B14F-4D97-AF65-F5344CB8AC3E}">
        <p14:creationId xmlns:p14="http://schemas.microsoft.com/office/powerpoint/2010/main" val="2776941574"/>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Antrepo Türleri</a:t>
            </a:r>
            <a:endParaRPr lang="tr-TR" dirty="0"/>
          </a:p>
        </p:txBody>
      </p:sp>
      <p:sp>
        <p:nvSpPr>
          <p:cNvPr id="2" name="İçerik Yer Tutucusu 1"/>
          <p:cNvSpPr>
            <a:spLocks noGrp="1"/>
          </p:cNvSpPr>
          <p:nvPr>
            <p:ph idx="1"/>
          </p:nvPr>
        </p:nvSpPr>
        <p:spPr/>
        <p:txBody>
          <a:bodyPr anchor="ctr">
            <a:normAutofit fontScale="77500" lnSpcReduction="20000"/>
          </a:bodyPr>
          <a:lstStyle/>
          <a:p>
            <a:pPr marL="457200" indent="-457200" algn="just">
              <a:buFont typeface="Arial" pitchFamily="34" charset="0"/>
              <a:buChar char="•"/>
            </a:pPr>
            <a:r>
              <a:rPr lang="tr-TR" sz="4000" dirty="0"/>
              <a:t>Özel </a:t>
            </a:r>
            <a:r>
              <a:rPr lang="tr-TR" sz="4000" dirty="0" smtClean="0"/>
              <a:t>Antrepo</a:t>
            </a:r>
          </a:p>
          <a:p>
            <a:pPr marL="857250" lvl="1" indent="-457200" algn="just">
              <a:buFont typeface="Arial" pitchFamily="34" charset="0"/>
              <a:buChar char="•"/>
            </a:pPr>
            <a:r>
              <a:rPr lang="tr-TR" sz="4000" dirty="0"/>
              <a:t>Özel antrepolar sadece işletmecisine ait malların depolandığı alanlar olarak tanımlanırken, </a:t>
            </a:r>
          </a:p>
          <a:p>
            <a:pPr marL="457200" indent="-457200" algn="just">
              <a:buFont typeface="Arial" pitchFamily="34" charset="0"/>
              <a:buChar char="•"/>
            </a:pPr>
            <a:endParaRPr lang="tr-TR" sz="4000" dirty="0"/>
          </a:p>
          <a:p>
            <a:pPr marL="457200" indent="-457200" algn="just">
              <a:buFont typeface="Arial" pitchFamily="34" charset="0"/>
              <a:buChar char="•"/>
            </a:pPr>
            <a:r>
              <a:rPr lang="tr-TR" sz="4000" dirty="0"/>
              <a:t>Genel </a:t>
            </a:r>
            <a:r>
              <a:rPr lang="tr-TR" sz="4000" dirty="0" smtClean="0"/>
              <a:t>Antrepo</a:t>
            </a:r>
          </a:p>
          <a:p>
            <a:pPr marL="857250" lvl="1" indent="-457200" algn="just">
              <a:buFont typeface="Arial" pitchFamily="34" charset="0"/>
              <a:buChar char="•"/>
            </a:pPr>
            <a:r>
              <a:rPr lang="tr-TR" sz="4000" dirty="0"/>
              <a:t>Genel antrepolar kullanıcı ve işletmecinin ayrı olduğu isteyen ve antrepo ücretini ödeyen herkesin antrepo hizmetinden yararlanabildiği yerlerdir. </a:t>
            </a:r>
          </a:p>
          <a:p>
            <a:pPr marL="457200" indent="-457200" algn="just">
              <a:buFont typeface="Arial" pitchFamily="34" charset="0"/>
              <a:buChar char="•"/>
            </a:pPr>
            <a:endParaRPr lang="tr-TR" sz="4000" dirty="0"/>
          </a:p>
        </p:txBody>
      </p:sp>
    </p:spTree>
    <p:extLst>
      <p:ext uri="{BB962C8B-B14F-4D97-AF65-F5344CB8AC3E}">
        <p14:creationId xmlns:p14="http://schemas.microsoft.com/office/powerpoint/2010/main" val="3492721747"/>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lstStyle/>
          <a:p>
            <a:pPr marL="539496" indent="-457200" algn="just">
              <a:buFont typeface="Arial" pitchFamily="34" charset="0"/>
              <a:buChar char="•"/>
            </a:pPr>
            <a:r>
              <a:rPr lang="tr-TR" sz="3200" dirty="0"/>
              <a:t>Genel </a:t>
            </a:r>
            <a:r>
              <a:rPr lang="tr-TR" sz="3200" dirty="0" smtClean="0"/>
              <a:t>antrepolar, </a:t>
            </a:r>
            <a:r>
              <a:rPr lang="tr-TR" sz="3200" dirty="0"/>
              <a:t>A, B ve F tipi antrepolar olmak üzere kendi içerisinde üç bölüme ayrılmaktadır. </a:t>
            </a:r>
            <a:endParaRPr lang="tr-TR" sz="3200" dirty="0" smtClean="0"/>
          </a:p>
          <a:p>
            <a:pPr marL="539496" indent="-457200" algn="just">
              <a:buFont typeface="Arial" pitchFamily="34" charset="0"/>
              <a:buChar char="•"/>
            </a:pPr>
            <a:endParaRPr lang="tr-TR" sz="3200" dirty="0"/>
          </a:p>
          <a:p>
            <a:pPr marL="539496" indent="-457200" algn="just">
              <a:buFont typeface="Arial" pitchFamily="34" charset="0"/>
              <a:buChar char="•"/>
            </a:pPr>
            <a:r>
              <a:rPr lang="tr-TR" sz="3200" dirty="0" smtClean="0"/>
              <a:t>Özel </a:t>
            </a:r>
            <a:r>
              <a:rPr lang="tr-TR" sz="3200" dirty="0"/>
              <a:t>antrepolar </a:t>
            </a:r>
            <a:r>
              <a:rPr lang="tr-TR" sz="3200" dirty="0" smtClean="0"/>
              <a:t>ise </a:t>
            </a:r>
            <a:r>
              <a:rPr lang="tr-TR" sz="3200" dirty="0"/>
              <a:t>C, D ve E tipi antrepolar olarak yine üç bölümden oluşmaktadır. </a:t>
            </a:r>
          </a:p>
        </p:txBody>
      </p:sp>
    </p:spTree>
    <p:extLst>
      <p:ext uri="{BB962C8B-B14F-4D97-AF65-F5344CB8AC3E}">
        <p14:creationId xmlns:p14="http://schemas.microsoft.com/office/powerpoint/2010/main" val="1674412973"/>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tr-TR" dirty="0" smtClean="0"/>
              <a:t>Sunum İçeriği</a:t>
            </a:r>
          </a:p>
        </p:txBody>
      </p:sp>
      <p:sp>
        <p:nvSpPr>
          <p:cNvPr id="3" name="İçerik Yer Tutucusu 2"/>
          <p:cNvSpPr>
            <a:spLocks noGrp="1"/>
          </p:cNvSpPr>
          <p:nvPr>
            <p:ph idx="1"/>
          </p:nvPr>
        </p:nvSpPr>
        <p:spPr/>
        <p:txBody>
          <a:bodyPr anchor="ctr"/>
          <a:lstStyle/>
          <a:p>
            <a:pPr algn="just">
              <a:buFont typeface="Arial" pitchFamily="34" charset="0"/>
              <a:buChar char="•"/>
            </a:pPr>
            <a:r>
              <a:rPr lang="tr-TR" sz="4000" dirty="0"/>
              <a:t>Tanım</a:t>
            </a:r>
          </a:p>
          <a:p>
            <a:pPr algn="just">
              <a:buFont typeface="Arial" pitchFamily="34" charset="0"/>
              <a:buChar char="•"/>
            </a:pPr>
            <a:r>
              <a:rPr lang="tr-TR" sz="4000" dirty="0"/>
              <a:t>Yer Seçimi</a:t>
            </a:r>
          </a:p>
          <a:p>
            <a:pPr algn="just">
              <a:buFont typeface="Arial" pitchFamily="34" charset="0"/>
              <a:buChar char="•"/>
            </a:pPr>
            <a:r>
              <a:rPr lang="tr-TR" sz="4000" dirty="0"/>
              <a:t>İşleyiş Şekilleri</a:t>
            </a:r>
          </a:p>
          <a:p>
            <a:pPr algn="just">
              <a:buFont typeface="Arial" pitchFamily="34" charset="0"/>
              <a:buChar char="•"/>
            </a:pPr>
            <a:r>
              <a:rPr lang="tr-TR" sz="4000" dirty="0"/>
              <a:t>Kullanılan Araçlar</a:t>
            </a:r>
          </a:p>
          <a:p>
            <a:pPr algn="just">
              <a:buFont typeface="Arial" pitchFamily="34" charset="0"/>
              <a:buChar char="•"/>
            </a:pPr>
            <a:r>
              <a:rPr lang="tr-TR" sz="4000" dirty="0"/>
              <a:t>Kullanılan Sistemler</a:t>
            </a:r>
          </a:p>
          <a:p>
            <a:pPr algn="just">
              <a:buFont typeface="Arial" pitchFamily="34" charset="0"/>
              <a:buChar char="•"/>
            </a:pPr>
            <a:r>
              <a:rPr lang="tr-TR" sz="4000" dirty="0"/>
              <a:t>Risk </a:t>
            </a:r>
            <a:r>
              <a:rPr lang="tr-TR" sz="4000" dirty="0" smtClean="0"/>
              <a:t>Faktörleri</a:t>
            </a:r>
            <a:endParaRPr lang="tr-TR" sz="4000"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A Tipi Antrepo</a:t>
            </a:r>
            <a:endParaRPr lang="tr-TR" dirty="0"/>
          </a:p>
        </p:txBody>
      </p:sp>
      <p:sp>
        <p:nvSpPr>
          <p:cNvPr id="5" name="İçerik Yer Tutucusu 4"/>
          <p:cNvSpPr>
            <a:spLocks noGrp="1"/>
          </p:cNvSpPr>
          <p:nvPr>
            <p:ph idx="1"/>
          </p:nvPr>
        </p:nvSpPr>
        <p:spPr/>
        <p:txBody>
          <a:bodyPr anchor="ctr"/>
          <a:lstStyle/>
          <a:p>
            <a:pPr marL="425196" algn="just">
              <a:buFont typeface="Arial" pitchFamily="34" charset="0"/>
              <a:buChar char="•"/>
            </a:pPr>
            <a:r>
              <a:rPr lang="tr-TR" sz="3200" dirty="0"/>
              <a:t>İşletmecisinin, stok kayıtlarını tuttuğu ve antrepoya konulan eşyada herhangi bir noksanlık olması halinde gümrük vergileri ödemekten sorumlu olduğu, genel antrepo tipidir. </a:t>
            </a:r>
          </a:p>
          <a:p>
            <a:pPr marL="425196" algn="just">
              <a:buFont typeface="Arial" pitchFamily="34" charset="0"/>
              <a:buChar char="•"/>
            </a:pPr>
            <a:endParaRPr lang="tr-TR" sz="3200" dirty="0"/>
          </a:p>
          <a:p>
            <a:pPr marL="425196" algn="just">
              <a:buFont typeface="Arial" pitchFamily="34" charset="0"/>
              <a:buChar char="•"/>
            </a:pPr>
            <a:r>
              <a:rPr lang="tr-TR" sz="3200" dirty="0"/>
              <a:t>A tipi antrepolar genel ihtiyaca yönelik olarak açılıp işletilirler ve eşyanın antrepoya konulmasından kira kazancı elde ederler</a:t>
            </a:r>
            <a:r>
              <a:rPr lang="tr-TR" sz="3200" dirty="0" smtClean="0"/>
              <a:t>.</a:t>
            </a:r>
            <a:endParaRPr lang="tr-TR" sz="3200" dirty="0"/>
          </a:p>
        </p:txBody>
      </p:sp>
    </p:spTree>
    <p:extLst>
      <p:ext uri="{BB962C8B-B14F-4D97-AF65-F5344CB8AC3E}">
        <p14:creationId xmlns:p14="http://schemas.microsoft.com/office/powerpoint/2010/main" val="789879111"/>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2"/>
                </a:solidFill>
              </a:rPr>
              <a:t>B Tipi Antrepo (Genel Antrepo</a:t>
            </a:r>
            <a:r>
              <a:rPr lang="tr-TR" b="1" dirty="0" smtClean="0">
                <a:solidFill>
                  <a:schemeClr val="accent2"/>
                </a:solidFill>
              </a:rPr>
              <a:t>)</a:t>
            </a:r>
            <a:endParaRPr lang="tr-TR" dirty="0"/>
          </a:p>
        </p:txBody>
      </p:sp>
      <p:sp>
        <p:nvSpPr>
          <p:cNvPr id="3" name="İçerik Yer Tutucusu 2"/>
          <p:cNvSpPr>
            <a:spLocks noGrp="1"/>
          </p:cNvSpPr>
          <p:nvPr>
            <p:ph idx="1"/>
          </p:nvPr>
        </p:nvSpPr>
        <p:spPr/>
        <p:txBody>
          <a:bodyPr>
            <a:normAutofit/>
          </a:bodyPr>
          <a:lstStyle/>
          <a:p>
            <a:pPr marL="539496" indent="-457200" algn="just">
              <a:buFont typeface="Arial" pitchFamily="34" charset="0"/>
              <a:buChar char="•"/>
            </a:pPr>
            <a:r>
              <a:rPr lang="tr-TR" sz="2600" dirty="0" smtClean="0"/>
              <a:t>Antrepoya </a:t>
            </a:r>
            <a:r>
              <a:rPr lang="tr-TR" sz="2600" dirty="0"/>
              <a:t>konulan eşyadan, Gümrük Kanunu'nun 97'inci maddesinin birinci fıkrasında belirtilen kullanıcının sorumlu olduğu, antrepo beyannamesini kullanıcının verdiği genel antrepo tipidir. </a:t>
            </a:r>
            <a:endParaRPr lang="tr-TR" sz="2600" dirty="0" smtClean="0"/>
          </a:p>
          <a:p>
            <a:pPr marL="539496" indent="-457200" algn="just">
              <a:buFont typeface="Arial" pitchFamily="34" charset="0"/>
              <a:buChar char="•"/>
            </a:pPr>
            <a:endParaRPr lang="tr-TR" sz="2600" dirty="0" smtClean="0"/>
          </a:p>
          <a:p>
            <a:pPr marL="539496" indent="-457200" algn="just">
              <a:buFont typeface="Arial" pitchFamily="34" charset="0"/>
              <a:buChar char="•"/>
            </a:pPr>
            <a:r>
              <a:rPr lang="tr-TR" sz="2600" dirty="0" smtClean="0"/>
              <a:t>Antrepo </a:t>
            </a:r>
            <a:r>
              <a:rPr lang="tr-TR" sz="2600" dirty="0"/>
              <a:t>işletmecisinin sorumluluğu sınırlıdır. </a:t>
            </a:r>
            <a:endParaRPr lang="tr-TR" sz="2600" dirty="0" smtClean="0"/>
          </a:p>
          <a:p>
            <a:pPr marL="539496" indent="-457200" algn="just">
              <a:buFont typeface="Arial" pitchFamily="34" charset="0"/>
              <a:buChar char="•"/>
            </a:pPr>
            <a:endParaRPr lang="tr-TR" sz="2600" dirty="0" smtClean="0"/>
          </a:p>
          <a:p>
            <a:pPr marL="539496" indent="-457200" algn="just">
              <a:buFont typeface="Arial" pitchFamily="34" charset="0"/>
              <a:buChar char="•"/>
            </a:pPr>
            <a:r>
              <a:rPr lang="tr-TR" sz="2600" dirty="0" smtClean="0"/>
              <a:t>Antrepo </a:t>
            </a:r>
            <a:r>
              <a:rPr lang="tr-TR" sz="2600" dirty="0"/>
              <a:t>işletmecisi sadece antrepoyu kiralar. </a:t>
            </a:r>
            <a:endParaRPr lang="tr-TR" sz="2600" dirty="0" smtClean="0"/>
          </a:p>
          <a:p>
            <a:pPr marL="539496" indent="-457200" algn="just">
              <a:buFont typeface="Arial" pitchFamily="34" charset="0"/>
              <a:buChar char="•"/>
            </a:pPr>
            <a:endParaRPr lang="tr-TR" sz="2600" dirty="0" smtClean="0"/>
          </a:p>
          <a:p>
            <a:pPr marL="539496" indent="-457200" algn="just">
              <a:buFont typeface="Arial" pitchFamily="34" charset="0"/>
              <a:buChar char="•"/>
            </a:pPr>
            <a:r>
              <a:rPr lang="tr-TR" sz="2600" dirty="0" smtClean="0"/>
              <a:t>Antrepo </a:t>
            </a:r>
            <a:r>
              <a:rPr lang="tr-TR" sz="2600" dirty="0"/>
              <a:t>stok kayıtları tutulmadığından, beyanname ve belgeler gümrük kontrolüne esas teşkil eder. </a:t>
            </a:r>
            <a:endParaRPr lang="tr-TR" sz="2600" dirty="0" smtClean="0"/>
          </a:p>
        </p:txBody>
      </p:sp>
      <p:sp>
        <p:nvSpPr>
          <p:cNvPr id="4" name="Dikdörtgen 3"/>
          <p:cNvSpPr/>
          <p:nvPr/>
        </p:nvSpPr>
        <p:spPr>
          <a:xfrm>
            <a:off x="34118" y="6223085"/>
            <a:ext cx="9109881" cy="584775"/>
          </a:xfrm>
          <a:prstGeom prst="rect">
            <a:avLst/>
          </a:prstGeom>
        </p:spPr>
        <p:txBody>
          <a:bodyPr wrap="square">
            <a:spAutoFit/>
          </a:bodyPr>
          <a:lstStyle/>
          <a:p>
            <a:pPr marL="82296" indent="0" algn="just">
              <a:buNone/>
            </a:pPr>
            <a:r>
              <a:rPr lang="tr-TR" sz="1600" dirty="0" smtClean="0">
                <a:solidFill>
                  <a:srgbClr val="7030A0"/>
                </a:solidFill>
              </a:rPr>
              <a:t>(</a:t>
            </a:r>
            <a:r>
              <a:rPr lang="tr-TR" sz="1600" b="1" dirty="0" smtClean="0">
                <a:solidFill>
                  <a:srgbClr val="7030A0"/>
                </a:solidFill>
              </a:rPr>
              <a:t>Madde </a:t>
            </a:r>
            <a:r>
              <a:rPr lang="tr-TR" sz="1600" b="1" dirty="0">
                <a:solidFill>
                  <a:srgbClr val="7030A0"/>
                </a:solidFill>
              </a:rPr>
              <a:t>97 – Antrepo veya eşyanın özelliklerine göre eşyanın muhafazası ve özel şartlara ilişkin sorumluluğun kullanıcıya ait olabileceğine dair hüküm getirilebileceği </a:t>
            </a:r>
            <a:r>
              <a:rPr lang="tr-TR" sz="1600" b="1" dirty="0" err="1">
                <a:solidFill>
                  <a:srgbClr val="7030A0"/>
                </a:solidFill>
              </a:rPr>
              <a:t>hk</a:t>
            </a:r>
            <a:r>
              <a:rPr lang="tr-TR" sz="1600" b="1" dirty="0" smtClean="0">
                <a:solidFill>
                  <a:srgbClr val="7030A0"/>
                </a:solidFill>
              </a:rPr>
              <a:t>.)</a:t>
            </a:r>
            <a:endParaRPr lang="tr-TR" sz="1600" dirty="0">
              <a:solidFill>
                <a:srgbClr val="7030A0"/>
              </a:solidFill>
            </a:endParaRPr>
          </a:p>
        </p:txBody>
      </p:sp>
    </p:spTree>
    <p:extLst>
      <p:ext uri="{BB962C8B-B14F-4D97-AF65-F5344CB8AC3E}">
        <p14:creationId xmlns:p14="http://schemas.microsoft.com/office/powerpoint/2010/main" val="2751429090"/>
      </p:ext>
    </p:extLst>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2"/>
                </a:solidFill>
              </a:rPr>
              <a:t>C Tipi Antrepo (Özel Antrepo</a:t>
            </a:r>
            <a:r>
              <a:rPr lang="tr-TR" b="1" dirty="0" smtClean="0">
                <a:solidFill>
                  <a:schemeClr val="accent2"/>
                </a:solidFill>
              </a:rPr>
              <a:t>)</a:t>
            </a:r>
            <a:endParaRPr lang="tr-TR" dirty="0"/>
          </a:p>
        </p:txBody>
      </p:sp>
      <p:sp>
        <p:nvSpPr>
          <p:cNvPr id="3" name="İçerik Yer Tutucusu 2"/>
          <p:cNvSpPr>
            <a:spLocks noGrp="1"/>
          </p:cNvSpPr>
          <p:nvPr>
            <p:ph idx="1"/>
          </p:nvPr>
        </p:nvSpPr>
        <p:spPr/>
        <p:txBody>
          <a:bodyPr anchor="ctr">
            <a:normAutofit/>
          </a:bodyPr>
          <a:lstStyle/>
          <a:p>
            <a:pPr marL="539496" indent="-457200" algn="just">
              <a:buFont typeface="Arial" pitchFamily="34" charset="0"/>
              <a:buChar char="•"/>
            </a:pPr>
            <a:r>
              <a:rPr lang="tr-TR" sz="2800" dirty="0" smtClean="0"/>
              <a:t>İşleticisi </a:t>
            </a:r>
            <a:r>
              <a:rPr lang="tr-TR" sz="2800" dirty="0"/>
              <a:t>ve kullanıcısı aynı kişi olan ve antrepoya alınan eşyadan bu kişinin sorumlu olduğu özel antrepo tipidir. </a:t>
            </a:r>
            <a:endParaRPr lang="tr-TR" sz="2800" dirty="0" smtClean="0"/>
          </a:p>
          <a:p>
            <a:pPr marL="539496" indent="-457200" algn="just">
              <a:buFont typeface="Arial" pitchFamily="34" charset="0"/>
              <a:buChar char="•"/>
            </a:pPr>
            <a:endParaRPr lang="tr-TR" sz="2800" dirty="0" smtClean="0"/>
          </a:p>
          <a:p>
            <a:pPr marL="539496" indent="-457200" algn="just">
              <a:buFont typeface="Arial" pitchFamily="34" charset="0"/>
              <a:buChar char="•"/>
            </a:pPr>
            <a:r>
              <a:rPr lang="tr-TR" sz="2800" dirty="0" smtClean="0"/>
              <a:t>Antrepoya </a:t>
            </a:r>
            <a:r>
              <a:rPr lang="tr-TR" sz="2800" dirty="0"/>
              <a:t>konulacak eşya, eşya listesinde belirtilmiş eşya ile sınırlıdır. </a:t>
            </a:r>
            <a:endParaRPr lang="tr-TR" sz="2800" dirty="0" smtClean="0"/>
          </a:p>
          <a:p>
            <a:pPr marL="539496" indent="-457200" algn="just">
              <a:buFont typeface="Arial" pitchFamily="34" charset="0"/>
              <a:buChar char="•"/>
            </a:pPr>
            <a:endParaRPr lang="tr-TR" sz="2800" dirty="0" smtClean="0"/>
          </a:p>
          <a:p>
            <a:pPr marL="539496" indent="-457200" algn="just">
              <a:buFont typeface="Arial" pitchFamily="34" charset="0"/>
              <a:buChar char="•"/>
            </a:pPr>
            <a:r>
              <a:rPr lang="tr-TR" sz="2800" dirty="0" smtClean="0"/>
              <a:t>Eşya </a:t>
            </a:r>
            <a:r>
              <a:rPr lang="tr-TR" sz="2800" dirty="0"/>
              <a:t>listesi haricinde antrepoya eşya konulmak istenilmesi halinde </a:t>
            </a:r>
            <a:r>
              <a:rPr lang="tr-TR" sz="2800" dirty="0" smtClean="0"/>
              <a:t>Müsteşarlıktan (Gümrükler </a:t>
            </a:r>
            <a:r>
              <a:rPr lang="tr-TR" sz="2800" dirty="0"/>
              <a:t>Genel Müdürlüğü) izin alınır.</a:t>
            </a:r>
          </a:p>
        </p:txBody>
      </p:sp>
    </p:spTree>
    <p:extLst>
      <p:ext uri="{BB962C8B-B14F-4D97-AF65-F5344CB8AC3E}">
        <p14:creationId xmlns:p14="http://schemas.microsoft.com/office/powerpoint/2010/main" val="2800125280"/>
      </p:ext>
    </p:extLst>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82296" indent="0"/>
            <a:r>
              <a:rPr lang="tr-TR" b="1" dirty="0" smtClean="0">
                <a:solidFill>
                  <a:schemeClr val="accent2"/>
                </a:solidFill>
              </a:rPr>
              <a:t>D </a:t>
            </a:r>
            <a:r>
              <a:rPr lang="tr-TR" b="1" dirty="0">
                <a:solidFill>
                  <a:schemeClr val="accent2"/>
                </a:solidFill>
              </a:rPr>
              <a:t>Tipi Antrepo (Özel Antrepo</a:t>
            </a:r>
            <a:r>
              <a:rPr lang="tr-TR" b="1" dirty="0" smtClean="0">
                <a:solidFill>
                  <a:schemeClr val="accent2"/>
                </a:solidFill>
              </a:rPr>
              <a:t>)</a:t>
            </a:r>
            <a:endParaRPr lang="tr-TR" dirty="0"/>
          </a:p>
        </p:txBody>
      </p:sp>
      <p:sp>
        <p:nvSpPr>
          <p:cNvPr id="3" name="İçerik Yer Tutucusu 2"/>
          <p:cNvSpPr>
            <a:spLocks noGrp="1"/>
          </p:cNvSpPr>
          <p:nvPr>
            <p:ph idx="1"/>
          </p:nvPr>
        </p:nvSpPr>
        <p:spPr/>
        <p:txBody>
          <a:bodyPr anchor="ctr">
            <a:normAutofit/>
          </a:bodyPr>
          <a:lstStyle/>
          <a:p>
            <a:pPr marL="539496" indent="-457200" algn="just">
              <a:buFont typeface="Arial" pitchFamily="34" charset="0"/>
              <a:buChar char="•"/>
            </a:pPr>
            <a:r>
              <a:rPr lang="tr-TR" sz="2800" dirty="0" smtClean="0"/>
              <a:t>İşleticisi </a:t>
            </a:r>
            <a:r>
              <a:rPr lang="tr-TR" sz="2800" dirty="0"/>
              <a:t>ve kullanıcısının aynı kişi olduğu, Gümrük Kanunu'nun 104'üncü maddesinin üçüncü fıkrasının uygulandığı özel antrepo tipidir. </a:t>
            </a:r>
            <a:endParaRPr lang="tr-TR" sz="2800" dirty="0" smtClean="0"/>
          </a:p>
          <a:p>
            <a:pPr marL="539496" indent="-457200" algn="just">
              <a:buFont typeface="Arial" pitchFamily="34" charset="0"/>
              <a:buChar char="•"/>
            </a:pPr>
            <a:endParaRPr lang="tr-TR" sz="2800" dirty="0" smtClean="0"/>
          </a:p>
          <a:p>
            <a:pPr marL="539496" indent="-457200" algn="just">
              <a:buFont typeface="Arial" pitchFamily="34" charset="0"/>
              <a:buChar char="•"/>
            </a:pPr>
            <a:r>
              <a:rPr lang="tr-TR" sz="2800" dirty="0" smtClean="0"/>
              <a:t>Eşyanın </a:t>
            </a:r>
            <a:r>
              <a:rPr lang="tr-TR" sz="2800" dirty="0"/>
              <a:t>antrepoya alındığı tarihteki kıymet miktarı dikkate alınarak vergiler hesaplandığından, buralara konulan eşya, basitleştirilmiş usul ile serbest dolaşıma sokulabilir</a:t>
            </a:r>
            <a:r>
              <a:rPr lang="tr-TR" sz="2800" dirty="0" smtClean="0"/>
              <a:t>.</a:t>
            </a:r>
            <a:endParaRPr lang="tr-TR" sz="2800" dirty="0"/>
          </a:p>
        </p:txBody>
      </p:sp>
      <p:sp>
        <p:nvSpPr>
          <p:cNvPr id="4" name="Dikdörtgen 3"/>
          <p:cNvSpPr/>
          <p:nvPr/>
        </p:nvSpPr>
        <p:spPr>
          <a:xfrm>
            <a:off x="61414" y="6277676"/>
            <a:ext cx="8973403" cy="584775"/>
          </a:xfrm>
          <a:prstGeom prst="rect">
            <a:avLst/>
          </a:prstGeom>
        </p:spPr>
        <p:txBody>
          <a:bodyPr wrap="square">
            <a:spAutoFit/>
          </a:bodyPr>
          <a:lstStyle/>
          <a:p>
            <a:pPr marL="82296" indent="0" algn="just">
              <a:buNone/>
            </a:pPr>
            <a:r>
              <a:rPr lang="tr-TR" sz="1600" dirty="0" smtClean="0">
                <a:solidFill>
                  <a:srgbClr val="7030A0"/>
                </a:solidFill>
              </a:rPr>
              <a:t>(</a:t>
            </a:r>
            <a:r>
              <a:rPr lang="tr-TR" sz="1600" b="1" dirty="0" smtClean="0">
                <a:solidFill>
                  <a:srgbClr val="7030A0"/>
                </a:solidFill>
              </a:rPr>
              <a:t>Madde </a:t>
            </a:r>
            <a:r>
              <a:rPr lang="tr-TR" sz="1600" b="1" dirty="0">
                <a:solidFill>
                  <a:srgbClr val="7030A0"/>
                </a:solidFill>
              </a:rPr>
              <a:t>104 </a:t>
            </a:r>
            <a:r>
              <a:rPr lang="tr-TR" sz="1600" dirty="0">
                <a:solidFill>
                  <a:srgbClr val="7030A0"/>
                </a:solidFill>
              </a:rPr>
              <a:t>– İthal eşyası için bir gümrük yükümlülüğü doğduğunda gümrük kıymetinin tespitinde antrepoda kaldığı süre içinde yapılan masraflara ilişkin nasıl işlem yapılacağı </a:t>
            </a:r>
            <a:r>
              <a:rPr lang="tr-TR" sz="1600" dirty="0" err="1">
                <a:solidFill>
                  <a:srgbClr val="7030A0"/>
                </a:solidFill>
              </a:rPr>
              <a:t>hk</a:t>
            </a:r>
            <a:r>
              <a:rPr lang="tr-TR" sz="1600" dirty="0" smtClean="0">
                <a:solidFill>
                  <a:srgbClr val="7030A0"/>
                </a:solidFill>
              </a:rPr>
              <a:t>.)</a:t>
            </a:r>
            <a:endParaRPr lang="tr-TR" sz="1600" dirty="0">
              <a:solidFill>
                <a:srgbClr val="7030A0"/>
              </a:solidFill>
            </a:endParaRPr>
          </a:p>
        </p:txBody>
      </p:sp>
    </p:spTree>
    <p:extLst>
      <p:ext uri="{BB962C8B-B14F-4D97-AF65-F5344CB8AC3E}">
        <p14:creationId xmlns:p14="http://schemas.microsoft.com/office/powerpoint/2010/main" val="4163667472"/>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2"/>
                </a:solidFill>
              </a:rPr>
              <a:t>E Tipi Antrepo </a:t>
            </a:r>
            <a:r>
              <a:rPr lang="tr-TR" b="1" dirty="0" smtClean="0">
                <a:solidFill>
                  <a:schemeClr val="accent2"/>
                </a:solidFill>
              </a:rPr>
              <a:t>(Özel </a:t>
            </a:r>
            <a:r>
              <a:rPr lang="tr-TR" b="1" dirty="0">
                <a:solidFill>
                  <a:schemeClr val="accent2"/>
                </a:solidFill>
              </a:rPr>
              <a:t>Antrepo</a:t>
            </a:r>
            <a:r>
              <a:rPr lang="tr-TR" b="1" dirty="0" smtClean="0">
                <a:solidFill>
                  <a:schemeClr val="accent2"/>
                </a:solidFill>
              </a:rPr>
              <a:t>)</a:t>
            </a:r>
            <a:endParaRPr lang="tr-TR" dirty="0"/>
          </a:p>
        </p:txBody>
      </p:sp>
      <p:sp>
        <p:nvSpPr>
          <p:cNvPr id="3" name="İçerik Yer Tutucusu 2"/>
          <p:cNvSpPr>
            <a:spLocks noGrp="1"/>
          </p:cNvSpPr>
          <p:nvPr>
            <p:ph idx="1"/>
          </p:nvPr>
        </p:nvSpPr>
        <p:spPr/>
        <p:txBody>
          <a:bodyPr anchor="ctr">
            <a:normAutofit/>
          </a:bodyPr>
          <a:lstStyle/>
          <a:p>
            <a:pPr marL="425196" algn="just">
              <a:buFont typeface="Arial" pitchFamily="34" charset="0"/>
              <a:buChar char="•"/>
            </a:pPr>
            <a:r>
              <a:rPr lang="tr-TR" sz="2400" dirty="0" smtClean="0"/>
              <a:t>İşleticisi ve kullanıcısının aynı kişi olduğu, Gümrük Kanunu'nun 93'üncü maddesinin üçüncü fıkrası uyarınca, izin hak sahibinin depolama yerinin antrepo addedildiği veya depolama yeri olmazsa dahi, eşyaya antrepo rejimi hükümlerinin uygulandığı özel antrepo tipidir. </a:t>
            </a:r>
            <a:endParaRPr lang="tr-TR" sz="1500" dirty="0" smtClean="0">
              <a:solidFill>
                <a:srgbClr val="7030A0"/>
              </a:solidFill>
            </a:endParaRPr>
          </a:p>
        </p:txBody>
      </p:sp>
      <p:sp>
        <p:nvSpPr>
          <p:cNvPr id="4" name="Dikdörtgen 3"/>
          <p:cNvSpPr/>
          <p:nvPr/>
        </p:nvSpPr>
        <p:spPr>
          <a:xfrm>
            <a:off x="81886" y="6242168"/>
            <a:ext cx="8952932" cy="584775"/>
          </a:xfrm>
          <a:prstGeom prst="rect">
            <a:avLst/>
          </a:prstGeom>
        </p:spPr>
        <p:txBody>
          <a:bodyPr wrap="square">
            <a:spAutoFit/>
          </a:bodyPr>
          <a:lstStyle/>
          <a:p>
            <a:pPr marL="82296" indent="0" algn="just">
              <a:buNone/>
            </a:pPr>
            <a:r>
              <a:rPr lang="tr-TR" sz="1600" dirty="0">
                <a:solidFill>
                  <a:srgbClr val="7030A0"/>
                </a:solidFill>
              </a:rPr>
              <a:t>(</a:t>
            </a:r>
            <a:r>
              <a:rPr lang="tr-TR" sz="1600" b="1" dirty="0">
                <a:solidFill>
                  <a:srgbClr val="7030A0"/>
                </a:solidFill>
              </a:rPr>
              <a:t>Madde 93 </a:t>
            </a:r>
            <a:r>
              <a:rPr lang="tr-TR" sz="1600" dirty="0">
                <a:solidFill>
                  <a:srgbClr val="7030A0"/>
                </a:solidFill>
              </a:rPr>
              <a:t>- Gümrük antreposu, gümrük gözetimi altında bulunan eşyanın konulması amacıyla kurulan ve kuruluşunda aranılacak koşulları ve nitelikleri yönetmelikle belirlenen yerdir</a:t>
            </a:r>
            <a:r>
              <a:rPr lang="tr-TR" sz="1600" dirty="0" smtClean="0">
                <a:solidFill>
                  <a:srgbClr val="7030A0"/>
                </a:solidFill>
              </a:rPr>
              <a:t>.)</a:t>
            </a:r>
            <a:endParaRPr lang="tr-TR" sz="1600" dirty="0">
              <a:solidFill>
                <a:srgbClr val="7030A0"/>
              </a:solidFill>
            </a:endParaRPr>
          </a:p>
        </p:txBody>
      </p:sp>
    </p:spTree>
    <p:extLst>
      <p:ext uri="{BB962C8B-B14F-4D97-AF65-F5344CB8AC3E}">
        <p14:creationId xmlns:p14="http://schemas.microsoft.com/office/powerpoint/2010/main" val="1115460379"/>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2"/>
                </a:solidFill>
              </a:rPr>
              <a:t>F Tipi Antrepo </a:t>
            </a:r>
            <a:r>
              <a:rPr lang="tr-TR" b="1" dirty="0" smtClean="0">
                <a:solidFill>
                  <a:schemeClr val="accent2"/>
                </a:solidFill>
              </a:rPr>
              <a:t>(Genel </a:t>
            </a:r>
            <a:r>
              <a:rPr lang="tr-TR" b="1" dirty="0">
                <a:solidFill>
                  <a:schemeClr val="accent2"/>
                </a:solidFill>
              </a:rPr>
              <a:t>Antrepo</a:t>
            </a:r>
            <a:r>
              <a:rPr lang="tr-TR" b="1" dirty="0" smtClean="0">
                <a:solidFill>
                  <a:schemeClr val="accent2"/>
                </a:solidFill>
              </a:rPr>
              <a:t>)</a:t>
            </a:r>
            <a:endParaRPr lang="tr-TR" dirty="0"/>
          </a:p>
        </p:txBody>
      </p:sp>
      <p:sp>
        <p:nvSpPr>
          <p:cNvPr id="3" name="İçerik Yer Tutucusu 2"/>
          <p:cNvSpPr>
            <a:spLocks noGrp="1"/>
          </p:cNvSpPr>
          <p:nvPr>
            <p:ph idx="1"/>
          </p:nvPr>
        </p:nvSpPr>
        <p:spPr/>
        <p:txBody>
          <a:bodyPr anchor="ctr">
            <a:normAutofit fontScale="70000" lnSpcReduction="20000"/>
          </a:bodyPr>
          <a:lstStyle/>
          <a:p>
            <a:pPr marL="425196" algn="just">
              <a:buFont typeface="Arial" pitchFamily="34" charset="0"/>
              <a:buChar char="•"/>
            </a:pPr>
            <a:r>
              <a:rPr lang="tr-TR" sz="3600" dirty="0" smtClean="0"/>
              <a:t>Gümrük </a:t>
            </a:r>
            <a:r>
              <a:rPr lang="tr-TR" sz="3600" dirty="0"/>
              <a:t>idarelerince işletilen genel antrepo tipidir. </a:t>
            </a:r>
            <a:endParaRPr lang="tr-TR" sz="3600" dirty="0" smtClean="0"/>
          </a:p>
          <a:p>
            <a:pPr marL="425196" algn="just">
              <a:buFont typeface="Arial" pitchFamily="34" charset="0"/>
              <a:buChar char="•"/>
            </a:pPr>
            <a:endParaRPr lang="tr-TR" sz="3600" dirty="0" smtClean="0"/>
          </a:p>
          <a:p>
            <a:pPr marL="425196" algn="just">
              <a:buFont typeface="Arial" pitchFamily="34" charset="0"/>
              <a:buChar char="•"/>
            </a:pPr>
            <a:r>
              <a:rPr lang="tr-TR" sz="3600" dirty="0" smtClean="0"/>
              <a:t>Gümrük </a:t>
            </a:r>
            <a:r>
              <a:rPr lang="tr-TR" sz="3600" dirty="0"/>
              <a:t>Kanununun 47 </a:t>
            </a:r>
            <a:r>
              <a:rPr lang="tr-TR" sz="3600" dirty="0" smtClean="0"/>
              <a:t>ile 50. maddelerinde </a:t>
            </a:r>
            <a:r>
              <a:rPr lang="tr-TR" sz="3600" dirty="0"/>
              <a:t>belirtilen geçici depolama yerleri, aynı zamanda F tipi antrepo olarak </a:t>
            </a:r>
            <a:r>
              <a:rPr lang="tr-TR" sz="3600" dirty="0" smtClean="0"/>
              <a:t>işletilebilir.</a:t>
            </a:r>
          </a:p>
          <a:p>
            <a:pPr marL="82296" indent="0" algn="just">
              <a:buNone/>
            </a:pPr>
            <a:endParaRPr lang="tr-TR" dirty="0"/>
          </a:p>
          <a:p>
            <a:pPr marL="82296" indent="0" algn="just">
              <a:buNone/>
            </a:pPr>
            <a:endParaRPr lang="tr-TR" sz="1600" dirty="0" smtClean="0"/>
          </a:p>
          <a:p>
            <a:pPr marL="82296" indent="0" algn="just">
              <a:buNone/>
            </a:pPr>
            <a:endParaRPr lang="tr-TR" sz="1600" dirty="0"/>
          </a:p>
          <a:p>
            <a:pPr marL="82296" indent="0" algn="just">
              <a:buNone/>
            </a:pPr>
            <a:endParaRPr lang="tr-TR" sz="1600" dirty="0" smtClean="0"/>
          </a:p>
          <a:p>
            <a:pPr marL="82296" indent="0" algn="just">
              <a:buNone/>
            </a:pPr>
            <a:endParaRPr lang="tr-TR" sz="1600" dirty="0"/>
          </a:p>
          <a:p>
            <a:pPr marL="82296" indent="0" algn="just">
              <a:buNone/>
            </a:pPr>
            <a:endParaRPr lang="tr-TR" sz="1600" dirty="0"/>
          </a:p>
          <a:p>
            <a:pPr marL="425196" algn="just">
              <a:buFont typeface="Arial" pitchFamily="34" charset="0"/>
              <a:buChar char="•"/>
            </a:pPr>
            <a:r>
              <a:rPr lang="tr-TR" sz="2400" dirty="0" smtClean="0"/>
              <a:t>(</a:t>
            </a:r>
            <a:r>
              <a:rPr lang="tr-TR" sz="2400" dirty="0"/>
              <a:t>Madde 47 – Beyanname yerine fatura verilmesi şeklinde basitleştirilmiş beyan usulünün B ve F tipi antrepolar için uygulanmayacağı </a:t>
            </a:r>
            <a:r>
              <a:rPr lang="tr-TR" sz="2400" dirty="0" err="1"/>
              <a:t>hk</a:t>
            </a:r>
            <a:r>
              <a:rPr lang="tr-TR" sz="2400" dirty="0"/>
              <a:t>.)</a:t>
            </a:r>
          </a:p>
          <a:p>
            <a:pPr marL="425196" algn="just">
              <a:buFont typeface="Arial" pitchFamily="34" charset="0"/>
              <a:buChar char="•"/>
            </a:pPr>
            <a:endParaRPr lang="tr-TR" sz="2400" dirty="0"/>
          </a:p>
          <a:p>
            <a:pPr marL="425196" algn="just">
              <a:buFont typeface="Arial" pitchFamily="34" charset="0"/>
              <a:buChar char="•"/>
            </a:pPr>
            <a:r>
              <a:rPr lang="tr-TR" sz="2400" dirty="0"/>
              <a:t>(Madde 50 - Gümrük idareleri, söz konusu eşyayı durumu belirleninceye kadar, eşya sahibinin risk ve hesabına gümrüğün gözetimindeki özel bir yere sevk edebilir.</a:t>
            </a:r>
          </a:p>
        </p:txBody>
      </p:sp>
    </p:spTree>
    <p:extLst>
      <p:ext uri="{BB962C8B-B14F-4D97-AF65-F5344CB8AC3E}">
        <p14:creationId xmlns:p14="http://schemas.microsoft.com/office/powerpoint/2010/main" val="3462501411"/>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1815" y="322407"/>
            <a:ext cx="8229600" cy="609600"/>
          </a:xfrm>
        </p:spPr>
        <p:txBody>
          <a:bodyPr/>
          <a:lstStyle/>
          <a:p>
            <a:r>
              <a:rPr lang="tr-TR" b="1" dirty="0"/>
              <a:t>Antrepo Açılması İçin Gerekli Koşullar</a:t>
            </a:r>
            <a:r>
              <a:rPr lang="tr-TR" dirty="0"/>
              <a:t/>
            </a:r>
            <a:br>
              <a:rPr lang="tr-TR" dirty="0"/>
            </a:br>
            <a:endParaRPr lang="tr-TR" dirty="0"/>
          </a:p>
        </p:txBody>
      </p:sp>
      <p:sp>
        <p:nvSpPr>
          <p:cNvPr id="3" name="İçerik Yer Tutucusu 2"/>
          <p:cNvSpPr>
            <a:spLocks noGrp="1"/>
          </p:cNvSpPr>
          <p:nvPr>
            <p:ph idx="1"/>
          </p:nvPr>
        </p:nvSpPr>
        <p:spPr/>
        <p:txBody>
          <a:bodyPr anchor="ctr"/>
          <a:lstStyle/>
          <a:p>
            <a:pPr marL="425196" algn="just">
              <a:buFont typeface="Arial" pitchFamily="34" charset="0"/>
              <a:buChar char="•"/>
            </a:pPr>
            <a:r>
              <a:rPr lang="tr-TR" sz="2400" dirty="0" smtClean="0"/>
              <a:t>Bir </a:t>
            </a:r>
            <a:r>
              <a:rPr lang="tr-TR" sz="2400" dirty="0"/>
              <a:t>antreponun açılabilme şartları yasal düzenlemelerle </a:t>
            </a:r>
            <a:r>
              <a:rPr lang="tr-TR" sz="2400" dirty="0" smtClean="0"/>
              <a:t>belirlenmiştir:</a:t>
            </a:r>
            <a:endParaRPr lang="tr-TR" sz="2400" dirty="0"/>
          </a:p>
          <a:p>
            <a:pPr marL="425196" algn="just">
              <a:buFont typeface="Arial" pitchFamily="34" charset="0"/>
              <a:buChar char="•"/>
            </a:pPr>
            <a:endParaRPr lang="tr-TR" sz="2400" dirty="0" smtClean="0"/>
          </a:p>
          <a:p>
            <a:pPr marL="825246" lvl="1" algn="just">
              <a:buFont typeface="Arial" pitchFamily="34" charset="0"/>
              <a:buChar char="•"/>
            </a:pPr>
            <a:r>
              <a:rPr lang="tr-TR" sz="2400" dirty="0" smtClean="0"/>
              <a:t>Antrepo </a:t>
            </a:r>
            <a:r>
              <a:rPr lang="tr-TR" sz="2400" dirty="0"/>
              <a:t>açacak kişi ya da tüzel kişiliğin en az beş yıldır faaliyette bulunuyor olması </a:t>
            </a:r>
          </a:p>
          <a:p>
            <a:pPr marL="425196" algn="just">
              <a:buFont typeface="Arial" pitchFamily="34" charset="0"/>
              <a:buChar char="•"/>
            </a:pPr>
            <a:endParaRPr lang="tr-TR" sz="2400" dirty="0" smtClean="0"/>
          </a:p>
          <a:p>
            <a:pPr marL="825246" lvl="1" algn="just">
              <a:buFont typeface="Arial" pitchFamily="34" charset="0"/>
              <a:buChar char="•"/>
            </a:pPr>
            <a:r>
              <a:rPr lang="tr-TR" sz="2400" dirty="0" smtClean="0"/>
              <a:t>İşletmenin </a:t>
            </a:r>
            <a:r>
              <a:rPr lang="tr-TR" sz="2400" dirty="0"/>
              <a:t>bölgesine göre belirlenmiş ödenmiş sermayeye sahip olma şartları aranmaktadır. </a:t>
            </a:r>
          </a:p>
        </p:txBody>
      </p:sp>
    </p:spTree>
    <p:extLst>
      <p:ext uri="{BB962C8B-B14F-4D97-AF65-F5344CB8AC3E}">
        <p14:creationId xmlns:p14="http://schemas.microsoft.com/office/powerpoint/2010/main" val="1135772373"/>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lstStyle/>
          <a:p>
            <a:pPr marL="425196" lvl="0" algn="just">
              <a:buClr>
                <a:srgbClr val="FE8637"/>
              </a:buClr>
              <a:buSzPct val="70000"/>
              <a:buFont typeface="Arial" pitchFamily="34" charset="0"/>
              <a:buChar char="•"/>
            </a:pPr>
            <a:r>
              <a:rPr lang="tr-TR" sz="2400" dirty="0"/>
              <a:t>Antrepo açacak gerçek ya da tüzel kişilerin;</a:t>
            </a:r>
          </a:p>
          <a:p>
            <a:pPr marL="825246" lvl="1" algn="just">
              <a:buClr>
                <a:srgbClr val="FE8637"/>
              </a:buClr>
              <a:buSzPct val="70000"/>
              <a:buFont typeface="Arial" pitchFamily="34" charset="0"/>
              <a:buChar char="•"/>
            </a:pPr>
            <a:r>
              <a:rPr lang="tr-TR" sz="2400" dirty="0"/>
              <a:t>Vergi kaçakçılığı ve vergi zıyaı gibi suçlardan yargılanmış ve kesinleşmiş cezalarının bulunmaması gerekir.</a:t>
            </a:r>
          </a:p>
          <a:p>
            <a:pPr marL="825246" lvl="1" algn="just">
              <a:buClr>
                <a:srgbClr val="FE8637"/>
              </a:buClr>
              <a:buSzPct val="70000"/>
              <a:buFont typeface="Arial" pitchFamily="34" charset="0"/>
              <a:buChar char="•"/>
            </a:pPr>
            <a:r>
              <a:rPr lang="tr-TR" sz="2400" dirty="0"/>
              <a:t>Açmayı düşündükleri antrepo türünü, ne tür eşya ya da eşyaların depolanacağını, söz konusu antrepoya neden gereksinim duyulduğunu belirten bir yazı ile başvurusunu yapmakla yükümlüdür. </a:t>
            </a:r>
            <a:endParaRPr lang="tr-TR" sz="2400" dirty="0" smtClean="0"/>
          </a:p>
          <a:p>
            <a:pPr marL="825246" lvl="1" algn="just">
              <a:buClr>
                <a:srgbClr val="FE8637"/>
              </a:buClr>
              <a:buSzPct val="70000"/>
              <a:buFont typeface="Arial" pitchFamily="34" charset="0"/>
              <a:buChar char="•"/>
            </a:pPr>
            <a:endParaRPr lang="tr-TR" sz="2400" dirty="0"/>
          </a:p>
          <a:p>
            <a:pPr marL="425196" lvl="0" algn="just">
              <a:buClr>
                <a:srgbClr val="FE8637"/>
              </a:buClr>
              <a:buSzPct val="70000"/>
              <a:buFont typeface="Arial" pitchFamily="34" charset="0"/>
              <a:buChar char="•"/>
            </a:pPr>
            <a:r>
              <a:rPr lang="tr-TR" sz="2400" dirty="0"/>
              <a:t>Tüzel kişilerin ise;</a:t>
            </a:r>
          </a:p>
          <a:p>
            <a:pPr marL="825246" lvl="1" algn="just">
              <a:buClr>
                <a:srgbClr val="FE8637"/>
              </a:buClr>
              <a:buSzPct val="70000"/>
              <a:buFont typeface="Arial" pitchFamily="34" charset="0"/>
              <a:buChar char="•"/>
            </a:pPr>
            <a:r>
              <a:rPr lang="tr-TR" sz="2400" dirty="0"/>
              <a:t>Ortakları arasında hisse payı %10'u geçen yabancı ortak veya ortakların bulunmaması gerekir</a:t>
            </a:r>
            <a:r>
              <a:rPr lang="tr-TR" sz="2400" dirty="0" smtClean="0"/>
              <a:t>.</a:t>
            </a:r>
            <a:endParaRPr lang="tr-TR" sz="2400" dirty="0"/>
          </a:p>
        </p:txBody>
      </p:sp>
    </p:spTree>
    <p:extLst>
      <p:ext uri="{BB962C8B-B14F-4D97-AF65-F5344CB8AC3E}">
        <p14:creationId xmlns:p14="http://schemas.microsoft.com/office/powerpoint/2010/main" val="149639422"/>
      </p:ext>
    </p:ext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lstStyle/>
          <a:p>
            <a:pPr marL="425196" algn="just">
              <a:buClr>
                <a:srgbClr val="FE8637"/>
              </a:buClr>
              <a:buSzPct val="70000"/>
              <a:buFont typeface="Arial" pitchFamily="34" charset="0"/>
              <a:buChar char="•"/>
            </a:pPr>
            <a:r>
              <a:rPr lang="tr-TR" sz="2400" dirty="0"/>
              <a:t>Açılması planlanan antrepo A veya B tipi bir antrepo ise;</a:t>
            </a:r>
          </a:p>
          <a:p>
            <a:pPr marL="425196" algn="just">
              <a:buClr>
                <a:srgbClr val="FE8637"/>
              </a:buClr>
              <a:buSzPct val="70000"/>
              <a:buFont typeface="Arial" pitchFamily="34" charset="0"/>
              <a:buChar char="•"/>
            </a:pPr>
            <a:endParaRPr lang="tr-TR" sz="2400" dirty="0" smtClean="0"/>
          </a:p>
          <a:p>
            <a:pPr marL="825246" lvl="1" algn="just">
              <a:buClr>
                <a:srgbClr val="FE8637"/>
              </a:buClr>
              <a:buSzPct val="70000"/>
              <a:buFont typeface="Arial" pitchFamily="34" charset="0"/>
              <a:buChar char="•"/>
            </a:pPr>
            <a:r>
              <a:rPr lang="tr-TR" sz="2400" dirty="0" smtClean="0"/>
              <a:t>İşletme</a:t>
            </a:r>
            <a:r>
              <a:rPr lang="tr-TR" sz="2400" dirty="0"/>
              <a:t>, anonim ya da </a:t>
            </a:r>
            <a:r>
              <a:rPr lang="tr-TR" sz="2400" dirty="0" smtClean="0"/>
              <a:t>limitet </a:t>
            </a:r>
            <a:r>
              <a:rPr lang="tr-TR" sz="2400" dirty="0"/>
              <a:t>olarak en az iki yıldır faaliyet gösterdiğini belirten bir belge ile birlikte ödenmiş sermayeyi gösteren noter onaylı belgenin ibraz edilmesi,</a:t>
            </a:r>
          </a:p>
          <a:p>
            <a:pPr marL="825246" lvl="1" algn="just">
              <a:buClr>
                <a:srgbClr val="FE8637"/>
              </a:buClr>
              <a:buSzPct val="70000"/>
              <a:buFont typeface="Arial" pitchFamily="34" charset="0"/>
              <a:buChar char="•"/>
            </a:pPr>
            <a:r>
              <a:rPr lang="tr-TR" sz="2400" dirty="0"/>
              <a:t>Antrepo açma izni almak üzere başvuracak tüzel kişilerin, hapis cezası almamış olmaları ve sabıka kayıt belgesini de başvuru sırasında verecekleri dosyaya eklemeleri,</a:t>
            </a:r>
          </a:p>
          <a:p>
            <a:pPr marL="825246" lvl="1" algn="just">
              <a:buClr>
                <a:srgbClr val="FE8637"/>
              </a:buClr>
              <a:buSzPct val="70000"/>
              <a:buFont typeface="Arial" pitchFamily="34" charset="0"/>
              <a:buChar char="•"/>
            </a:pPr>
            <a:r>
              <a:rPr lang="tr-TR" sz="2400" dirty="0"/>
              <a:t>Gümrük müdürlüğünce ve resmi bir fen kurulundan onaylı Antrepo plan veya krokisinin başvuru evrakları arasında bulunması gerekmektedir. </a:t>
            </a:r>
          </a:p>
          <a:p>
            <a:pPr algn="just"/>
            <a:endParaRPr lang="tr-TR" dirty="0"/>
          </a:p>
        </p:txBody>
      </p:sp>
    </p:spTree>
    <p:extLst>
      <p:ext uri="{BB962C8B-B14F-4D97-AF65-F5344CB8AC3E}">
        <p14:creationId xmlns:p14="http://schemas.microsoft.com/office/powerpoint/2010/main" val="1186283200"/>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lstStyle/>
          <a:p>
            <a:pPr marL="425196" algn="just">
              <a:buClr>
                <a:srgbClr val="FE8637"/>
              </a:buClr>
              <a:buSzPct val="70000"/>
              <a:buFont typeface="Arial" pitchFamily="34" charset="0"/>
              <a:buChar char="•"/>
            </a:pPr>
            <a:r>
              <a:rPr lang="tr-TR" sz="2400" dirty="0"/>
              <a:t>Yetkili bakanlık veya kuruluştan alınacak</a:t>
            </a:r>
            <a:r>
              <a:rPr lang="tr-TR" sz="2400" dirty="0" smtClean="0"/>
              <a:t>;</a:t>
            </a:r>
          </a:p>
          <a:p>
            <a:pPr marL="825246" lvl="1" algn="just">
              <a:buClr>
                <a:srgbClr val="FE8637"/>
              </a:buClr>
              <a:buSzPct val="70000"/>
              <a:buFont typeface="Arial" pitchFamily="34" charset="0"/>
              <a:buChar char="•"/>
            </a:pPr>
            <a:endParaRPr lang="tr-TR" sz="2400" dirty="0"/>
          </a:p>
          <a:p>
            <a:pPr marL="825246" lvl="1" algn="just">
              <a:buClr>
                <a:srgbClr val="FE8637"/>
              </a:buClr>
              <a:buSzPct val="70000"/>
              <a:buFont typeface="Arial" pitchFamily="34" charset="0"/>
              <a:buChar char="•"/>
            </a:pPr>
            <a:r>
              <a:rPr lang="tr-TR" sz="2400" dirty="0" smtClean="0"/>
              <a:t>Antrepo </a:t>
            </a:r>
            <a:r>
              <a:rPr lang="tr-TR" sz="2400" dirty="0"/>
              <a:t>olarak açılmak istenilen yere ait İşyeri Açma ve Çalıştırma Ruhsatı,</a:t>
            </a:r>
          </a:p>
          <a:p>
            <a:pPr marL="825246" lvl="1" algn="just">
              <a:buClr>
                <a:srgbClr val="FE8637"/>
              </a:buClr>
              <a:buSzPct val="70000"/>
              <a:buFont typeface="Arial" pitchFamily="34" charset="0"/>
              <a:buChar char="•"/>
            </a:pPr>
            <a:r>
              <a:rPr lang="tr-TR" sz="2400" dirty="0"/>
              <a:t>Yangına karşı gerekli tedbirlerin alındığını gösteren yangın raporu,</a:t>
            </a:r>
          </a:p>
          <a:p>
            <a:pPr marL="825246" lvl="1" algn="just">
              <a:buClr>
                <a:srgbClr val="FE8637"/>
              </a:buClr>
              <a:buSzPct val="70000"/>
              <a:buFont typeface="Arial" pitchFamily="34" charset="0"/>
              <a:buChar char="•"/>
            </a:pPr>
            <a:r>
              <a:rPr lang="tr-TR" sz="2400" dirty="0"/>
              <a:t>Antrepo olarak açılmak istenilen yere ilişkin tapu senedinin veya söz konusu yerin kiralanmış olması halinde, tapu senediyle birlikte kira sözleşmesinin noterden tasdikli birer örneği</a:t>
            </a:r>
          </a:p>
          <a:p>
            <a:pPr marL="539496" lvl="1" indent="0" algn="just">
              <a:buClr>
                <a:srgbClr val="FE8637"/>
              </a:buClr>
              <a:buSzPct val="70000"/>
            </a:pPr>
            <a:endParaRPr lang="tr-TR" sz="2400" dirty="0" smtClean="0"/>
          </a:p>
          <a:p>
            <a:pPr marL="539496" lvl="1" indent="0" algn="just">
              <a:buClr>
                <a:srgbClr val="FE8637"/>
              </a:buClr>
              <a:buSzPct val="70000"/>
            </a:pPr>
            <a:r>
              <a:rPr lang="tr-TR" sz="2400" dirty="0"/>
              <a:t>	</a:t>
            </a:r>
            <a:r>
              <a:rPr lang="tr-TR" sz="2400" dirty="0" smtClean="0"/>
              <a:t>		başvuru </a:t>
            </a:r>
            <a:r>
              <a:rPr lang="tr-TR" sz="2400" dirty="0"/>
              <a:t>sırasında ibraz edilmelidir</a:t>
            </a:r>
            <a:r>
              <a:rPr lang="tr-TR" sz="2400" dirty="0" smtClean="0"/>
              <a:t>.</a:t>
            </a:r>
            <a:endParaRPr lang="tr-TR" sz="2400" dirty="0"/>
          </a:p>
        </p:txBody>
      </p:sp>
    </p:spTree>
    <p:extLst>
      <p:ext uri="{BB962C8B-B14F-4D97-AF65-F5344CB8AC3E}">
        <p14:creationId xmlns:p14="http://schemas.microsoft.com/office/powerpoint/2010/main" val="3544549739"/>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noFill/>
            <a:miter lim="800000"/>
            <a:headEnd/>
            <a:tailEnd/>
          </a:ln>
          <a:effectLst/>
        </p:spPr>
        <p:txBody>
          <a:bodyPr wrap="none" anchor="ctr"/>
          <a:lstStyle/>
          <a:p>
            <a:pPr>
              <a:defRPr/>
            </a:pPr>
            <a:endParaRPr lang="tr-TR"/>
          </a:p>
        </p:txBody>
      </p:sp>
      <p:sp>
        <p:nvSpPr>
          <p:cNvPr id="30723" name="Rectangle 3"/>
          <p:cNvSpPr>
            <a:spLocks noGrp="1" noChangeArrowheads="1"/>
          </p:cNvSpPr>
          <p:nvPr>
            <p:ph type="title"/>
          </p:nvPr>
        </p:nvSpPr>
        <p:spPr/>
        <p:txBody>
          <a:bodyPr/>
          <a:lstStyle/>
          <a:p>
            <a:pPr eaLnBrk="1" hangingPunct="1"/>
            <a:r>
              <a:rPr lang="tr-TR" smtClean="0"/>
              <a:t>Genel Bakış: Uygulamalı tanıtım</a:t>
            </a:r>
          </a:p>
        </p:txBody>
      </p:sp>
      <p:sp>
        <p:nvSpPr>
          <p:cNvPr id="14340" name="Rectangle 4"/>
          <p:cNvSpPr>
            <a:spLocks noChangeArrowheads="1"/>
          </p:cNvSpPr>
          <p:nvPr/>
        </p:nvSpPr>
        <p:spPr bwMode="auto">
          <a:xfrm>
            <a:off x="1565564" y="881063"/>
            <a:ext cx="6783099"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tr-TR" sz="2400" b="1" dirty="0">
                <a:solidFill>
                  <a:srgbClr val="FF0000"/>
                </a:solidFill>
              </a:rPr>
              <a:t>Depo Nedir</a:t>
            </a:r>
            <a:r>
              <a:rPr lang="tr-TR" sz="2400" b="1" dirty="0" smtClean="0">
                <a:solidFill>
                  <a:srgbClr val="FF0000"/>
                </a:solidFill>
              </a:rPr>
              <a:t>?</a:t>
            </a:r>
          </a:p>
          <a:p>
            <a:pPr lvl="1"/>
            <a:endParaRPr lang="tr-TR" sz="2400" dirty="0"/>
          </a:p>
          <a:p>
            <a:pPr lvl="1" algn="just"/>
            <a:r>
              <a:rPr lang="tr-TR" sz="2400" b="1" dirty="0"/>
              <a:t>Ürünlerin hammadde </a:t>
            </a:r>
            <a:r>
              <a:rPr lang="tr-TR" sz="2400" b="1" dirty="0" smtClean="0"/>
              <a:t>aşamasından </a:t>
            </a:r>
            <a:r>
              <a:rPr lang="tr-TR" sz="2400" b="1" dirty="0"/>
              <a:t>üretim </a:t>
            </a:r>
            <a:r>
              <a:rPr lang="tr-TR" sz="2400" b="1" dirty="0" smtClean="0"/>
              <a:t>ortamına, oradan da tüketim </a:t>
            </a:r>
            <a:r>
              <a:rPr lang="tr-TR" sz="2400" b="1" dirty="0"/>
              <a:t>merkezlerine </a:t>
            </a:r>
            <a:r>
              <a:rPr lang="tr-TR" sz="2400" b="1" dirty="0" smtClean="0"/>
              <a:t>dağıtımına </a:t>
            </a:r>
            <a:r>
              <a:rPr lang="tr-TR" sz="2400" b="1" dirty="0"/>
              <a:t>kadar olan bütün </a:t>
            </a:r>
            <a:r>
              <a:rPr lang="tr-TR" sz="2400" b="1" dirty="0" smtClean="0"/>
              <a:t>bir faaliyetler</a:t>
            </a:r>
            <a:r>
              <a:rPr lang="tr-TR" sz="2400" b="1" dirty="0"/>
              <a:t> dizisinin </a:t>
            </a:r>
            <a:r>
              <a:rPr lang="tr-TR" sz="2400" b="1" dirty="0" smtClean="0"/>
              <a:t>gerçekleştirilmesinde stratejik </a:t>
            </a:r>
            <a:r>
              <a:rPr lang="tr-TR" sz="2400" b="1" dirty="0"/>
              <a:t>rol oynayan ara </a:t>
            </a:r>
            <a:r>
              <a:rPr lang="tr-TR" sz="2400" b="1" dirty="0" smtClean="0"/>
              <a:t>noktalardır</a:t>
            </a:r>
            <a:r>
              <a:rPr lang="tr-TR" sz="2400" b="1" dirty="0"/>
              <a:t>.</a:t>
            </a:r>
            <a:endParaRPr lang="tr-TR" sz="2400" dirty="0"/>
          </a:p>
        </p:txBody>
      </p:sp>
      <p:pic>
        <p:nvPicPr>
          <p:cNvPr id="30727" name="Picture 7" descr="C:\Users\user\Desktop\de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276" y="3922302"/>
            <a:ext cx="6050323" cy="2149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4340">
                                            <p:txEl>
                                              <p:pRg st="2" end="2"/>
                                            </p:txEl>
                                          </p:spTgt>
                                        </p:tgtEl>
                                        <p:attrNameLst>
                                          <p:attrName>style.visibility</p:attrName>
                                        </p:attrNameLst>
                                      </p:cBhvr>
                                      <p:to>
                                        <p:strVal val="visible"/>
                                      </p:to>
                                    </p:set>
                                    <p:animEffect transition="in" filter="slide(fromTop)">
                                      <p:cBhvr>
                                        <p:cTn id="10"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087" y="510639"/>
            <a:ext cx="8431212" cy="5599216"/>
          </a:xfrm>
        </p:spPr>
        <p:txBody>
          <a:bodyPr/>
          <a:lstStyle/>
          <a:p>
            <a:pPr marL="0" indent="0" algn="ctr"/>
            <a:r>
              <a:rPr lang="tr-TR" sz="1400" dirty="0"/>
              <a:t> </a:t>
            </a:r>
          </a:p>
          <a:p>
            <a:pPr marL="82296" indent="0">
              <a:buClr>
                <a:srgbClr val="FE8637"/>
              </a:buClr>
              <a:buSzPct val="70000"/>
            </a:pPr>
            <a:r>
              <a:rPr lang="tr-TR" sz="1400" dirty="0"/>
              <a:t>T.C.</a:t>
            </a:r>
            <a:br>
              <a:rPr lang="tr-TR" sz="1400" dirty="0"/>
            </a:br>
            <a:r>
              <a:rPr lang="tr-TR" sz="1400" dirty="0"/>
              <a:t>BAŞBAKANLIK</a:t>
            </a:r>
            <a:br>
              <a:rPr lang="tr-TR" sz="1400" dirty="0"/>
            </a:br>
            <a:r>
              <a:rPr lang="tr-TR" sz="1400" dirty="0"/>
              <a:t>GÜMRÜK MÜSTEŞARLIĞI</a:t>
            </a:r>
            <a:br>
              <a:rPr lang="tr-TR" sz="1400" dirty="0"/>
            </a:br>
            <a:r>
              <a:rPr lang="tr-TR" sz="1400" dirty="0"/>
              <a:t>.................... Gümrük Müdürlüğü</a:t>
            </a:r>
          </a:p>
          <a:p>
            <a:pPr marL="82296" indent="0">
              <a:buClr>
                <a:srgbClr val="FE8637"/>
              </a:buClr>
              <a:buSzPct val="70000"/>
            </a:pPr>
            <a:r>
              <a:rPr lang="tr-TR" sz="1400" dirty="0"/>
              <a:t> </a:t>
            </a:r>
          </a:p>
          <a:p>
            <a:pPr marL="82296" indent="0">
              <a:buClr>
                <a:srgbClr val="FE8637"/>
              </a:buClr>
              <a:buSzPct val="70000"/>
            </a:pPr>
            <a:r>
              <a:rPr lang="tr-TR" sz="1400" dirty="0"/>
              <a:t>ANTREPO AÇMA VE İŞLETME İZİN BELGESİ</a:t>
            </a:r>
          </a:p>
          <a:p>
            <a:pPr marL="82296" indent="0">
              <a:buClr>
                <a:srgbClr val="FE8637"/>
              </a:buClr>
              <a:buSzPct val="70000"/>
            </a:pPr>
            <a:r>
              <a:rPr lang="tr-TR" sz="1400" dirty="0"/>
              <a:t> </a:t>
            </a:r>
          </a:p>
          <a:p>
            <a:pPr marL="82296" indent="0">
              <a:buClr>
                <a:srgbClr val="FE8637"/>
              </a:buClr>
              <a:buSzPct val="70000"/>
            </a:pPr>
            <a:r>
              <a:rPr lang="tr-TR" sz="1400" dirty="0"/>
              <a:t>İzin Belgesi No/Tarih                                      :</a:t>
            </a:r>
          </a:p>
          <a:p>
            <a:pPr marL="82296" indent="0">
              <a:buClr>
                <a:srgbClr val="FE8637"/>
              </a:buClr>
              <a:buSzPct val="70000"/>
            </a:pPr>
            <a:r>
              <a:rPr lang="tr-TR" sz="1400" dirty="0"/>
              <a:t>Açma ve İşletme İzni </a:t>
            </a:r>
            <a:r>
              <a:rPr lang="tr-TR" sz="1400" dirty="0" smtClean="0"/>
              <a:t>Sahibinin</a:t>
            </a:r>
            <a:br>
              <a:rPr lang="tr-TR" sz="1400" dirty="0" smtClean="0"/>
            </a:br>
            <a:r>
              <a:rPr lang="tr-TR" sz="1400" dirty="0" smtClean="0"/>
              <a:t>Adı </a:t>
            </a:r>
            <a:r>
              <a:rPr lang="tr-TR" sz="1400" dirty="0"/>
              <a:t>Soyadı veya </a:t>
            </a:r>
            <a:r>
              <a:rPr lang="tr-TR" sz="1400" dirty="0" smtClean="0"/>
              <a:t>Unvanı</a:t>
            </a:r>
            <a:r>
              <a:rPr lang="tr-TR" sz="1400" dirty="0"/>
              <a:t>          </a:t>
            </a:r>
            <a:r>
              <a:rPr lang="tr-TR" sz="1400" dirty="0" smtClean="0"/>
              <a:t> </a:t>
            </a:r>
            <a:r>
              <a:rPr lang="tr-TR" sz="1400" dirty="0"/>
              <a:t>                      :</a:t>
            </a:r>
          </a:p>
          <a:p>
            <a:pPr marL="82296" indent="0">
              <a:buClr>
                <a:srgbClr val="FE8637"/>
              </a:buClr>
              <a:buSzPct val="70000"/>
            </a:pPr>
            <a:r>
              <a:rPr lang="tr-TR" sz="1400" dirty="0"/>
              <a:t>Bağlı Bulunduğu Vergi Dairesinin Adı            :</a:t>
            </a:r>
          </a:p>
          <a:p>
            <a:pPr marL="82296" indent="0">
              <a:buClr>
                <a:srgbClr val="FE8637"/>
              </a:buClr>
              <a:buSzPct val="70000"/>
            </a:pPr>
            <a:r>
              <a:rPr lang="tr-TR" sz="1400" dirty="0"/>
              <a:t>Antreponun Tipi ve Kod </a:t>
            </a:r>
            <a:r>
              <a:rPr lang="tr-TR" sz="1400" dirty="0" smtClean="0"/>
              <a:t>Numarası</a:t>
            </a:r>
            <a:r>
              <a:rPr lang="tr-TR" sz="1400" dirty="0"/>
              <a:t>                 :</a:t>
            </a:r>
          </a:p>
          <a:p>
            <a:pPr marL="82296" indent="0">
              <a:buClr>
                <a:srgbClr val="FE8637"/>
              </a:buClr>
              <a:buSzPct val="70000"/>
            </a:pPr>
            <a:r>
              <a:rPr lang="tr-TR" sz="1400" dirty="0"/>
              <a:t>Antreponun Adresi                                          :</a:t>
            </a:r>
          </a:p>
          <a:p>
            <a:pPr marL="82296" indent="0">
              <a:buClr>
                <a:srgbClr val="FE8637"/>
              </a:buClr>
              <a:buSzPct val="70000"/>
            </a:pPr>
            <a:r>
              <a:rPr lang="tr-TR" sz="1400" dirty="0"/>
              <a:t>Antreponun Bağlı Bulunduğu Gümrüğün Adı :</a:t>
            </a:r>
          </a:p>
          <a:p>
            <a:pPr marL="82296" indent="0">
              <a:buClr>
                <a:srgbClr val="FE8637"/>
              </a:buClr>
              <a:buSzPct val="70000"/>
            </a:pPr>
            <a:r>
              <a:rPr lang="tr-TR" sz="1400" dirty="0"/>
              <a:t>Antreponun alanı/hacmi                                  :</a:t>
            </a:r>
          </a:p>
          <a:p>
            <a:pPr marL="82296" indent="0">
              <a:buClr>
                <a:srgbClr val="FE8637"/>
              </a:buClr>
              <a:buSzPct val="70000"/>
            </a:pPr>
            <a:r>
              <a:rPr lang="tr-TR" sz="1400" dirty="0"/>
              <a:t> </a:t>
            </a:r>
          </a:p>
          <a:p>
            <a:pPr marL="82296" indent="0">
              <a:buClr>
                <a:srgbClr val="FE8637"/>
              </a:buClr>
              <a:buSzPct val="70000"/>
            </a:pPr>
            <a:r>
              <a:rPr lang="tr-TR" sz="1400" dirty="0"/>
              <a:t>Yukarıda adı, soyadı veya </a:t>
            </a:r>
            <a:r>
              <a:rPr lang="tr-TR" sz="1400" dirty="0" smtClean="0"/>
              <a:t>unvanı </a:t>
            </a:r>
            <a:r>
              <a:rPr lang="tr-TR" sz="1400" dirty="0"/>
              <a:t>yazılı kişiye Gümrük Müsteşarlığı Gümrükler Genel Müdürlüğü'nün .../.../20... tarih ve .................... sayılı yazısına istinaden antrepo açma ve işletme izni verilmiştir.</a:t>
            </a:r>
          </a:p>
          <a:p>
            <a:pPr marL="82296" indent="0">
              <a:buClr>
                <a:srgbClr val="FE8637"/>
              </a:buClr>
              <a:buSzPct val="70000"/>
            </a:pPr>
            <a:r>
              <a:rPr lang="tr-TR" sz="1400" dirty="0"/>
              <a:t> </a:t>
            </a:r>
          </a:p>
          <a:p>
            <a:pPr marL="82296" indent="0">
              <a:buClr>
                <a:srgbClr val="FE8637"/>
              </a:buClr>
              <a:buSzPct val="70000"/>
            </a:pPr>
            <a:r>
              <a:rPr lang="tr-TR" sz="1400" dirty="0"/>
              <a:t> </a:t>
            </a:r>
          </a:p>
          <a:p>
            <a:pPr marL="82296" indent="0">
              <a:buClr>
                <a:srgbClr val="FE8637"/>
              </a:buClr>
              <a:buSzPct val="70000"/>
            </a:pPr>
            <a:r>
              <a:rPr lang="tr-TR" sz="1400" dirty="0"/>
              <a:t>                                                                                                     .................... Gümrük Müdürü</a:t>
            </a:r>
          </a:p>
          <a:p>
            <a:endParaRPr lang="tr-TR" sz="1400" dirty="0"/>
          </a:p>
        </p:txBody>
      </p:sp>
    </p:spTree>
    <p:extLst>
      <p:ext uri="{BB962C8B-B14F-4D97-AF65-F5344CB8AC3E}">
        <p14:creationId xmlns:p14="http://schemas.microsoft.com/office/powerpoint/2010/main" val="2438915668"/>
      </p:ext>
    </p:extLst>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lstStyle/>
          <a:p>
            <a:pPr marL="425196" algn="just">
              <a:buClr>
                <a:srgbClr val="FE8637"/>
              </a:buClr>
              <a:buSzPct val="70000"/>
              <a:buFont typeface="Arial" pitchFamily="34" charset="0"/>
              <a:buChar char="•"/>
            </a:pPr>
            <a:r>
              <a:rPr lang="tr-TR" sz="2400" dirty="0" smtClean="0"/>
              <a:t>Basitleştirilmiş </a:t>
            </a:r>
            <a:r>
              <a:rPr lang="tr-TR" sz="2400" dirty="0"/>
              <a:t>Usule Göre </a:t>
            </a:r>
            <a:r>
              <a:rPr lang="tr-TR" sz="2400" dirty="0" smtClean="0"/>
              <a:t>Antrepolar Arası </a:t>
            </a:r>
            <a:r>
              <a:rPr lang="tr-TR" sz="2400" dirty="0"/>
              <a:t>Eşya </a:t>
            </a:r>
            <a:r>
              <a:rPr lang="tr-TR" sz="2400" dirty="0" smtClean="0"/>
              <a:t>Taşıması:</a:t>
            </a:r>
          </a:p>
          <a:p>
            <a:pPr marL="425196" algn="just">
              <a:buClr>
                <a:srgbClr val="FE8637"/>
              </a:buClr>
              <a:buSzPct val="70000"/>
              <a:buFont typeface="Arial" pitchFamily="34" charset="0"/>
              <a:buChar char="•"/>
            </a:pPr>
            <a:endParaRPr lang="tr-TR" sz="2400" dirty="0"/>
          </a:p>
          <a:p>
            <a:pPr marL="825246" lvl="1" algn="just">
              <a:buClr>
                <a:srgbClr val="FE8637"/>
              </a:buClr>
              <a:buSzPct val="70000"/>
              <a:buFont typeface="Arial" pitchFamily="34" charset="0"/>
              <a:buChar char="•"/>
            </a:pPr>
            <a:r>
              <a:rPr lang="tr-TR" sz="2400" dirty="0"/>
              <a:t>Gümrük, antrepo rejimini sona erdirmeden gümrük antrepoları arasında eşya taşınmasında, Gümrük Beyannamesinin nüshaları kopya iki takım olarak hazırlanır</a:t>
            </a:r>
            <a:r>
              <a:rPr lang="tr-TR" sz="2400" dirty="0" smtClean="0"/>
              <a:t>.</a:t>
            </a:r>
          </a:p>
          <a:p>
            <a:pPr marL="825246" lvl="1" algn="just">
              <a:buClr>
                <a:srgbClr val="FE8637"/>
              </a:buClr>
              <a:buSzPct val="70000"/>
              <a:buFont typeface="Arial" pitchFamily="34" charset="0"/>
              <a:buChar char="•"/>
            </a:pPr>
            <a:endParaRPr lang="tr-TR" sz="2400" dirty="0"/>
          </a:p>
          <a:p>
            <a:pPr marL="825246" lvl="1" algn="just">
              <a:buClr>
                <a:srgbClr val="FE8637"/>
              </a:buClr>
              <a:buSzPct val="70000"/>
              <a:buFont typeface="Arial" pitchFamily="34" charset="0"/>
              <a:buChar char="•"/>
            </a:pPr>
            <a:r>
              <a:rPr lang="tr-TR" sz="2400" dirty="0"/>
              <a:t>Eşyanın çıkarıldığı antrepo işleticisi veya kullanıcısı, 1 </a:t>
            </a:r>
            <a:r>
              <a:rPr lang="tr-TR" sz="2400" dirty="0" smtClean="0"/>
              <a:t>no.lu </a:t>
            </a:r>
            <a:r>
              <a:rPr lang="tr-TR" sz="2400" dirty="0"/>
              <a:t>kopyayı kendi stok kayıtları ile birlikte saklar</a:t>
            </a:r>
            <a:r>
              <a:rPr lang="tr-TR" sz="2400" dirty="0" smtClean="0"/>
              <a:t>.</a:t>
            </a:r>
            <a:endParaRPr lang="tr-TR" sz="2400" dirty="0"/>
          </a:p>
        </p:txBody>
      </p:sp>
    </p:spTree>
    <p:extLst>
      <p:ext uri="{BB962C8B-B14F-4D97-AF65-F5344CB8AC3E}">
        <p14:creationId xmlns:p14="http://schemas.microsoft.com/office/powerpoint/2010/main" val="2698037242"/>
      </p:ext>
    </p:ext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chor="ctr"/>
          <a:lstStyle/>
          <a:p>
            <a:pPr marL="425196" lvl="0" algn="just">
              <a:buClr>
                <a:srgbClr val="FE8637"/>
              </a:buClr>
              <a:buSzPct val="70000"/>
              <a:buFont typeface="Arial" pitchFamily="34" charset="0"/>
              <a:buChar char="•"/>
            </a:pPr>
            <a:r>
              <a:rPr lang="tr-TR" sz="2400" dirty="0" smtClean="0"/>
              <a:t>Diğer </a:t>
            </a:r>
            <a:r>
              <a:rPr lang="tr-TR" sz="2400" dirty="0"/>
              <a:t>kopya eşyaya eşlik eder ve eşyanın gönderildiği antrepo işletici veya kullanıcısı tarafından stok kayıtlarıyla birlikte saklanır.</a:t>
            </a:r>
          </a:p>
          <a:p>
            <a:pPr marL="425196" lvl="0" algn="just">
              <a:buClr>
                <a:srgbClr val="FE8637"/>
              </a:buClr>
              <a:buSzPct val="70000"/>
              <a:buFont typeface="Arial" pitchFamily="34" charset="0"/>
              <a:buChar char="•"/>
            </a:pPr>
            <a:endParaRPr lang="tr-TR" sz="2400" dirty="0" smtClean="0"/>
          </a:p>
          <a:p>
            <a:pPr marL="425196" lvl="0" algn="just">
              <a:buClr>
                <a:srgbClr val="FE8637"/>
              </a:buClr>
              <a:buSzPct val="70000"/>
              <a:buFont typeface="Arial" pitchFamily="34" charset="0"/>
              <a:buChar char="•"/>
            </a:pPr>
            <a:r>
              <a:rPr lang="tr-TR" sz="2400" dirty="0" smtClean="0"/>
              <a:t>Varış </a:t>
            </a:r>
            <a:r>
              <a:rPr lang="tr-TR" sz="2400" dirty="0"/>
              <a:t>antreposu işletici veya kullanıcısı, antrepoya alınan eşya için eşyayı gönderen antrepo işleticisi veya kullanıcısına bir makbuz </a:t>
            </a:r>
            <a:r>
              <a:rPr lang="tr-TR" sz="2400" dirty="0" smtClean="0"/>
              <a:t>(alındı) </a:t>
            </a:r>
            <a:r>
              <a:rPr lang="tr-TR" sz="2400" dirty="0"/>
              <a:t>verir ve bu alındı stok kayıtları ile birlikte saklanır</a:t>
            </a:r>
            <a:r>
              <a:rPr lang="tr-TR" sz="2400" dirty="0" smtClean="0"/>
              <a:t>.</a:t>
            </a:r>
            <a:endParaRPr lang="tr-TR" sz="2400" dirty="0"/>
          </a:p>
        </p:txBody>
      </p:sp>
    </p:spTree>
    <p:extLst>
      <p:ext uri="{BB962C8B-B14F-4D97-AF65-F5344CB8AC3E}">
        <p14:creationId xmlns:p14="http://schemas.microsoft.com/office/powerpoint/2010/main" val="1702790908"/>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tr-TR" b="1" dirty="0"/>
              <a:t>DEPO YER </a:t>
            </a:r>
            <a:r>
              <a:rPr lang="tr-TR" b="1" dirty="0" smtClean="0"/>
              <a:t>SEÇİMİ</a:t>
            </a:r>
            <a:endParaRPr lang="tr-TR" dirty="0" smtClean="0"/>
          </a:p>
        </p:txBody>
      </p:sp>
      <p:sp>
        <p:nvSpPr>
          <p:cNvPr id="16387" name="Rectangle 3"/>
          <p:cNvSpPr>
            <a:spLocks noGrp="1" noChangeArrowheads="1"/>
          </p:cNvSpPr>
          <p:nvPr>
            <p:ph type="body" idx="1"/>
          </p:nvPr>
        </p:nvSpPr>
        <p:spPr>
          <a:xfrm>
            <a:off x="228600" y="865188"/>
            <a:ext cx="8431213" cy="4659312"/>
          </a:xfrm>
        </p:spPr>
        <p:txBody>
          <a:bodyPr anchor="ctr"/>
          <a:lstStyle/>
          <a:p>
            <a:pPr marL="233363" indent="-233363" algn="just">
              <a:spcAft>
                <a:spcPct val="75000"/>
              </a:spcAft>
              <a:buClr>
                <a:srgbClr val="FF9900"/>
              </a:buClr>
              <a:buFontTx/>
              <a:buChar char="•"/>
            </a:pPr>
            <a:r>
              <a:rPr lang="tr-TR" sz="2400" b="1" dirty="0"/>
              <a:t>Seçim kriterleri </a:t>
            </a:r>
            <a:r>
              <a:rPr lang="tr-TR" sz="2400" b="1" dirty="0" smtClean="0"/>
              <a:t>oluşturulurken</a:t>
            </a:r>
            <a:r>
              <a:rPr lang="tr-TR" sz="2400" b="1" dirty="0"/>
              <a:t>, pazara, hedef </a:t>
            </a:r>
            <a:r>
              <a:rPr lang="tr-TR" sz="2400" b="1" dirty="0" smtClean="0"/>
              <a:t>müşterilere, üretim </a:t>
            </a:r>
            <a:r>
              <a:rPr lang="tr-TR" sz="2400" b="1" dirty="0"/>
              <a:t>merkezlerine, liman veya </a:t>
            </a:r>
            <a:r>
              <a:rPr lang="tr-TR" sz="2400" b="1" dirty="0" smtClean="0"/>
              <a:t>gümrüğe yakınlığının mı daha önemli olduğu </a:t>
            </a:r>
            <a:r>
              <a:rPr lang="tr-TR" sz="2400" b="1" dirty="0"/>
              <a:t>gözden geçirilmelidir</a:t>
            </a:r>
            <a:r>
              <a:rPr lang="tr-TR" sz="2400" b="1" dirty="0" smtClean="0"/>
              <a:t>.</a:t>
            </a:r>
          </a:p>
          <a:p>
            <a:pPr marL="233363" indent="-233363" algn="just">
              <a:spcAft>
                <a:spcPct val="75000"/>
              </a:spcAft>
              <a:buClr>
                <a:srgbClr val="FF9900"/>
              </a:buClr>
              <a:buFontTx/>
              <a:buChar char="•"/>
            </a:pPr>
            <a:r>
              <a:rPr lang="tr-TR" sz="2400" b="1" dirty="0" smtClean="0"/>
              <a:t>Eğer </a:t>
            </a:r>
            <a:r>
              <a:rPr lang="tr-TR" sz="2400" b="1" dirty="0"/>
              <a:t>bir </a:t>
            </a:r>
            <a:r>
              <a:rPr lang="tr-TR" sz="2400" b="1" dirty="0" smtClean="0"/>
              <a:t>üretim işletmesinden </a:t>
            </a:r>
            <a:r>
              <a:rPr lang="tr-TR" sz="2400" b="1" dirty="0"/>
              <a:t>söz ediliyorsa, fabrikada üretilen </a:t>
            </a:r>
            <a:r>
              <a:rPr lang="tr-TR" sz="2400" b="1" dirty="0" smtClean="0"/>
              <a:t>ürünlerin uygun koşullarda </a:t>
            </a:r>
            <a:r>
              <a:rPr lang="tr-TR" sz="2400" b="1" dirty="0"/>
              <a:t>sevkiyata </a:t>
            </a:r>
            <a:r>
              <a:rPr lang="tr-TR" sz="2400" b="1" dirty="0" smtClean="0"/>
              <a:t>hazır </a:t>
            </a:r>
            <a:r>
              <a:rPr lang="tr-TR" sz="2400" b="1" dirty="0"/>
              <a:t>hale getirilmesi istenen bir durumdur. Bazen hammaddeye </a:t>
            </a:r>
            <a:r>
              <a:rPr lang="tr-TR" sz="2400" b="1" dirty="0" smtClean="0"/>
              <a:t>yakınl</a:t>
            </a:r>
            <a:r>
              <a:rPr lang="tr-TR" sz="2400" b="1" dirty="0"/>
              <a:t>ı</a:t>
            </a:r>
            <a:r>
              <a:rPr lang="tr-TR" sz="2400" b="1" dirty="0" smtClean="0"/>
              <a:t>k </a:t>
            </a:r>
            <a:r>
              <a:rPr lang="tr-TR" sz="2400" b="1" dirty="0"/>
              <a:t>bazen de </a:t>
            </a:r>
            <a:r>
              <a:rPr lang="tr-TR" sz="2400" b="1" dirty="0" smtClean="0"/>
              <a:t>pazara yakınl</a:t>
            </a:r>
            <a:r>
              <a:rPr lang="tr-TR" sz="2400" b="1" dirty="0"/>
              <a:t>ı</a:t>
            </a:r>
            <a:r>
              <a:rPr lang="tr-TR" sz="2400" b="1" dirty="0" smtClean="0"/>
              <a:t>k </a:t>
            </a:r>
            <a:r>
              <a:rPr lang="tr-TR" sz="2400" b="1" dirty="0"/>
              <a:t>fabrika </a:t>
            </a:r>
            <a:r>
              <a:rPr lang="tr-TR" sz="2400" b="1" dirty="0" smtClean="0"/>
              <a:t>kuruluş yeri </a:t>
            </a:r>
            <a:r>
              <a:rPr lang="tr-TR" sz="2400" b="1" dirty="0"/>
              <a:t>tespitinde hayati </a:t>
            </a:r>
            <a:r>
              <a:rPr lang="tr-TR" sz="2400" b="1" dirty="0" smtClean="0"/>
              <a:t>rol oynamaktadır.</a:t>
            </a:r>
            <a:endParaRPr lang="tr-TR" sz="2400" dirty="0" smtClean="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47255" y="1049770"/>
            <a:ext cx="7772400" cy="1470025"/>
          </a:xfrm>
        </p:spPr>
        <p:txBody>
          <a:bodyPr/>
          <a:lstStyle/>
          <a:p>
            <a:pPr eaLnBrk="1" hangingPunct="1"/>
            <a:r>
              <a:rPr lang="tr-TR" dirty="0" smtClean="0"/>
              <a:t>Eğer bir lojistik işletmesi ise;</a:t>
            </a:r>
          </a:p>
        </p:txBody>
      </p:sp>
      <p:sp>
        <p:nvSpPr>
          <p:cNvPr id="18435" name="Rectangle 3"/>
          <p:cNvSpPr>
            <a:spLocks noGrp="1" noChangeArrowheads="1"/>
          </p:cNvSpPr>
          <p:nvPr>
            <p:ph type="subTitle" idx="1"/>
          </p:nvPr>
        </p:nvSpPr>
        <p:spPr>
          <a:xfrm>
            <a:off x="512619" y="2763981"/>
            <a:ext cx="8188036" cy="2847109"/>
          </a:xfrm>
        </p:spPr>
        <p:txBody>
          <a:bodyPr>
            <a:normAutofit lnSpcReduction="10000"/>
          </a:bodyPr>
          <a:lstStyle/>
          <a:p>
            <a:pPr algn="just"/>
            <a:r>
              <a:rPr lang="tr-TR" b="1" dirty="0"/>
              <a:t>M</a:t>
            </a:r>
            <a:r>
              <a:rPr lang="tr-TR" b="1" dirty="0" smtClean="0"/>
              <a:t>üşterinin </a:t>
            </a:r>
            <a:r>
              <a:rPr lang="tr-TR" b="1" dirty="0"/>
              <a:t>istek ve </a:t>
            </a:r>
            <a:r>
              <a:rPr lang="tr-TR" b="1" dirty="0" smtClean="0"/>
              <a:t>ihtiyaçları </a:t>
            </a:r>
            <a:r>
              <a:rPr lang="tr-TR" b="1" dirty="0"/>
              <a:t>dahilinde en </a:t>
            </a:r>
            <a:r>
              <a:rPr lang="tr-TR" b="1" dirty="0" smtClean="0"/>
              <a:t>hızlı dağıtımını sa</a:t>
            </a:r>
            <a:r>
              <a:rPr lang="tr-TR" b="1" dirty="0"/>
              <a:t>ğ</a:t>
            </a:r>
            <a:r>
              <a:rPr lang="tr-TR" b="1" dirty="0" smtClean="0"/>
              <a:t>layacak </a:t>
            </a:r>
            <a:r>
              <a:rPr lang="tr-TR" b="1" dirty="0"/>
              <a:t>biçimde bir yerin seçimi, hatta gümrüklü </a:t>
            </a:r>
            <a:r>
              <a:rPr lang="tr-TR" b="1" dirty="0" smtClean="0"/>
              <a:t>malların saklanmas</a:t>
            </a:r>
            <a:r>
              <a:rPr lang="tr-TR" b="1" dirty="0"/>
              <a:t>ı</a:t>
            </a:r>
            <a:r>
              <a:rPr lang="tr-TR" b="1" dirty="0" smtClean="0"/>
              <a:t> </a:t>
            </a:r>
            <a:r>
              <a:rPr lang="tr-TR" b="1" dirty="0"/>
              <a:t>bir ihtiyaç ise bu yerin antrepo </a:t>
            </a:r>
            <a:r>
              <a:rPr lang="tr-TR" b="1" dirty="0" smtClean="0"/>
              <a:t>özelliğinde olması yarar sağlayacaktır.</a:t>
            </a:r>
            <a:endParaRPr lang="tr-TR"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b="1" dirty="0" smtClean="0"/>
              <a:t>İŞLEYİŞ </a:t>
            </a:r>
            <a:r>
              <a:rPr lang="tr-TR" b="1" dirty="0"/>
              <a:t>OLARAK DEPOLAR</a:t>
            </a:r>
            <a:endParaRPr lang="tr-TR" dirty="0" smtClean="0"/>
          </a:p>
        </p:txBody>
      </p:sp>
      <p:sp>
        <p:nvSpPr>
          <p:cNvPr id="3" name="İçerik Yer Tutucusu 2"/>
          <p:cNvSpPr>
            <a:spLocks noGrp="1"/>
          </p:cNvSpPr>
          <p:nvPr>
            <p:ph idx="1"/>
          </p:nvPr>
        </p:nvSpPr>
        <p:spPr/>
        <p:txBody>
          <a:bodyPr>
            <a:normAutofit lnSpcReduction="10000"/>
          </a:bodyPr>
          <a:lstStyle/>
          <a:p>
            <a:pPr algn="just">
              <a:spcAft>
                <a:spcPct val="75000"/>
              </a:spcAft>
            </a:pPr>
            <a:r>
              <a:rPr lang="tr-TR" b="1" dirty="0">
                <a:solidFill>
                  <a:srgbClr val="FF9900"/>
                </a:solidFill>
              </a:rPr>
              <a:t>Dağıtım merkezi: </a:t>
            </a:r>
          </a:p>
          <a:p>
            <a:pPr algn="just">
              <a:spcAft>
                <a:spcPct val="75000"/>
              </a:spcAft>
            </a:pPr>
            <a:r>
              <a:rPr lang="tr-TR" b="1" dirty="0"/>
              <a:t>	Eşyaların muhafaza edildiği ve müşteri siparişlerine göre hızlı, sık ve kapsamlı sevkiyatlara elverişli büyük hacimli depolardır. Bir dağıtım merkezindeki farklı özellikteki eşyaların sayısı fazlayken, çok sayıdaki siparişler için istenen miktarlar çok çeşitlilik gösterebilir. Bu durum karmaşık ve dolayısıyla maliyetli sipariş sürecine neden olacaktır. </a:t>
            </a:r>
          </a:p>
          <a:p>
            <a:pPr algn="just"/>
            <a:r>
              <a:rPr lang="tr-TR" b="1" dirty="0">
                <a:solidFill>
                  <a:srgbClr val="FF9900"/>
                </a:solidFill>
              </a:rPr>
              <a:t>İşletme deposu:</a:t>
            </a:r>
          </a:p>
          <a:p>
            <a:pPr algn="just"/>
            <a:r>
              <a:rPr lang="tr-TR" b="1" dirty="0"/>
              <a:t>	</a:t>
            </a:r>
            <a:endParaRPr lang="tr-TR" dirty="0"/>
          </a:p>
          <a:p>
            <a:pPr algn="just"/>
            <a:r>
              <a:rPr lang="tr-TR" b="1" dirty="0"/>
              <a:t>	Bu deponun fonksiyonu ise; giriş-çıkış ambarları ve ara depolar olmak üzere hammadde, yarı mamul veya tamamlanmış ürünleri</a:t>
            </a:r>
            <a:r>
              <a:rPr lang="tr-TR" b="1" dirty="0" smtClean="0"/>
              <a:t>, üretim </a:t>
            </a:r>
            <a:r>
              <a:rPr lang="tr-TR" b="1" dirty="0"/>
              <a:t>sürecinde kullanılmak üzere veya dağıtım öncesinde stoklamaktır. Ana tasarım kriteri depolama kapasitesi ve işletim maliyetleridir</a:t>
            </a:r>
            <a:r>
              <a:rPr lang="tr-TR" b="1" dirty="0" smtClean="0"/>
              <a:t>.</a:t>
            </a:r>
            <a:endParaRPr lang="tr-TR"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sv-SE" sz="2400" b="1" dirty="0"/>
              <a:t>GENEL HATLARIYLA DEPODA YAPILAN </a:t>
            </a:r>
            <a:r>
              <a:rPr lang="tr-TR" sz="2400" b="1" dirty="0" smtClean="0"/>
              <a:t>İŞ</a:t>
            </a:r>
            <a:r>
              <a:rPr lang="sv-SE" sz="2400" b="1" dirty="0" smtClean="0"/>
              <a:t>LEMLER</a:t>
            </a:r>
            <a:endParaRPr lang="tr-TR" sz="2400" dirty="0" smtClean="0"/>
          </a:p>
        </p:txBody>
      </p:sp>
      <p:sp>
        <p:nvSpPr>
          <p:cNvPr id="2" name="İçerik Yer Tutucusu 1"/>
          <p:cNvSpPr>
            <a:spLocks noGrp="1"/>
          </p:cNvSpPr>
          <p:nvPr>
            <p:ph idx="1"/>
          </p:nvPr>
        </p:nvSpPr>
        <p:spPr/>
        <p:txBody>
          <a:bodyPr/>
          <a:lstStyle/>
          <a:p>
            <a:pPr algn="just">
              <a:spcAft>
                <a:spcPct val="75000"/>
              </a:spcAft>
              <a:buFont typeface="Arial" pitchFamily="34" charset="0"/>
              <a:buChar char="•"/>
            </a:pPr>
            <a:r>
              <a:rPr lang="tr-TR" b="1" dirty="0"/>
              <a:t>Depolama alanını  iş süreçlerine uygun üretken ve verimli hale </a:t>
            </a:r>
            <a:r>
              <a:rPr lang="tr-TR" b="1" dirty="0" smtClean="0"/>
              <a:t>getirmek,</a:t>
            </a:r>
            <a:endParaRPr lang="tr-TR" b="1" dirty="0"/>
          </a:p>
          <a:p>
            <a:pPr algn="just">
              <a:spcAft>
                <a:spcPct val="75000"/>
              </a:spcAft>
              <a:buFont typeface="Arial" pitchFamily="34" charset="0"/>
              <a:buChar char="•"/>
            </a:pPr>
            <a:r>
              <a:rPr lang="tr-TR" b="1" dirty="0"/>
              <a:t>Gönderen veya üreticiden malları teslim </a:t>
            </a:r>
            <a:r>
              <a:rPr lang="tr-TR" b="1" dirty="0" smtClean="0"/>
              <a:t>almak,</a:t>
            </a:r>
            <a:endParaRPr lang="tr-TR" b="1" dirty="0"/>
          </a:p>
          <a:p>
            <a:pPr algn="just">
              <a:spcAft>
                <a:spcPct val="75000"/>
              </a:spcAft>
              <a:buFont typeface="Arial" pitchFamily="34" charset="0"/>
              <a:buChar char="•"/>
            </a:pPr>
            <a:r>
              <a:rPr lang="tr-TR" b="1" dirty="0"/>
              <a:t>Malları depo içerisinde uygun bir şekilde istiflemek, raflamak ve </a:t>
            </a:r>
            <a:r>
              <a:rPr lang="tr-TR" b="1" dirty="0" smtClean="0"/>
              <a:t>saklamak,</a:t>
            </a:r>
            <a:endParaRPr lang="tr-TR" b="1" dirty="0"/>
          </a:p>
          <a:p>
            <a:pPr algn="just">
              <a:spcAft>
                <a:spcPct val="75000"/>
              </a:spcAft>
              <a:buFont typeface="Arial" pitchFamily="34" charset="0"/>
              <a:buChar char="•"/>
            </a:pPr>
            <a:r>
              <a:rPr lang="tr-TR" b="1" dirty="0"/>
              <a:t>Depo içi ısı, nem, ses, ışık vb. risk faktörlerini asgari seviyede </a:t>
            </a:r>
            <a:r>
              <a:rPr lang="tr-TR" b="1" dirty="0" smtClean="0"/>
              <a:t>tutmak,</a:t>
            </a:r>
            <a:endParaRPr lang="tr-TR" dirty="0"/>
          </a:p>
          <a:p>
            <a:pPr algn="just">
              <a:spcAft>
                <a:spcPct val="75000"/>
              </a:spcAft>
              <a:buFont typeface="Arial" pitchFamily="34" charset="0"/>
              <a:buChar char="•"/>
            </a:pPr>
            <a:r>
              <a:rPr lang="tr-TR" b="1" dirty="0"/>
              <a:t>Müşteri siparişlerine göre malların konsolidasyonunu </a:t>
            </a:r>
            <a:r>
              <a:rPr lang="tr-TR" b="1" dirty="0" smtClean="0"/>
              <a:t>yapmak,</a:t>
            </a:r>
            <a:endParaRPr lang="tr-TR" dirty="0"/>
          </a:p>
          <a:p>
            <a:pPr algn="just">
              <a:spcAft>
                <a:spcPct val="75000"/>
              </a:spcAft>
              <a:buFont typeface="Arial" pitchFamily="34" charset="0"/>
              <a:buChar char="•"/>
            </a:pPr>
            <a:r>
              <a:rPr lang="tr-TR" b="1" dirty="0"/>
              <a:t>Sevkiyat öncesinde malları ambalajlamak ve </a:t>
            </a:r>
            <a:r>
              <a:rPr lang="tr-TR" b="1" dirty="0" smtClean="0"/>
              <a:t>etiketlemek,</a:t>
            </a:r>
            <a:endParaRPr lang="tr-TR" dirty="0"/>
          </a:p>
          <a:p>
            <a:pPr algn="just">
              <a:spcAft>
                <a:spcPct val="75000"/>
              </a:spcAft>
              <a:buFont typeface="Arial" pitchFamily="34" charset="0"/>
              <a:buChar char="•"/>
            </a:pPr>
            <a:r>
              <a:rPr lang="tr-TR" b="1" dirty="0"/>
              <a:t>Malları yükleme ve sevkiyat için hazır hale </a:t>
            </a:r>
            <a:r>
              <a:rPr lang="tr-TR" b="1" dirty="0" smtClean="0"/>
              <a:t>getirmek.</a:t>
            </a:r>
            <a:endParaRPr lang="tr-TR" dirty="0"/>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4" name="Picture 8" descr="C:\Users\user\Desktop\6-ecefcf9c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2" y="0"/>
            <a:ext cx="912469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tr-TR" b="1" dirty="0"/>
              <a:t>DEPOLAMADA KULLANILAN ARAÇLAR</a:t>
            </a:r>
            <a:endParaRPr lang="tr-TR" dirty="0" smtClean="0"/>
          </a:p>
        </p:txBody>
      </p:sp>
      <p:sp>
        <p:nvSpPr>
          <p:cNvPr id="176131" name="Rectangle 3"/>
          <p:cNvSpPr>
            <a:spLocks noChangeArrowheads="1"/>
          </p:cNvSpPr>
          <p:nvPr/>
        </p:nvSpPr>
        <p:spPr bwMode="auto">
          <a:xfrm>
            <a:off x="566057" y="854074"/>
            <a:ext cx="8298543" cy="499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tr-TR" sz="2000" b="1" dirty="0">
                <a:solidFill>
                  <a:srgbClr val="FF9900"/>
                </a:solidFill>
              </a:rPr>
              <a:t>Forkliftler </a:t>
            </a:r>
            <a:endParaRPr lang="tr-TR" sz="2000" b="1" dirty="0" smtClean="0">
              <a:solidFill>
                <a:srgbClr val="FF9900"/>
              </a:solidFill>
            </a:endParaRPr>
          </a:p>
          <a:p>
            <a:pPr algn="just"/>
            <a:endParaRPr lang="tr-TR" sz="1900" dirty="0">
              <a:solidFill>
                <a:srgbClr val="FF9900"/>
              </a:solidFill>
            </a:endParaRPr>
          </a:p>
          <a:p>
            <a:pPr algn="just"/>
            <a:r>
              <a:rPr lang="tr-TR" sz="1900" b="1" dirty="0" smtClean="0"/>
              <a:t>Oldukça geniş </a:t>
            </a:r>
            <a:r>
              <a:rPr lang="tr-TR" sz="1900" b="1" dirty="0"/>
              <a:t>bir alanda </a:t>
            </a:r>
            <a:r>
              <a:rPr lang="tr-TR" sz="1900" b="1" dirty="0" smtClean="0"/>
              <a:t>çalışabilen</a:t>
            </a:r>
            <a:r>
              <a:rPr lang="tr-TR" sz="1900" b="1" dirty="0"/>
              <a:t>, </a:t>
            </a:r>
            <a:r>
              <a:rPr lang="tr-TR" sz="1900" b="1" dirty="0" smtClean="0"/>
              <a:t>taşıma işlemini hem deponun </a:t>
            </a:r>
            <a:r>
              <a:rPr lang="tr-TR" sz="1900" b="1" dirty="0"/>
              <a:t>içinde hem de </a:t>
            </a:r>
            <a:r>
              <a:rPr lang="tr-TR" sz="1900" b="1" dirty="0" smtClean="0"/>
              <a:t>dışındaki </a:t>
            </a:r>
            <a:r>
              <a:rPr lang="tr-TR" sz="1900" b="1" dirty="0"/>
              <a:t>alanlarda </a:t>
            </a:r>
            <a:r>
              <a:rPr lang="tr-TR" sz="1900" b="1" dirty="0" smtClean="0"/>
              <a:t>gerçekleştirebilen araçlardır. Ön kısımlarında </a:t>
            </a:r>
            <a:r>
              <a:rPr lang="tr-TR" sz="1900" b="1" dirty="0"/>
              <a:t>yer alan çatal ile yükün veya </a:t>
            </a:r>
            <a:r>
              <a:rPr lang="tr-TR" sz="1900" b="1" dirty="0" smtClean="0"/>
              <a:t>yükü taşıyan </a:t>
            </a:r>
            <a:r>
              <a:rPr lang="tr-TR" sz="1900" b="1" dirty="0"/>
              <a:t>paletin </a:t>
            </a:r>
            <a:r>
              <a:rPr lang="tr-TR" sz="1900" b="1" dirty="0" smtClean="0"/>
              <a:t>altına </a:t>
            </a:r>
            <a:r>
              <a:rPr lang="tr-TR" sz="1900" b="1" dirty="0"/>
              <a:t>girilerek yükleme </a:t>
            </a:r>
            <a:r>
              <a:rPr lang="tr-TR" sz="1900" b="1" dirty="0" smtClean="0"/>
              <a:t>yapıl</a:t>
            </a:r>
            <a:r>
              <a:rPr lang="tr-TR" sz="1900" b="1" dirty="0"/>
              <a:t>ı</a:t>
            </a:r>
            <a:r>
              <a:rPr lang="tr-TR" sz="1900" b="1" dirty="0" smtClean="0"/>
              <a:t>r.</a:t>
            </a:r>
          </a:p>
          <a:p>
            <a:pPr algn="just"/>
            <a:endParaRPr lang="tr-TR" sz="2000" dirty="0"/>
          </a:p>
          <a:p>
            <a:pPr algn="just"/>
            <a:r>
              <a:rPr lang="tr-TR" sz="2000" b="1" dirty="0">
                <a:solidFill>
                  <a:srgbClr val="FFCC00"/>
                </a:solidFill>
              </a:rPr>
              <a:t>Paletler</a:t>
            </a:r>
            <a:r>
              <a:rPr lang="tr-TR" sz="2000" b="1" dirty="0"/>
              <a:t> </a:t>
            </a:r>
            <a:endParaRPr lang="tr-TR" sz="2000" dirty="0"/>
          </a:p>
          <a:p>
            <a:pPr algn="just"/>
            <a:endParaRPr lang="tr-TR" sz="2000" b="1" dirty="0" smtClean="0"/>
          </a:p>
          <a:p>
            <a:pPr algn="just"/>
            <a:r>
              <a:rPr lang="tr-TR" sz="1900" b="1" dirty="0" smtClean="0"/>
              <a:t>Paletler </a:t>
            </a:r>
            <a:r>
              <a:rPr lang="tr-TR" sz="1900" b="1" dirty="0"/>
              <a:t>plastik, metal </a:t>
            </a:r>
            <a:r>
              <a:rPr lang="tr-TR" sz="1900" b="1" dirty="0" smtClean="0"/>
              <a:t>veya  ahşaptan yapılan taşınabilir alçak platformlardır. Palet malların </a:t>
            </a:r>
            <a:r>
              <a:rPr lang="tr-TR" sz="1900" b="1" dirty="0"/>
              <a:t>bir arada tek bir birim olarak </a:t>
            </a:r>
            <a:r>
              <a:rPr lang="tr-TR" sz="1900" b="1" dirty="0" smtClean="0"/>
              <a:t>taşınmasını sağlar. Paletler </a:t>
            </a:r>
            <a:r>
              <a:rPr lang="tr-TR" sz="1900" b="1" dirty="0"/>
              <a:t>forklift, asansör ve vinçler </a:t>
            </a:r>
            <a:r>
              <a:rPr lang="tr-TR" sz="1900" b="1" dirty="0" smtClean="0"/>
              <a:t>tarafından taşınmaya uygundur. Paletler </a:t>
            </a:r>
            <a:r>
              <a:rPr lang="tr-TR" sz="1900" b="1" dirty="0"/>
              <a:t>bir kez ya da tekrar tekrar </a:t>
            </a:r>
            <a:r>
              <a:rPr lang="tr-TR" sz="1900" b="1" dirty="0" smtClean="0"/>
              <a:t>kullanılabilirler</a:t>
            </a:r>
            <a:endParaRPr lang="tr-TR" sz="19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lide(fromTop)">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6131">
                                            <p:txEl>
                                              <p:pRg st="2" end="2"/>
                                            </p:txEl>
                                          </p:spTgt>
                                        </p:tgtEl>
                                        <p:attrNameLst>
                                          <p:attrName>style.visibility</p:attrName>
                                        </p:attrNameLst>
                                      </p:cBhvr>
                                      <p:to>
                                        <p:strVal val="visible"/>
                                      </p:to>
                                    </p:set>
                                    <p:animEffect transition="in" filter="slide(fromTop)">
                                      <p:cBhvr>
                                        <p:cTn id="12" dur="500"/>
                                        <p:tgtEl>
                                          <p:spTgt spid="176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76131">
                                            <p:txEl>
                                              <p:pRg st="4" end="4"/>
                                            </p:txEl>
                                          </p:spTgt>
                                        </p:tgtEl>
                                        <p:attrNameLst>
                                          <p:attrName>style.visibility</p:attrName>
                                        </p:attrNameLst>
                                      </p:cBhvr>
                                      <p:to>
                                        <p:strVal val="visible"/>
                                      </p:to>
                                    </p:set>
                                    <p:animEffect transition="in" filter="slide(fromTop)">
                                      <p:cBhvr>
                                        <p:cTn id="17" dur="500"/>
                                        <p:tgtEl>
                                          <p:spTgt spid="1761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76131">
                                            <p:txEl>
                                              <p:pRg st="6" end="6"/>
                                            </p:txEl>
                                          </p:spTgt>
                                        </p:tgtEl>
                                        <p:attrNameLst>
                                          <p:attrName>style.visibility</p:attrName>
                                        </p:attrNameLst>
                                      </p:cBhvr>
                                      <p:to>
                                        <p:strVal val="visible"/>
                                      </p:to>
                                    </p:set>
                                    <p:animEffect transition="in" filter="slide(fromTop)">
                                      <p:cBhvr>
                                        <p:cTn id="22" dur="500"/>
                                        <p:tgtEl>
                                          <p:spTgt spid="176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theme/theme1.xml><?xml version="1.0" encoding="utf-8"?>
<a:theme xmlns:a="http://schemas.openxmlformats.org/drawingml/2006/main" name="Eğitim sunusu- PowerPoint 2007—Hızınızı artırı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Eğitim sunusu- PowerPoint 2007—Hızınızı artırın</Template>
  <TotalTime>122</TotalTime>
  <Words>1225</Words>
  <Application>Microsoft Office PowerPoint</Application>
  <PresentationFormat>Ekran Gösterisi (4:3)</PresentationFormat>
  <Paragraphs>189</Paragraphs>
  <Slides>32</Slides>
  <Notes>13</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Eğitim sunusu- PowerPoint 2007—Hızınızı artırın</vt:lpstr>
      <vt:lpstr>Depo ve Antrepo Terminolojisi</vt:lpstr>
      <vt:lpstr>Sunum İçeriği</vt:lpstr>
      <vt:lpstr>Genel Bakış: Uygulamalı tanıtım</vt:lpstr>
      <vt:lpstr>DEPO YER SEÇİMİ</vt:lpstr>
      <vt:lpstr>Eğer bir lojistik işletmesi ise;</vt:lpstr>
      <vt:lpstr>İŞLEYİŞ OLARAK DEPOLAR</vt:lpstr>
      <vt:lpstr>GENEL HATLARIYLA DEPODA YAPILAN İŞLEMLER</vt:lpstr>
      <vt:lpstr>PowerPoint Sunusu</vt:lpstr>
      <vt:lpstr>DEPOLAMADA KULLANILAN ARAÇLAR</vt:lpstr>
      <vt:lpstr>PowerPoint Sunusu</vt:lpstr>
      <vt:lpstr> Depo Ambar Yönetim Sistemi (WMS) </vt:lpstr>
      <vt:lpstr>Depo Ambar Yönetim Sistemi (WMS) Özellikleri</vt:lpstr>
      <vt:lpstr>DEPOLAMADA RİSK FAKTÖRLERİ</vt:lpstr>
      <vt:lpstr>ANTREPO TANIMI VE TİPLERİ</vt:lpstr>
      <vt:lpstr>PowerPoint Sunusu</vt:lpstr>
      <vt:lpstr>PowerPoint Sunusu</vt:lpstr>
      <vt:lpstr>PowerPoint Sunusu</vt:lpstr>
      <vt:lpstr>Antrepo Türleri</vt:lpstr>
      <vt:lpstr>PowerPoint Sunusu</vt:lpstr>
      <vt:lpstr>A Tipi Antrepo</vt:lpstr>
      <vt:lpstr>B Tipi Antrepo (Genel Antrepo)</vt:lpstr>
      <vt:lpstr>C Tipi Antrepo (Özel Antrepo)</vt:lpstr>
      <vt:lpstr>D Tipi Antrepo (Özel Antrepo)</vt:lpstr>
      <vt:lpstr>E Tipi Antrepo (Özel Antrepo)</vt:lpstr>
      <vt:lpstr>F Tipi Antrepo (Genel Antrepo)</vt:lpstr>
      <vt:lpstr>Antrepo Açılması İçin Gerekli Koşullar </vt:lpstr>
      <vt:lpstr>PowerPoint Sunusu</vt:lpstr>
      <vt:lpstr>PowerPoint Sunusu</vt:lpstr>
      <vt:lpstr>PowerPoint Sunusu</vt:lpstr>
      <vt:lpstr>PowerPoint Sunusu</vt:lpstr>
      <vt:lpstr>PowerPoint Sunusu</vt:lpstr>
      <vt:lpstr>PowerPoint Sunusu</vt:lpstr>
    </vt:vector>
  </TitlesOfParts>
  <Company>Katilimsiz.Com @ necooy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 ve Antrepo Terminolojisi</dc:title>
  <dc:creator>Gökhan Sağıncı</dc:creator>
  <cp:lastModifiedBy>Gultekin</cp:lastModifiedBy>
  <cp:revision>16</cp:revision>
  <dcterms:created xsi:type="dcterms:W3CDTF">2012-12-29T22:18:43Z</dcterms:created>
  <dcterms:modified xsi:type="dcterms:W3CDTF">2012-12-31T14:32:12Z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TC102036471055</vt:lpwstr>
  </property>
</Properties>
</file>