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485" r:id="rId2"/>
    <p:sldId id="590" r:id="rId3"/>
    <p:sldId id="591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01" r:id="rId12"/>
    <p:sldId id="611" r:id="rId13"/>
    <p:sldId id="612" r:id="rId14"/>
    <p:sldId id="613" r:id="rId15"/>
    <p:sldId id="614" r:id="rId16"/>
    <p:sldId id="615" r:id="rId17"/>
    <p:sldId id="616" r:id="rId18"/>
    <p:sldId id="617" r:id="rId19"/>
    <p:sldId id="618" r:id="rId20"/>
    <p:sldId id="619" r:id="rId21"/>
    <p:sldId id="621" r:id="rId22"/>
    <p:sldId id="622" r:id="rId23"/>
    <p:sldId id="625" r:id="rId24"/>
    <p:sldId id="623" r:id="rId25"/>
    <p:sldId id="592" r:id="rId26"/>
    <p:sldId id="624" r:id="rId27"/>
    <p:sldId id="626" r:id="rId28"/>
  </p:sldIdLst>
  <p:sldSz cx="9144000" cy="6858000" type="screen4x3"/>
  <p:notesSz cx="6699250" cy="9836150"/>
  <p:custDataLst>
    <p:tags r:id="rId3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600" autoAdjust="0"/>
  </p:normalViewPr>
  <p:slideViewPr>
    <p:cSldViewPr snapToGrid="0">
      <p:cViewPr>
        <p:scale>
          <a:sx n="50" d="100"/>
          <a:sy n="50" d="100"/>
        </p:scale>
        <p:origin x="-1770" y="-516"/>
      </p:cViewPr>
      <p:guideLst>
        <p:guide orient="horz" pos="4319"/>
        <p:guide pos="265"/>
        <p:guide pos="1932"/>
        <p:guide pos="5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fld id="{612CF73F-B9A0-4F69-974D-F5CA65D44E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571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fld id="{DFDA63C0-AFF8-48B7-A518-FBA54DAF7E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15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128EE-7D1D-40DB-961A-2826A0ABA049}" type="slidenum">
              <a:rPr lang="en-GB"/>
              <a:pPr/>
              <a:t>1</a:t>
            </a:fld>
            <a:endParaRPr lang="en-GB"/>
          </a:p>
        </p:txBody>
      </p:sp>
      <p:sp>
        <p:nvSpPr>
          <p:cNvPr id="73421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</p:spPr>
        <p:txBody>
          <a:bodyPr lIns="89384" tIns="44694" rIns="89384" bIns="44694"/>
          <a:lstStyle/>
          <a:p>
            <a:endParaRPr lang="en-GB"/>
          </a:p>
        </p:txBody>
      </p:sp>
      <p:sp>
        <p:nvSpPr>
          <p:cNvPr id="734211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AD640-0954-4C50-923F-8DE7820270EC}" type="slidenum">
              <a:rPr lang="en-GB"/>
              <a:pPr/>
              <a:t>2</a:t>
            </a:fld>
            <a:endParaRPr lang="en-GB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5697-6EFF-44E5-9DEA-A6497366BD16}" type="slidenum">
              <a:rPr lang="en-GB"/>
              <a:pPr/>
              <a:t>3</a:t>
            </a:fld>
            <a:endParaRPr lang="en-GB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5697-6EFF-44E5-9DEA-A6497366BD16}" type="slidenum">
              <a:rPr lang="en-GB"/>
              <a:pPr/>
              <a:t>4</a:t>
            </a:fld>
            <a:endParaRPr lang="en-GB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65697-6EFF-44E5-9DEA-A6497366BD16}" type="slidenum">
              <a:rPr lang="en-GB"/>
              <a:pPr/>
              <a:t>5</a:t>
            </a:fld>
            <a:endParaRPr lang="en-GB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8D8C4-D726-437B-BFE0-DFFE45774035}" type="slidenum">
              <a:rPr lang="en-GB"/>
              <a:pPr/>
              <a:t>24</a:t>
            </a:fld>
            <a:endParaRPr lang="en-GB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8D8C4-D726-437B-BFE0-DFFE45774035}" type="slidenum">
              <a:rPr lang="en-GB"/>
              <a:pPr/>
              <a:t>25</a:t>
            </a:fld>
            <a:endParaRPr lang="en-GB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8D8C4-D726-437B-BFE0-DFFE45774035}" type="slidenum">
              <a:rPr lang="en-GB"/>
              <a:pPr/>
              <a:t>26</a:t>
            </a:fld>
            <a:endParaRPr lang="en-GB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1213" y="2263775"/>
            <a:ext cx="7315200" cy="1323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 algn="ctr">
              <a:lnSpc>
                <a:spcPct val="115000"/>
              </a:lnSpc>
              <a:defRPr sz="4000" i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1213" y="3829050"/>
            <a:ext cx="7323137" cy="904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45513" name="AutoShape 9"/>
          <p:cNvSpPr>
            <a:spLocks noChangeArrowheads="1"/>
          </p:cNvSpPr>
          <p:nvPr userDrawn="1"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B7B7B7">
                  <a:gamma/>
                  <a:tint val="48627"/>
                  <a:invGamma/>
                  <a:alpha val="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Ihr Logo</a:t>
            </a:r>
          </a:p>
        </p:txBody>
      </p:sp>
      <p:pic>
        <p:nvPicPr>
          <p:cNvPr id="1045517" name="Picture 13" descr="PP s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11864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6375" y="1031875"/>
            <a:ext cx="2044700" cy="47625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19100" y="1031875"/>
            <a:ext cx="5984875" cy="47625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28190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081837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1268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23863" y="1755775"/>
            <a:ext cx="40116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87875" y="1755775"/>
            <a:ext cx="4013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048711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5582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59112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69887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07731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548751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031875"/>
            <a:ext cx="81819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755775"/>
            <a:ext cx="8177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90000" rIns="72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437313"/>
            <a:ext cx="3048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İstanbul Üniversitesi Ulaştırma ve Lojistik Y.O.</a:t>
            </a:r>
            <a:endParaRPr lang="de-DE"/>
          </a:p>
        </p:txBody>
      </p:sp>
      <p:sp>
        <p:nvSpPr>
          <p:cNvPr id="1044494" name="AutoShape 14"/>
          <p:cNvSpPr>
            <a:spLocks noChangeArrowheads="1"/>
          </p:cNvSpPr>
          <p:nvPr userDrawn="1"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B7B7B7">
                  <a:gamma/>
                  <a:tint val="48627"/>
                  <a:invGamma/>
                  <a:alpha val="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</a:rPr>
              <a:t>Your Logo</a:t>
            </a:r>
          </a:p>
        </p:txBody>
      </p:sp>
      <p:pic>
        <p:nvPicPr>
          <p:cNvPr id="1044497" name="Picture 17" descr="PP 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wipe dir="r"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7663" indent="-347663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5125" indent="333375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2pPr>
      <a:lvl3pPr marL="1149350" indent="-43338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530350" indent="-3635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8875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5pPr>
      <a:lvl6pPr marL="23447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8019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2591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7163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11213" y="1311275"/>
            <a:ext cx="7315200" cy="1323975"/>
          </a:xfrm>
        </p:spPr>
        <p:txBody>
          <a:bodyPr/>
          <a:lstStyle/>
          <a:p>
            <a:r>
              <a:rPr lang="tr-TR" i="0" dirty="0" smtClean="0">
                <a:ln w="1778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Demiryolu Taşımacılığı </a:t>
            </a:r>
            <a:br>
              <a:rPr lang="tr-TR" i="0" dirty="0" smtClean="0">
                <a:ln w="1778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i="0" dirty="0" smtClean="0">
                <a:ln w="17780" cmpd="sng">
                  <a:solidFill>
                    <a:schemeClr val="accent4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Terminolojisi</a:t>
            </a:r>
            <a:endParaRPr lang="de-DE" i="0" dirty="0">
              <a:ln w="17780" cmpd="sng">
                <a:solidFill>
                  <a:schemeClr val="accent4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76226" name="Picture 2" descr="C:\Users\Kankun\Desktop\KANKUNEN\OFİS\proje\logo\picture-109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533900"/>
            <a:ext cx="952500" cy="93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239" name="Picture 15" descr="C:\Users\Kankun\AppData\Local\Microsoft\Windows\Temporary Internet Files\Content.IE5\LAOE5W3M\MC9004157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2914021"/>
            <a:ext cx="2832477" cy="255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nkun\Desktop\aa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Demiryolu Konteynır Sevkiyatı</a:t>
            </a:r>
            <a:endParaRPr lang="tr-T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1755775"/>
            <a:ext cx="5443537" cy="27019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Taşıma organizatörünün konteynır talebi,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Konteynırın organizatöre teslimatı,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Göndericinin ürünlerinin konteynıra yüklenmesi,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Taşımanın gerçekleştirilmesi.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1346" name="Picture 2" descr="C:\Users\Kankun\AppData\Local\Microsoft\Windows\Temporary Internet Files\Content.IE5\I1LHPC97\MP9002555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04" y="1600200"/>
            <a:ext cx="2450592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0313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031875"/>
            <a:ext cx="8181975" cy="600075"/>
          </a:xfrm>
        </p:spPr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Vagon Türleri</a:t>
            </a:r>
            <a:endParaRPr lang="tr-T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23863" y="2085975"/>
            <a:ext cx="4011612" cy="29559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Kapalı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Kayar Yan Duvarlı Kapalı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Yüksek Kenarlı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Platform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sz="half" idx="1"/>
          </p:nvPr>
        </p:nvSpPr>
        <p:spPr>
          <a:xfrm>
            <a:off x="4741863" y="2136775"/>
            <a:ext cx="4011612" cy="29559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Çok Amaçlı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Özel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Tip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Sarnıçlı Vagon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Ağır Yük Vagonu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6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0075" y="1313111"/>
            <a:ext cx="4949825" cy="819944"/>
          </a:xfrm>
        </p:spPr>
        <p:txBody>
          <a:bodyPr/>
          <a:lstStyle/>
          <a:p>
            <a:r>
              <a:rPr lang="tr-T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Kayar Yan Duvarlı Kapalı Vagon</a:t>
            </a:r>
            <a:endParaRPr lang="tr-TR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1163" y="2111375"/>
            <a:ext cx="8059737" cy="10128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Her türlü ev eşyası, gıda maddesi, torbalı çimento, gübre, canlı hayvan vb. taşımaları yapılır.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53" y="3090292"/>
            <a:ext cx="6010275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52" y="788318"/>
            <a:ext cx="2724150" cy="116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509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1276" y="991654"/>
            <a:ext cx="4141341" cy="885948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Kayar Duvarlı Vagon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117234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Paletli taşımlar için kullanılır.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84" y="908992"/>
            <a:ext cx="208823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85" y="2616448"/>
            <a:ext cx="6440391" cy="2933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443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92932"/>
            <a:ext cx="5149453" cy="1216025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Yüksek Kenarlı Vagon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1870075"/>
            <a:ext cx="8177212" cy="4038600"/>
          </a:xfrm>
        </p:spPr>
        <p:txBody>
          <a:bodyPr/>
          <a:lstStyle/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Normal tip yüksek kenarlı açık vagon ile konteynır,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kömür, her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türlü maden cevheri, tuğla,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kiremit,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demir, boru, kum vb. taşıma yapılır.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797540"/>
            <a:ext cx="2146300" cy="95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996682"/>
            <a:ext cx="6325129" cy="244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200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5475" y="1085628"/>
            <a:ext cx="3493269" cy="552672"/>
          </a:xfrm>
        </p:spPr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Platform Vagon</a:t>
            </a:r>
            <a:endParaRPr lang="tr-T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1819275"/>
            <a:ext cx="8177212" cy="1584325"/>
          </a:xfrm>
        </p:spPr>
        <p:txBody>
          <a:bodyPr/>
          <a:lstStyle/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Normal tip platform vagonla taşıt, iş ve tarım makineleri, beton , demir ve ağaç direk taşımaları yapılır.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Özel tip platform vagon ile konteynır, tank, ağır iş makineleri,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çekici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taşıması yapılır.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811815"/>
            <a:ext cx="2394024" cy="95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15" y="3501008"/>
            <a:ext cx="5596697" cy="212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pic>
        <p:nvPicPr>
          <p:cNvPr id="7" name="Picture 2" descr="C:\Users\Kankun\Desktop\aaa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8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0075" y="1099059"/>
            <a:ext cx="4357365" cy="720117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Çok Amaçlı Vagon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1946275"/>
            <a:ext cx="8177212" cy="7842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Üzeri körüklü tenteyle kapatılabilen palet ve araç taşınabilen vagon.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04" y="787400"/>
            <a:ext cx="2455127" cy="103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408712" cy="23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2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8691" y="959148"/>
            <a:ext cx="3565277" cy="570930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Özel Tipli Vagon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Dökme hububat taşıması yapılır. Vagon üstten doldurulur, alttan otomatik boşaltılır.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11500"/>
            <a:ext cx="56864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noktalojistik.com/images/tahi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749300"/>
            <a:ext cx="2086074" cy="105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9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878880"/>
            <a:ext cx="3277245" cy="684113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Sarnıçlı Vagon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2022475"/>
            <a:ext cx="8177212" cy="5810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Sıvı taşımaya mahsus sarnıçlı vagon ile her türlü akaryakıt taşıması yapılır.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96640"/>
            <a:ext cx="2664296" cy="1152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4977"/>
            <a:ext cx="6702177" cy="263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373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55191" y="989000"/>
            <a:ext cx="3997325" cy="396081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Ağır Yük Vagonu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67508"/>
            <a:ext cx="8001000" cy="4267200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Trafo, jeneratör, reaktör gibi ağır ve havaleli yükler (120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180, 250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ton) taşınır.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71240"/>
            <a:ext cx="3311277" cy="1196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768476"/>
            <a:ext cx="754380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n w="10541" cmpd="sng">
                  <a:noFill/>
                  <a:prstDash val="solid"/>
                </a:ln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İçerik</a:t>
            </a:r>
            <a:endParaRPr lang="de-DE" dirty="0">
              <a:ln w="10541" cmpd="sng">
                <a:noFill/>
                <a:prstDash val="solid"/>
              </a:ln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7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3563" y="1743075"/>
            <a:ext cx="6662737" cy="38830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Demiryolu Taşımacılığına Genel Giriş 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Demiryolu Taşımacılığı Avantajlı Yönleri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Demiryolu Taşımacılığı Dezavantajlı Yönleri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Demiryolu Taşımacılığı Türleri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Vagon Türleri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Demiryolu Taşımacılığında Kullanılan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Terimler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Hamule Senedi - CIM</a:t>
            </a:r>
          </a:p>
          <a:p>
            <a:pPr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Başlıca Örgütler</a:t>
            </a:r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64770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pic>
        <p:nvPicPr>
          <p:cNvPr id="7" name="Picture 15" descr="C:\Users\Kankun\AppData\Local\Microsoft\Windows\Temporary Internet Files\Content.IE5\M79EV2PW\MC900441930[1].wm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45" y="2335213"/>
            <a:ext cx="2266057" cy="21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80604"/>
            <a:ext cx="8229600" cy="708496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Demiryolu Taşımalarında Kullanılan İstatistiki </a:t>
            </a:r>
            <a:br>
              <a:rPr lang="tr-T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Terimler</a:t>
            </a:r>
            <a:br>
              <a:rPr lang="tr-TR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2162175"/>
            <a:ext cx="8177212" cy="40386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Netton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Hamton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Netton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KM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Hamton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KM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Tren KM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Yolcu KM</a:t>
            </a:r>
          </a:p>
        </p:txBody>
      </p:sp>
      <p:pic>
        <p:nvPicPr>
          <p:cNvPr id="1082370" name="Picture 2" descr="C:\Users\Kankun\AppData\Local\Microsoft\Windows\Temporary Internet Files\Content.IE5\LAOE5W3M\MP9004010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44" y="2097024"/>
            <a:ext cx="2496312" cy="312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Metin kutusu 3"/>
          <p:cNvSpPr txBox="1"/>
          <p:nvPr/>
        </p:nvSpPr>
        <p:spPr>
          <a:xfrm>
            <a:off x="2984500" y="2247900"/>
            <a:ext cx="2146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Rotasyon</a:t>
            </a: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>
                <a:latin typeface="Times New Roman" pitchFamily="18" charset="0"/>
                <a:cs typeface="Times New Roman" pitchFamily="18" charset="0"/>
              </a:rPr>
              <a:t>Ütilitizasyon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Hat Kapasitesi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460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0872" y="925612"/>
            <a:ext cx="8229600" cy="7507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Demiryolu Taşımalarında Kullanılan </a:t>
            </a:r>
            <a: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Bazı</a:t>
            </a:r>
            <a:b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Terimler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Hamule: Yük.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Rödevans: Vagon kira ücreti.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Mutabele: Taşımadaki düzensizlik.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Hat: Yol.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Katar: Tren dizisi.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Kondüktör: Bilet denetçisi.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Gabari: UIC örgütünün belirlediği ölçü sınırları.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173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2186136"/>
            <a:ext cx="8001000" cy="426720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Risturn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Geri ödeme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Sejur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Ücreti: Yabancı vagonun yurt içinde kalma ücreti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Triyaj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Yük trenlerinin hazırlandığı ve dağıtımının yapıldığı istasyonlar.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27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Demiryolu Taşımalarında Kullanılan </a:t>
            </a:r>
            <a: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Bazı</a:t>
            </a:r>
            <a:b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7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Terimler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b="1" dirty="0">
                <a:latin typeface="Times New Roman" pitchFamily="18" charset="0"/>
                <a:cs typeface="Times New Roman" pitchFamily="18" charset="0"/>
              </a:rPr>
            </a:b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Hamule Senedi - CIM</a:t>
            </a:r>
            <a:endParaRPr lang="tr-TR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Malların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demiryolu ile taşınmasına ilişkin uluslararası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anlaşma.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Malların mülkiyetini temsil etmez, dolayısıyla ciro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edilemez.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Hamule Senedinin göndericiye teslim şartı: bir vagonun dolmasıdır.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 vagon dolmaması halinde komisyoncuyla gönderici iletişime geçer.</a:t>
            </a:r>
          </a:p>
        </p:txBody>
      </p:sp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239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Başlıca Uluslararası Örgütler</a:t>
            </a:r>
            <a:endParaRPr lang="de-D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gray">
          <a:xfrm>
            <a:off x="461963" y="1990725"/>
            <a:ext cx="835818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01688"/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963" y="2366963"/>
            <a:ext cx="417909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Uluslararası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Demir Yolları Birliği (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lnternational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Railways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UIC)</a:t>
            </a:r>
            <a:b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Avrupa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Yolları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Community 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Railways</a:t>
            </a:r>
            <a: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CER)</a:t>
            </a:r>
            <a:endParaRPr lang="tr-TR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3395" name="Picture 3" descr="C:\Users\Kankun\AppData\Local\Microsoft\Windows\Temporary Internet Files\Content.IE5\LAOE5W3M\MM9100010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8" y="1990725"/>
            <a:ext cx="3318891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ankun\Desktop\a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2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Başlıca Uluslararası Örgütler</a:t>
            </a:r>
            <a:endParaRPr lang="de-D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299" name="Rectangle 3"/>
          <p:cNvSpPr>
            <a:spLocks noChangeArrowheads="1"/>
          </p:cNvSpPr>
          <p:nvPr/>
        </p:nvSpPr>
        <p:spPr bwMode="auto">
          <a:xfrm>
            <a:off x="360363" y="2741613"/>
            <a:ext cx="83581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/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Uluslararası demir yolları standardını oluşturmak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yolu trafiğinde gerekli düzenlemeleri yapmak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yollarını dünya çapında temsil etmek</a:t>
            </a:r>
          </a:p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yolu taşımacılığının geliştirilmesi ile ilgili araştırmalar yapmak, 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projeler geliştirmek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gray">
          <a:xfrm>
            <a:off x="461963" y="1990725"/>
            <a:ext cx="835818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01688"/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6463" y="1965325"/>
            <a:ext cx="794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Uluslararası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Demir Yolları Birliği (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lnternational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Railways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UIC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Başlıca Uluslararası Örgütler</a:t>
            </a:r>
            <a:endParaRPr lang="de-DE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299" name="Rectangle 3"/>
          <p:cNvSpPr>
            <a:spLocks noChangeArrowheads="1"/>
          </p:cNvSpPr>
          <p:nvPr/>
        </p:nvSpPr>
        <p:spPr bwMode="auto">
          <a:xfrm>
            <a:off x="360363" y="2741613"/>
            <a:ext cx="83581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72000" bIns="90000"/>
          <a:lstStyle/>
          <a:p>
            <a:pPr marL="285750" indent="-285750"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Avrupa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Birliği Demir Yolları Birliği (CER)’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amacı, demir yolları ile yapılan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yolcu ve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eşya taşımacılığını geliştirmek ulaşım sistemi içinde önemli bir konuma getirmektir.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konuma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ulaşmada Avrupa Birliği politikaları çerçevesinde verimlilik ve çevre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unsurları temel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olarak ele alınmaktadır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	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/>
        </p:nvSpPr>
        <p:spPr bwMode="gray">
          <a:xfrm>
            <a:off x="461963" y="1990725"/>
            <a:ext cx="835818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01688"/>
            <a:endParaRPr lang="de-DE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6463" y="1965325"/>
            <a:ext cx="7945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Avrupa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Demir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Yolları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Birliği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Community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Railways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-CER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40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81301" y="1069975"/>
            <a:ext cx="3378200" cy="428625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Teşekkür Ederiz…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2390775"/>
            <a:ext cx="8567736" cy="2282825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0070C0"/>
                </a:solidFill>
              </a:rPr>
              <a:t>Kaynakça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b="1" dirty="0" smtClean="0"/>
              <a:t>Türkiye Cumhuriyeti Devlet Demiryolları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600" dirty="0" smtClean="0"/>
              <a:t>http</a:t>
            </a:r>
            <a:r>
              <a:rPr lang="tr-TR" sz="1600" dirty="0"/>
              <a:t>://</a:t>
            </a:r>
            <a:r>
              <a:rPr lang="tr-TR" sz="1600" dirty="0" smtClean="0"/>
              <a:t>www.tcdd.gov.tr/Upload/Files/ContentFiles/2010/vagonlar/vagonrehberi.pdf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600" b="1" dirty="0" smtClean="0"/>
              <a:t>T.C. Milli Eğitim Bakanlığı Ulaştırma Hizmetleri </a:t>
            </a:r>
            <a:r>
              <a:rPr lang="tr-TR" sz="1600" b="1" dirty="0"/>
              <a:t>Demiryolu Taşımacılığı</a:t>
            </a:r>
            <a:r>
              <a:rPr lang="tr-TR" sz="1600" dirty="0"/>
              <a:t/>
            </a:r>
            <a:br>
              <a:rPr lang="tr-TR" sz="1600" dirty="0"/>
            </a:br>
            <a:r>
              <a:rPr lang="tr-TR" sz="1600" dirty="0" smtClean="0"/>
              <a:t>http</a:t>
            </a:r>
            <a:r>
              <a:rPr lang="tr-TR" sz="1600" dirty="0"/>
              <a:t>://megep.meb.gov.tr/mte_program_modul/modul_pdf/840UH0061.pdf</a:t>
            </a:r>
            <a:endParaRPr lang="tr-TR" sz="1600" dirty="0" smtClean="0"/>
          </a:p>
          <a:p>
            <a:pPr marL="0" indent="0">
              <a:buNone/>
            </a:pPr>
            <a:endParaRPr lang="tr-TR" sz="1600" dirty="0"/>
          </a:p>
        </p:txBody>
      </p:sp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Demiryolu Taşımacılığı</a:t>
            </a:r>
            <a:endParaRPr lang="de-DE" sz="3200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28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2" y="1908175"/>
            <a:ext cx="4986337" cy="29940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Ağır ve hacimli yükler için düşük maliyet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Araçların hızlarıyla taşıma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hizmeti süresi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paralelliği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Kömür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demir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vb. yeraltı kaynakları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Altyapı yatırımları: yüksek maliyet.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Devlet yatırımları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7255" name="Picture 7" descr="C:\Users\Kankun\AppData\Local\Microsoft\Windows\Temporary Internet Files\Content.IE5\XMHMR3H1\MP9002017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108200"/>
            <a:ext cx="2984500" cy="222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Demiryolu Taşımacılığının Avantajlı Yönleri</a:t>
            </a:r>
            <a:endParaRPr lang="de-DE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28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2" y="1908175"/>
            <a:ext cx="4986337" cy="31845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Çevreye duyarlı taşımacılık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Güvenlik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Karayolu trafiğine hafifletici etkisi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Uzun dönem sabit fiyat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garantisi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Sabit sefer süreleri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Ağır tonajlı yükler için avantajlı</a:t>
            </a:r>
          </a:p>
        </p:txBody>
      </p:sp>
      <p:pic>
        <p:nvPicPr>
          <p:cNvPr id="1079298" name="Picture 2" descr="C:\Users\Kankun\AppData\Local\Microsoft\Windows\Temporary Internet Files\Content.IE5\XMHMR3H1\MC900441884[1]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36800"/>
            <a:ext cx="22733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903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Demiryolu Taşımacılığının Dezavantajlı Yönleri</a:t>
            </a:r>
            <a:endParaRPr lang="de-DE" dirty="0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28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2" y="2060575"/>
            <a:ext cx="4986337" cy="34385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Uzun süren transit taşımalar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Türkiye’deki kapıdan kapıya teslim yetersizliği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Sınırlı teslim yerleri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esneklik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>düşüklüğü</a:t>
            </a:r>
          </a:p>
        </p:txBody>
      </p:sp>
      <p:pic>
        <p:nvPicPr>
          <p:cNvPr id="1078275" name="Picture 3" descr="C:\Users\Kankun\AppData\Local\Microsoft\Windows\Temporary Internet Files\Content.IE5\M79EV2PW\MC9004125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30400"/>
            <a:ext cx="2730499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373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14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47875" y="1064941"/>
            <a:ext cx="8001000" cy="776560"/>
          </a:xfrm>
        </p:spPr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Demiryolu Taşımacılığı Türleri</a:t>
            </a:r>
            <a:endParaRPr lang="tr-T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363" y="1895475"/>
            <a:ext cx="4579937" cy="248602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Blok Tren Taşımacılığı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Münferit Vagon Taşımacılığı</a:t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Demiryolu Konteynır Sevkiyatı</a:t>
            </a:r>
          </a:p>
          <a:p>
            <a:pPr>
              <a:buFont typeface="Wingdings" pitchFamily="2" charset="2"/>
              <a:buChar char="ü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350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Blok Tren Taşımacılığı</a:t>
            </a:r>
            <a:endParaRPr lang="tr-TR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863" y="1755775"/>
            <a:ext cx="4605337" cy="4038600"/>
          </a:xfrm>
        </p:spPr>
        <p:txBody>
          <a:bodyPr/>
          <a:lstStyle/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Çıkış istasyonu ile yurtdışındaki varış istasyonu arasında yüklerin bir katar oluşması ile yapılır.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Blok tren oluşturulması TCDD ile blok tren işletmesi yapan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acente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arasında bir sözleşmeyle gerçekleştirilir.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0322" name="Picture 2" descr="C:\Users\Kankun\AppData\Local\Microsoft\Windows\Temporary Internet Files\Content.IE5\M79EV2PW\MP9004019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925828"/>
            <a:ext cx="3373120" cy="239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Kankun\Desktop\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9100" y="1069975"/>
            <a:ext cx="8181975" cy="600075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Blok Tren Taşımacılığı Türleri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1338" y="2228552"/>
            <a:ext cx="3471862" cy="1746548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Konteynır Blok Tren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Vagon Blok Tren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Münferit Vagon Taşımacılığı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738" y="2114128"/>
            <a:ext cx="8001000" cy="3750644"/>
          </a:xfrm>
        </p:spPr>
        <p:txBody>
          <a:bodyPr/>
          <a:lstStyle/>
          <a:p>
            <a:pPr marL="0" indent="0" algn="just">
              <a:buNone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İthalatçı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veya  ihracatçılar sevk edeceği yüklerle ilgili bilgileri taşıma organizatörlerine iletir. Taşıma organizatörlerinin de TCDD’ye söz konusu bilgileri aktarmasıyla taşıma gerçekleştirilir.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Kankun\Desktop\aa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4" y="6324600"/>
            <a:ext cx="2638425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42" y="6236663"/>
            <a:ext cx="1133737" cy="506071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İstanbul Üniversitesi Ulaştırma ve Lojistik Y.O.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469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FFFFFF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832</Words>
  <Application>Microsoft Office PowerPoint</Application>
  <PresentationFormat>Ekran Gösterisi (4:3)</PresentationFormat>
  <Paragraphs>153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Standarddesign</vt:lpstr>
      <vt:lpstr>Demiryolu Taşımacılığı  Terminolojisi</vt:lpstr>
      <vt:lpstr>İçerik</vt:lpstr>
      <vt:lpstr>Demiryolu Taşımacılığı</vt:lpstr>
      <vt:lpstr>Demiryolu Taşımacılığının Avantajlı Yönleri</vt:lpstr>
      <vt:lpstr>Demiryolu Taşımacılığının Dezavantajlı Yönleri</vt:lpstr>
      <vt:lpstr>Demiryolu Taşımacılığı Türleri</vt:lpstr>
      <vt:lpstr>Blok Tren Taşımacılığı</vt:lpstr>
      <vt:lpstr>Blok Tren Taşımacılığı Türleri</vt:lpstr>
      <vt:lpstr>Münferit Vagon Taşımacılığı</vt:lpstr>
      <vt:lpstr>Demiryolu Konteynır Sevkiyatı</vt:lpstr>
      <vt:lpstr>Vagon Türleri</vt:lpstr>
      <vt:lpstr>Kayar Yan Duvarlı Kapalı Vagon</vt:lpstr>
      <vt:lpstr>Kayar Duvarlı Vagon</vt:lpstr>
      <vt:lpstr>Yüksek Kenarlı Vagon</vt:lpstr>
      <vt:lpstr>Platform Vagon</vt:lpstr>
      <vt:lpstr>Çok Amaçlı Vagon</vt:lpstr>
      <vt:lpstr>Özel Tipli Vagon</vt:lpstr>
      <vt:lpstr>Sarnıçlı Vagon</vt:lpstr>
      <vt:lpstr>Ağır Yük Vagonu</vt:lpstr>
      <vt:lpstr>Demiryolu Taşımalarında Kullanılan İstatistiki  Terimler </vt:lpstr>
      <vt:lpstr>Demiryolu Taşımalarında Kullanılan Bazı  Terimler </vt:lpstr>
      <vt:lpstr>Demiryolu Taşımalarında Kullanılan Bazı  Terimler </vt:lpstr>
      <vt:lpstr>Hamule Senedi - CIM</vt:lpstr>
      <vt:lpstr>Başlıca Uluslararası Örgütler</vt:lpstr>
      <vt:lpstr>Başlıca Uluslararası Örgütler</vt:lpstr>
      <vt:lpstr>Başlıca Uluslararası Örgütler</vt:lpstr>
      <vt:lpstr>Teşekkür Ederiz…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Clipboard</dc:title>
  <dc:creator>PresentationPoint</dc:creator>
  <cp:lastModifiedBy>Gültekin Altuntaş</cp:lastModifiedBy>
  <cp:revision>572</cp:revision>
  <cp:lastPrinted>2005-03-15T07:48:11Z</cp:lastPrinted>
  <dcterms:created xsi:type="dcterms:W3CDTF">2004-11-16T16:03:16Z</dcterms:created>
  <dcterms:modified xsi:type="dcterms:W3CDTF">2012-12-14T20:50:50Z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