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2652" autoAdjust="0"/>
  </p:normalViewPr>
  <p:slideViewPr>
    <p:cSldViewPr>
      <p:cViewPr>
        <p:scale>
          <a:sx n="60" d="100"/>
          <a:sy n="60" d="100"/>
        </p:scale>
        <p:origin x="-166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3984-44D6-4A6D-9460-702C2ECD101A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14F-34FF-4597-8F88-DDD9627741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3984-44D6-4A6D-9460-702C2ECD101A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14F-34FF-4597-8F88-DDD9627741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3984-44D6-4A6D-9460-702C2ECD101A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14F-34FF-4597-8F88-DDD9627741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3984-44D6-4A6D-9460-702C2ECD101A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14F-34FF-4597-8F88-DDD9627741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3984-44D6-4A6D-9460-702C2ECD101A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14F-34FF-4597-8F88-DDD9627741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3984-44D6-4A6D-9460-702C2ECD101A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14F-34FF-4597-8F88-DDD9627741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3984-44D6-4A6D-9460-702C2ECD101A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14F-34FF-4597-8F88-DDD9627741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3984-44D6-4A6D-9460-702C2ECD101A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14F-34FF-4597-8F88-DDD9627741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3984-44D6-4A6D-9460-702C2ECD101A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14F-34FF-4597-8F88-DDD9627741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3984-44D6-4A6D-9460-702C2ECD101A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14F-34FF-4597-8F88-DDD9627741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3984-44D6-4A6D-9460-702C2ECD101A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B14F-34FF-4597-8F88-DDD9627741E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53984-44D6-4A6D-9460-702C2ECD101A}" type="datetimeFigureOut">
              <a:rPr lang="tr-TR" smtClean="0"/>
              <a:pPr/>
              <a:t>14.12.2012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2B14F-34FF-4597-8F88-DDD9627741E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ranslate.googleusercontent.com/translate_c?hl=tr&amp;langpair=en|tr&amp;rurl=translate.google.com.tr&amp;u=http://en.wikipedia.org/wiki/File:Pipeline-Scada.jpg&amp;usg=ALkJrhgr3IRf3E-MY6XN1l0xDVlrvvwy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rmAutofit/>
          </a:bodyPr>
          <a:lstStyle/>
          <a:p>
            <a:r>
              <a:rPr lang="tr-TR" b="1" dirty="0" smtClean="0">
                <a:cs typeface="Times New Roman" pitchFamily="18" charset="0"/>
              </a:rPr>
              <a:t>BORU HATTI TAŞIMACILIĞI</a:t>
            </a:r>
            <a:br>
              <a:rPr lang="tr-TR" b="1" dirty="0" smtClean="0">
                <a:cs typeface="Times New Roman" pitchFamily="18" charset="0"/>
              </a:rPr>
            </a:br>
            <a:r>
              <a:rPr lang="tr-TR" b="1" dirty="0" smtClean="0">
                <a:cs typeface="Times New Roman" pitchFamily="18" charset="0"/>
              </a:rPr>
              <a:t>TERMİNOLOJİSİ</a:t>
            </a:r>
            <a:endParaRPr lang="tr-TR" b="1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51720" y="620688"/>
            <a:ext cx="6563072" cy="5904656"/>
          </a:xfrm>
        </p:spPr>
        <p:txBody>
          <a:bodyPr>
            <a:normAutofit/>
          </a:bodyPr>
          <a:lstStyle/>
          <a:p>
            <a:pPr algn="just"/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Hidrojen Boru Hatları: </a:t>
            </a:r>
            <a:r>
              <a:rPr lang="tr-TR" sz="2800" dirty="0" smtClean="0"/>
              <a:t>Bir ulaşım yolu olarak hidrojen üretim tesislerinin altyapısını oluşturur ve hidrojen üretim tesisleri ile hidrojen talep noktasını birbirine bağlar.</a:t>
            </a:r>
          </a:p>
          <a:p>
            <a:pPr algn="just"/>
            <a:endParaRPr lang="tr-TR" sz="2800" dirty="0" smtClean="0"/>
          </a:p>
          <a:p>
            <a:pPr algn="just"/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Kömür ve Cevher Boru Hatları ya da Bulamaç Boru Hatları: </a:t>
            </a:r>
            <a:r>
              <a:rPr lang="tr-TR" sz="2800" dirty="0" smtClean="0"/>
              <a:t>Kömür ya da maden ocaklarından cevheri taşımak için kullanılır. Taşınacak malzeme boruya girmeden önce su ile karıştırılır</a:t>
            </a:r>
            <a:r>
              <a:rPr lang="tr-TR" sz="2800" dirty="0" smtClean="0"/>
              <a:t>.</a:t>
            </a:r>
            <a:endParaRPr lang="tr-TR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51720" y="908720"/>
            <a:ext cx="6624736" cy="5616624"/>
          </a:xfrm>
        </p:spPr>
        <p:txBody>
          <a:bodyPr anchor="ctr">
            <a:normAutofit/>
          </a:bodyPr>
          <a:lstStyle/>
          <a:p>
            <a:pPr algn="just"/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İçecek (</a:t>
            </a:r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Bira) Boru Hatları: </a:t>
            </a:r>
            <a:r>
              <a:rPr lang="tr-TR" sz="2800" dirty="0" smtClean="0"/>
              <a:t>Danimarka ve Almanya’da büyük futbol stadyumlarına ve orada bulunan barlara bira nakletmek için kullanılır. Böyle büyük stadyumlarda bira dağıtmak için ideal yöntemdir.</a:t>
            </a:r>
          </a:p>
          <a:p>
            <a:pPr algn="just"/>
            <a:endParaRPr lang="tr-TR" sz="2800" dirty="0" smtClean="0"/>
          </a:p>
          <a:p>
            <a:pPr algn="just"/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Su Kemeri: </a:t>
            </a:r>
            <a:r>
              <a:rPr lang="tr-TR" sz="2800" dirty="0" smtClean="0"/>
              <a:t>Boru hatları uzun mesafelere zirai ve içme suyu taşımak için </a:t>
            </a:r>
            <a:r>
              <a:rPr lang="tr-TR" sz="2800" dirty="0" smtClean="0"/>
              <a:t>inşa </a:t>
            </a:r>
            <a:r>
              <a:rPr lang="tr-TR" sz="2800" dirty="0" smtClean="0"/>
              <a:t>edilmişlerdir.</a:t>
            </a:r>
          </a:p>
          <a:p>
            <a:pPr algn="just"/>
            <a:endParaRPr lang="tr-TR" sz="2800" dirty="0" smtClean="0"/>
          </a:p>
          <a:p>
            <a:pPr algn="just"/>
            <a:endParaRPr lang="tr-TR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3164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BORU HATLARININ SINIFLANDIRILMASI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51720" y="2060848"/>
            <a:ext cx="6912768" cy="4525963"/>
          </a:xfrm>
        </p:spPr>
        <p:txBody>
          <a:bodyPr>
            <a:normAutofit/>
          </a:bodyPr>
          <a:lstStyle/>
          <a:p>
            <a:pPr algn="just"/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Toplama Boru Hatları</a:t>
            </a:r>
            <a:r>
              <a:rPr lang="tr-TR" sz="2800" dirty="0" smtClean="0"/>
              <a:t>: Ham petrol ve doğal gazı kuyulardan yakındaki işleme tesisine getirmek amacı ile birbirine bağlı küçük borularla karmaşık ağlar oluşturulur. Bu gruptaki boru hatları kısa ve küçük çaplardadır.</a:t>
            </a:r>
            <a:endParaRPr lang="tr-TR" sz="2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692697"/>
            <a:ext cx="8229600" cy="2880320"/>
          </a:xfrm>
        </p:spPr>
        <p:txBody>
          <a:bodyPr>
            <a:normAutofit/>
          </a:bodyPr>
          <a:lstStyle/>
          <a:p>
            <a:pPr algn="just"/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Ulaştırma Boru Hatları: </a:t>
            </a:r>
            <a:r>
              <a:rPr lang="tr-TR" sz="2800" dirty="0" smtClean="0"/>
              <a:t>Ağırlıklı olarak büyük çaplı uzun borularla, ürünleri şehirler, ülkeler ve hatta kıtalar arasında nakletmede </a:t>
            </a:r>
            <a:r>
              <a:rPr lang="tr-TR" sz="2800" dirty="0" smtClean="0"/>
              <a:t>kullanılırlar</a:t>
            </a:r>
            <a:r>
              <a:rPr lang="tr-TR" sz="2800" dirty="0" smtClean="0"/>
              <a:t>. Bu </a:t>
            </a:r>
            <a:r>
              <a:rPr lang="tr-TR" sz="2800" dirty="0" smtClean="0"/>
              <a:t>ulaşım  ağları </a:t>
            </a:r>
            <a:r>
              <a:rPr lang="tr-TR" sz="2800" dirty="0" smtClean="0"/>
              <a:t>gaz hatlarında birkaç </a:t>
            </a:r>
            <a:r>
              <a:rPr lang="tr-TR" sz="2800" dirty="0" smtClean="0"/>
              <a:t>kompresör </a:t>
            </a:r>
            <a:r>
              <a:rPr lang="tr-TR" sz="2800" dirty="0" smtClean="0"/>
              <a:t>istasyonu, </a:t>
            </a:r>
            <a:r>
              <a:rPr lang="tr-TR" sz="2800" dirty="0" smtClean="0"/>
              <a:t>ham  petrol </a:t>
            </a:r>
            <a:r>
              <a:rPr lang="tr-TR" sz="2800" dirty="0" smtClean="0"/>
              <a:t>ve </a:t>
            </a:r>
            <a:r>
              <a:rPr lang="tr-TR" sz="2800" dirty="0" err="1" smtClean="0"/>
              <a:t>multiproduct</a:t>
            </a:r>
            <a:r>
              <a:rPr lang="tr-TR" sz="2800" dirty="0" smtClean="0"/>
              <a:t> ürün </a:t>
            </a:r>
            <a:r>
              <a:rPr lang="tr-TR" sz="2800" dirty="0" smtClean="0"/>
              <a:t>hatları içinde </a:t>
            </a:r>
            <a:r>
              <a:rPr lang="tr-TR" sz="2800" dirty="0" smtClean="0"/>
              <a:t>pompa istasyonları </a:t>
            </a:r>
            <a:r>
              <a:rPr lang="tr-TR" sz="2800" dirty="0" smtClean="0"/>
              <a:t>içerir.</a:t>
            </a:r>
          </a:p>
          <a:p>
            <a:pPr algn="just"/>
            <a:endParaRPr lang="tr-TR" sz="2800" dirty="0" smtClean="0"/>
          </a:p>
          <a:p>
            <a:pPr algn="just"/>
            <a:endParaRPr lang="tr-TR" sz="2800" dirty="0"/>
          </a:p>
        </p:txBody>
      </p:sp>
      <p:pic>
        <p:nvPicPr>
          <p:cNvPr id="4" name="3 Resim" descr="oil_pipe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140968"/>
            <a:ext cx="2736304" cy="284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Dağıtım Boru Hatları: </a:t>
            </a:r>
            <a:r>
              <a:rPr lang="tr-TR" sz="2800" dirty="0" smtClean="0"/>
              <a:t>Nihai tüketiciye ürünleri ulaştırmak için kullanılan küçük çaplardaki çok sayıda birbirine bağlı boru hatlarından oluşmaktadır. Ürünleri, tanklara, </a:t>
            </a:r>
            <a:r>
              <a:rPr lang="tr-TR" sz="2800" dirty="0" smtClean="0"/>
              <a:t>depolama tesislerine ve terminallere dağıtmada </a:t>
            </a:r>
            <a:r>
              <a:rPr lang="tr-TR" sz="2800" dirty="0" smtClean="0"/>
              <a:t>kullanılır.</a:t>
            </a:r>
          </a:p>
          <a:p>
            <a:endParaRPr lang="tr-TR" sz="2800" dirty="0" smtClean="0"/>
          </a:p>
          <a:p>
            <a:endParaRPr lang="tr-TR" sz="2800" dirty="0"/>
          </a:p>
        </p:txBody>
      </p:sp>
      <p:pic>
        <p:nvPicPr>
          <p:cNvPr id="5" name="4 Resim" descr="4b0ac2878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784180"/>
            <a:ext cx="4104456" cy="3587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39752" y="620688"/>
            <a:ext cx="6347048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BORU HATTI İNŞAATI AŞAMALARI</a:t>
            </a:r>
            <a:b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95736" y="1567333"/>
            <a:ext cx="6491064" cy="4525963"/>
          </a:xfrm>
        </p:spPr>
        <p:txBody>
          <a:bodyPr>
            <a:no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tr-TR" sz="2800" dirty="0" smtClean="0"/>
              <a:t>En </a:t>
            </a:r>
            <a:r>
              <a:rPr lang="tr-TR" sz="2800" dirty="0" smtClean="0"/>
              <a:t>uygun yolun seçilmesi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tr-TR" sz="2800" dirty="0" smtClean="0"/>
              <a:t>Güzergahın </a:t>
            </a:r>
            <a:r>
              <a:rPr lang="tr-TR" sz="2800" dirty="0" err="1" smtClean="0"/>
              <a:t>topografik</a:t>
            </a:r>
            <a:r>
              <a:rPr lang="tr-TR" sz="2800" dirty="0" smtClean="0"/>
              <a:t> çalışması </a:t>
            </a:r>
            <a:endParaRPr lang="tr-TR" sz="2800" dirty="0" smtClean="0"/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tr-TR" sz="2800" dirty="0" smtClean="0"/>
              <a:t>Güzergahın açılması 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tr-TR" sz="2800" dirty="0" smtClean="0"/>
              <a:t>Güzergah üzerindeki gerekli kazıların </a:t>
            </a:r>
            <a:r>
              <a:rPr lang="tr-TR" sz="2800" dirty="0" smtClean="0"/>
              <a:t>yapılması </a:t>
            </a:r>
            <a:endParaRPr lang="tr-TR" sz="2800" dirty="0" smtClean="0"/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tr-TR" sz="2800" dirty="0" smtClean="0"/>
              <a:t>Boruların yerleştirilmesi 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tr-TR" sz="2800" dirty="0" smtClean="0"/>
              <a:t>Boru eklerinin yapılması 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tr-TR" sz="2800" dirty="0" smtClean="0"/>
              <a:t>Borunun giydirilmesi ve hendeğin </a:t>
            </a:r>
            <a:r>
              <a:rPr lang="tr-TR" sz="2800" dirty="0" smtClean="0"/>
              <a:t>kapatılması </a:t>
            </a:r>
            <a:endParaRPr lang="tr-TR" sz="2800" dirty="0" smtClean="0"/>
          </a:p>
          <a:p>
            <a:pPr algn="just">
              <a:buClr>
                <a:schemeClr val="accent2">
                  <a:lumMod val="50000"/>
                </a:schemeClr>
              </a:buClr>
            </a:pPr>
            <a:endParaRPr lang="tr-TR" sz="2800" dirty="0" smtClean="0"/>
          </a:p>
          <a:p>
            <a:pPr algn="just">
              <a:buClr>
                <a:schemeClr val="accent2">
                  <a:lumMod val="50000"/>
                </a:schemeClr>
              </a:buClr>
              <a:buNone/>
            </a:pPr>
            <a:endParaRPr lang="tr-TR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59632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2">
                    <a:lumMod val="50000"/>
                  </a:schemeClr>
                </a:solidFill>
              </a:rPr>
              <a:t>BORU HATTI İŞLETMESİ</a:t>
            </a:r>
            <a:endParaRPr lang="tr-TR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51720" y="2132857"/>
            <a:ext cx="6501408" cy="37444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sz="2800" dirty="0" smtClean="0"/>
              <a:t> 	Özel </a:t>
            </a:r>
            <a:r>
              <a:rPr lang="tr-TR" sz="2800" dirty="0" smtClean="0"/>
              <a:t>cihazlar tarafından ölçülen bilgiler Uzak Terminal Birimleri tarafından toplanır ve haberleşme sistemleri kullanarak veriler anında merkeze aktarılır</a:t>
            </a:r>
            <a:r>
              <a:rPr lang="tr-TR" sz="2800" dirty="0" smtClean="0"/>
              <a:t>.</a:t>
            </a:r>
            <a:endParaRPr lang="tr-TR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51720" y="980728"/>
            <a:ext cx="670708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sz="2800" dirty="0" smtClean="0"/>
              <a:t> 	Boru </a:t>
            </a:r>
            <a:r>
              <a:rPr lang="tr-TR" sz="2800" dirty="0" smtClean="0"/>
              <a:t>hatları genellikle Ana Kontrol Odası olarak bilinen merkezlerde uzaktan kontrol edilmekte ve işletilmektedir. Bu merkezde, alınan </a:t>
            </a:r>
            <a:r>
              <a:rPr lang="tr-TR" sz="2800" dirty="0" smtClean="0"/>
              <a:t>bütün ölçüler bir </a:t>
            </a:r>
            <a:r>
              <a:rPr lang="tr-TR" sz="2800" dirty="0" smtClean="0"/>
              <a:t>veri sisteminde </a:t>
            </a:r>
            <a:r>
              <a:rPr lang="tr-TR" sz="2800" dirty="0" smtClean="0"/>
              <a:t>analiz </a:t>
            </a:r>
            <a:r>
              <a:rPr lang="tr-TR" sz="2800" dirty="0" smtClean="0"/>
              <a:t>edilir ve boru hattı boyunca birden fazla RTU veri alınır. </a:t>
            </a:r>
            <a:r>
              <a:rPr lang="tr-TR" sz="2800" dirty="0" err="1" smtClean="0"/>
              <a:t>RTU’ların</a:t>
            </a:r>
            <a:r>
              <a:rPr lang="tr-TR" sz="2800" dirty="0" smtClean="0"/>
              <a:t>, boru hattı boyunca her istasyonda bulunması normaldir.</a:t>
            </a:r>
            <a:endParaRPr lang="tr-TR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http://upload.wikimedia.org/wikipedia/en/thumb/4/46/Pipeline-Scada.jpg/500px-Pipeline-Scada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28092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2">
                    <a:lumMod val="50000"/>
                  </a:schemeClr>
                </a:solidFill>
              </a:rPr>
              <a:t>BORU HATTI ANA UNSURLARI</a:t>
            </a:r>
            <a:endParaRPr lang="tr-TR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51720" y="1700808"/>
            <a:ext cx="6635080" cy="4525963"/>
          </a:xfrm>
        </p:spPr>
        <p:txBody>
          <a:bodyPr>
            <a:norm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İlk enjeksiyon </a:t>
            </a:r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istasyonu: </a:t>
            </a:r>
            <a:r>
              <a:rPr lang="tr-TR" sz="2800" dirty="0" smtClean="0"/>
              <a:t>Ürünün hatta verildiği yerdir. 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endParaRPr lang="tr-TR" sz="2800" dirty="0" smtClean="0"/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Kompresör/Pompa istasyonları: </a:t>
            </a:r>
            <a:r>
              <a:rPr lang="tr-TR" sz="2800" dirty="0" smtClean="0"/>
              <a:t>Ürünün boru hattınca nakli için pompalar ve kompresörler yer almaktadır.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203032" cy="11430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TANIM</a:t>
            </a:r>
            <a:endParaRPr lang="tr-TR" sz="40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2123728" y="1600200"/>
            <a:ext cx="6696744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sz="2600" dirty="0" smtClean="0">
                <a:cs typeface="Times New Roman" pitchFamily="18" charset="0"/>
              </a:rPr>
              <a:t>	Boru </a:t>
            </a:r>
            <a:r>
              <a:rPr lang="tr-TR" sz="2600" dirty="0" smtClean="0">
                <a:cs typeface="Times New Roman" pitchFamily="18" charset="0"/>
              </a:rPr>
              <a:t>hattı taşımacılığı, müşterilerin ihtiyaçlarını karşılamak üzere özellikle enerji ürünlerinin kaynağından alınarak, tüketildiği son </a:t>
            </a:r>
            <a:r>
              <a:rPr lang="tr-TR" sz="2600" dirty="0" smtClean="0">
                <a:cs typeface="Times New Roman" pitchFamily="18" charset="0"/>
              </a:rPr>
              <a:t>noktaya kadar </a:t>
            </a:r>
            <a:r>
              <a:rPr lang="tr-TR" sz="2600" dirty="0" smtClean="0">
                <a:cs typeface="Times New Roman" pitchFamily="18" charset="0"/>
              </a:rPr>
              <a:t>olan tedarik süreci içindeki hareketinin etkili ve verimli bir biçimde planlanması, uygulanması, taşınması, depolanması ve kontrol altında tutulması hizmetinin yapıldığı bir Lojistik Yönetim biçimidir.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 </a:t>
            </a:r>
            <a:endParaRPr lang="tr-T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95736" y="1412776"/>
            <a:ext cx="6408712" cy="4525963"/>
          </a:xfrm>
        </p:spPr>
        <p:txBody>
          <a:bodyPr>
            <a:normAutofit/>
          </a:bodyPr>
          <a:lstStyle/>
          <a:p>
            <a:pPr algn="just"/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Kısmi teslimat istasyonu: </a:t>
            </a:r>
            <a:r>
              <a:rPr lang="tr-TR" sz="2800" dirty="0" smtClean="0"/>
              <a:t>Ürünün kısmen alınabilmesi sağlanmaktadır.</a:t>
            </a:r>
          </a:p>
          <a:p>
            <a:pPr algn="just">
              <a:buNone/>
            </a:pPr>
            <a:endParaRPr lang="tr-TR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Blok vana istasyonu: </a:t>
            </a:r>
            <a:r>
              <a:rPr lang="tr-TR" sz="2800" dirty="0" smtClean="0"/>
              <a:t>Bu vanalar sayesinde operatör hat bakım çalışmaları için herhangi bir </a:t>
            </a:r>
            <a:r>
              <a:rPr lang="tr-TR" sz="2800" dirty="0" err="1" smtClean="0"/>
              <a:t>segmenti</a:t>
            </a:r>
            <a:r>
              <a:rPr lang="tr-TR" sz="2800" dirty="0" smtClean="0"/>
              <a:t> izole edebilir</a:t>
            </a:r>
            <a:r>
              <a:rPr lang="tr-TR" sz="2800" dirty="0" smtClean="0"/>
              <a:t>. </a:t>
            </a:r>
            <a:endParaRPr lang="tr-TR" sz="2800" dirty="0" smtClean="0"/>
          </a:p>
          <a:p>
            <a:pPr algn="just"/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267744" y="1340768"/>
            <a:ext cx="6336704" cy="4525963"/>
          </a:xfrm>
        </p:spPr>
        <p:txBody>
          <a:bodyPr/>
          <a:lstStyle/>
          <a:p>
            <a:pPr algn="just"/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Regülatör </a:t>
            </a:r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istasyonu: </a:t>
            </a:r>
            <a:r>
              <a:rPr lang="tr-TR" sz="2800" dirty="0" smtClean="0"/>
              <a:t>Operatörün, hattın basıncını azaltabileceği özel bir vana istasyonudur .</a:t>
            </a:r>
          </a:p>
          <a:p>
            <a:pPr algn="just"/>
            <a:endParaRPr lang="tr-TR" sz="2800" dirty="0" smtClean="0"/>
          </a:p>
          <a:p>
            <a:pPr algn="just"/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Final teslim </a:t>
            </a:r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istasyonu: </a:t>
            </a:r>
            <a:r>
              <a:rPr lang="tr-TR" sz="2800" dirty="0" smtClean="0"/>
              <a:t>Ürünün tüketiciye dağıtılacağı çıkış istasyonlarının ve terminallerinin bulunduğu istasyondur.</a:t>
            </a: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347048" cy="135416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BORU HATTININ </a:t>
            </a:r>
            <a:b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AVANTAJLARI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339752" y="1988840"/>
            <a:ext cx="6120680" cy="4525963"/>
          </a:xfrm>
        </p:spPr>
        <p:txBody>
          <a:bodyPr/>
          <a:lstStyle/>
          <a:p>
            <a:pPr lvl="0" algn="just">
              <a:buClr>
                <a:schemeClr val="accent2">
                  <a:lumMod val="50000"/>
                </a:schemeClr>
              </a:buClr>
            </a:pPr>
            <a:r>
              <a:rPr lang="tr-TR" sz="2800" dirty="0" smtClean="0"/>
              <a:t>Ç</a:t>
            </a:r>
            <a:r>
              <a:rPr lang="en-US" sz="2800" dirty="0" smtClean="0"/>
              <a:t>ok </a:t>
            </a:r>
            <a:r>
              <a:rPr lang="en-US" sz="2800" dirty="0" err="1" smtClean="0"/>
              <a:t>yüksek</a:t>
            </a:r>
            <a:r>
              <a:rPr lang="en-US" sz="2800" dirty="0" smtClean="0"/>
              <a:t> </a:t>
            </a:r>
            <a:r>
              <a:rPr lang="en-US" sz="2800" dirty="0" err="1" smtClean="0"/>
              <a:t>miktardaki</a:t>
            </a:r>
            <a:r>
              <a:rPr lang="en-US" sz="2800" dirty="0" smtClean="0"/>
              <a:t> </a:t>
            </a:r>
            <a:r>
              <a:rPr lang="en-US" sz="2800" dirty="0" err="1" smtClean="0"/>
              <a:t>ürün</a:t>
            </a:r>
            <a:r>
              <a:rPr lang="tr-TR" sz="2800" dirty="0" smtClean="0"/>
              <a:t>ü</a:t>
            </a:r>
            <a:r>
              <a:rPr lang="en-US" sz="2800" dirty="0" smtClean="0"/>
              <a:t>n </a:t>
            </a:r>
            <a:r>
              <a:rPr lang="en-US" sz="2800" dirty="0" err="1" smtClean="0"/>
              <a:t>taşınmasında</a:t>
            </a:r>
            <a:r>
              <a:rPr lang="tr-TR" sz="2800" dirty="0" smtClean="0"/>
              <a:t> </a:t>
            </a:r>
            <a:r>
              <a:rPr lang="en-US" sz="2800" dirty="0" smtClean="0"/>
              <a:t>en</a:t>
            </a:r>
            <a:r>
              <a:rPr lang="tr-TR" sz="2800" dirty="0" smtClean="0"/>
              <a:t> </a:t>
            </a:r>
            <a:r>
              <a:rPr lang="en-US" sz="2800" dirty="0" err="1" smtClean="0"/>
              <a:t>ekonomik</a:t>
            </a:r>
            <a:r>
              <a:rPr lang="en-US" sz="2800" dirty="0" smtClean="0"/>
              <a:t> </a:t>
            </a:r>
            <a:r>
              <a:rPr lang="en-US" sz="2800" dirty="0" err="1" smtClean="0"/>
              <a:t>yol</a:t>
            </a:r>
            <a:r>
              <a:rPr lang="tr-TR" sz="2800" dirty="0" smtClean="0"/>
              <a:t> </a:t>
            </a:r>
            <a:r>
              <a:rPr lang="en-US" sz="2800" dirty="0" err="1" smtClean="0"/>
              <a:t>olmas</a:t>
            </a:r>
            <a:r>
              <a:rPr lang="tr-TR" sz="2800" dirty="0" smtClean="0"/>
              <a:t>ı,</a:t>
            </a:r>
          </a:p>
          <a:p>
            <a:pPr lvl="0" algn="just"/>
            <a:endParaRPr lang="tr-TR" sz="2800" dirty="0" smtClean="0"/>
          </a:p>
          <a:p>
            <a:pPr lvl="0" algn="just">
              <a:buClr>
                <a:schemeClr val="accent2">
                  <a:lumMod val="50000"/>
                </a:schemeClr>
              </a:buClr>
            </a:pPr>
            <a:r>
              <a:rPr lang="en-US" sz="2800" dirty="0" err="1" smtClean="0"/>
              <a:t>Teslimat</a:t>
            </a:r>
            <a:r>
              <a:rPr lang="en-US" sz="2800" dirty="0" smtClean="0"/>
              <a:t> </a:t>
            </a:r>
            <a:r>
              <a:rPr lang="en-US" sz="2800" dirty="0" err="1" smtClean="0"/>
              <a:t>süresine</a:t>
            </a:r>
            <a:r>
              <a:rPr lang="en-US" sz="2800" dirty="0" smtClean="0"/>
              <a:t> </a:t>
            </a:r>
            <a:r>
              <a:rPr lang="en-US" sz="2800" dirty="0" err="1" smtClean="0"/>
              <a:t>bakıldığında</a:t>
            </a:r>
            <a:r>
              <a:rPr lang="en-US" sz="2800" dirty="0" smtClean="0"/>
              <a:t>, en </a:t>
            </a:r>
            <a:r>
              <a:rPr lang="en-US" sz="2800" dirty="0" err="1" smtClean="0"/>
              <a:t>güvenilir</a:t>
            </a:r>
            <a:r>
              <a:rPr lang="en-US" sz="2800" dirty="0" smtClean="0"/>
              <a:t> </a:t>
            </a:r>
            <a:r>
              <a:rPr lang="en-US" sz="2800" dirty="0" err="1" smtClean="0"/>
              <a:t>taşıma</a:t>
            </a:r>
            <a:r>
              <a:rPr lang="en-US" sz="2800" dirty="0" smtClean="0"/>
              <a:t> tipi </a:t>
            </a:r>
            <a:r>
              <a:rPr lang="en-US" sz="2800" dirty="0" err="1" smtClean="0"/>
              <a:t>olması</a:t>
            </a:r>
            <a:r>
              <a:rPr lang="en-US" sz="2800" dirty="0" smtClean="0"/>
              <a:t>,</a:t>
            </a:r>
            <a:endParaRPr lang="tr-TR" sz="2800" dirty="0" smtClean="0"/>
          </a:p>
          <a:p>
            <a:pPr lvl="0" algn="just">
              <a:buClr>
                <a:schemeClr val="accent2">
                  <a:lumMod val="50000"/>
                </a:schemeClr>
              </a:buClr>
            </a:pPr>
            <a:endParaRPr lang="tr-TR" sz="2800" dirty="0" smtClean="0"/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US" sz="2800" dirty="0" err="1" smtClean="0"/>
              <a:t>Sürekli</a:t>
            </a:r>
            <a:r>
              <a:rPr lang="en-US" sz="2800" dirty="0" smtClean="0"/>
              <a:t> </a:t>
            </a:r>
            <a:r>
              <a:rPr lang="en-US" sz="2800" dirty="0" err="1" smtClean="0"/>
              <a:t>taşıma</a:t>
            </a:r>
            <a:r>
              <a:rPr lang="en-US" sz="2800" dirty="0" smtClean="0"/>
              <a:t> </a:t>
            </a:r>
            <a:r>
              <a:rPr lang="en-US" sz="2800" dirty="0" err="1" smtClean="0"/>
              <a:t>sağlaması</a:t>
            </a:r>
            <a:r>
              <a:rPr lang="en-US" sz="2800" dirty="0" smtClean="0"/>
              <a:t>, </a:t>
            </a:r>
            <a:endParaRPr lang="tr-TR" sz="2800" dirty="0" smtClean="0"/>
          </a:p>
          <a:p>
            <a:pPr lvl="0">
              <a:buClr>
                <a:schemeClr val="accent2">
                  <a:lumMod val="50000"/>
                </a:schemeClr>
              </a:buClr>
            </a:pPr>
            <a:endParaRPr lang="tr-TR" sz="2800" dirty="0" smtClean="0"/>
          </a:p>
          <a:p>
            <a:pPr>
              <a:buNone/>
            </a:pP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Başlık"/>
          <p:cNvSpPr>
            <a:spLocks noGrp="1"/>
          </p:cNvSpPr>
          <p:nvPr>
            <p:ph idx="1"/>
          </p:nvPr>
        </p:nvSpPr>
        <p:spPr>
          <a:xfrm>
            <a:off x="2267744" y="1196752"/>
            <a:ext cx="6491287" cy="4525963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chemeClr val="accent2">
                  <a:lumMod val="50000"/>
                </a:schemeClr>
              </a:buClr>
            </a:pPr>
            <a:r>
              <a:rPr lang="en-US" sz="2800" dirty="0" err="1" smtClean="0"/>
              <a:t>Olumsuz</a:t>
            </a:r>
            <a:r>
              <a:rPr lang="en-US" sz="2800" dirty="0" smtClean="0"/>
              <a:t> </a:t>
            </a:r>
            <a:r>
              <a:rPr lang="en-US" sz="2800" dirty="0" err="1" smtClean="0"/>
              <a:t>hava</a:t>
            </a:r>
            <a:r>
              <a:rPr lang="en-US" sz="2800" dirty="0" smtClean="0"/>
              <a:t> </a:t>
            </a:r>
            <a:r>
              <a:rPr lang="en-US" sz="2800" dirty="0" err="1" smtClean="0"/>
              <a:t>koşullarından</a:t>
            </a:r>
            <a:r>
              <a:rPr lang="en-US" sz="2800" dirty="0" smtClean="0"/>
              <a:t> </a:t>
            </a:r>
            <a:r>
              <a:rPr lang="en-US" sz="2800" dirty="0" err="1" smtClean="0"/>
              <a:t>etkilenmemesi</a:t>
            </a:r>
            <a:r>
              <a:rPr lang="en-US" sz="2800" dirty="0" smtClean="0"/>
              <a:t>,</a:t>
            </a:r>
            <a:endParaRPr lang="tr-TR" sz="2800" dirty="0" smtClean="0"/>
          </a:p>
          <a:p>
            <a:pPr lvl="0" algn="just">
              <a:buClr>
                <a:schemeClr val="accent2">
                  <a:lumMod val="50000"/>
                </a:schemeClr>
              </a:buClr>
            </a:pPr>
            <a:endParaRPr lang="tr-TR" sz="2800" dirty="0" smtClean="0"/>
          </a:p>
          <a:p>
            <a:pPr lvl="0" algn="just">
              <a:buClr>
                <a:schemeClr val="accent2">
                  <a:lumMod val="50000"/>
                </a:schemeClr>
              </a:buClr>
            </a:pPr>
            <a:r>
              <a:rPr lang="en-US" sz="2800" dirty="0" err="1" smtClean="0"/>
              <a:t>İşletme</a:t>
            </a:r>
            <a:r>
              <a:rPr lang="en-US" sz="2800" dirty="0" smtClean="0"/>
              <a:t> </a:t>
            </a:r>
            <a:r>
              <a:rPr lang="en-US" sz="2800" dirty="0" err="1" smtClean="0"/>
              <a:t>maliyetinin</a:t>
            </a:r>
            <a:r>
              <a:rPr lang="en-US" sz="2800" dirty="0" smtClean="0"/>
              <a:t> </a:t>
            </a:r>
            <a:r>
              <a:rPr lang="en-US" sz="2800" dirty="0" err="1" smtClean="0"/>
              <a:t>düşük</a:t>
            </a:r>
            <a:r>
              <a:rPr lang="en-US" sz="2800" dirty="0" smtClean="0"/>
              <a:t> </a:t>
            </a:r>
            <a:r>
              <a:rPr lang="en-US" sz="2800" dirty="0" err="1" smtClean="0"/>
              <a:t>olması</a:t>
            </a:r>
            <a:r>
              <a:rPr lang="en-US" sz="2800" dirty="0" smtClean="0"/>
              <a:t>, </a:t>
            </a:r>
            <a:endParaRPr lang="tr-TR" sz="2800" dirty="0" smtClean="0"/>
          </a:p>
          <a:p>
            <a:pPr lvl="0" algn="just">
              <a:buClr>
                <a:schemeClr val="accent2">
                  <a:lumMod val="50000"/>
                </a:schemeClr>
              </a:buClr>
            </a:pPr>
            <a:endParaRPr lang="tr-TR" sz="2800" dirty="0" smtClean="0"/>
          </a:p>
          <a:p>
            <a:pPr lvl="0" algn="just">
              <a:buClr>
                <a:schemeClr val="accent2">
                  <a:lumMod val="50000"/>
                </a:schemeClr>
              </a:buClr>
            </a:pPr>
            <a:r>
              <a:rPr lang="en-US" sz="2800" dirty="0" err="1" smtClean="0"/>
              <a:t>Suyu</a:t>
            </a:r>
            <a:r>
              <a:rPr lang="en-US" sz="2800" dirty="0" smtClean="0"/>
              <a:t> </a:t>
            </a:r>
            <a:r>
              <a:rPr lang="en-US" sz="2800" dirty="0" err="1" smtClean="0"/>
              <a:t>uzun</a:t>
            </a:r>
            <a:r>
              <a:rPr lang="en-US" sz="2800" dirty="0" smtClean="0"/>
              <a:t> </a:t>
            </a:r>
            <a:r>
              <a:rPr lang="en-US" sz="2800" dirty="0" err="1" smtClean="0"/>
              <a:t>mesafelerde</a:t>
            </a:r>
            <a:r>
              <a:rPr lang="en-US" sz="2800" dirty="0" smtClean="0"/>
              <a:t> </a:t>
            </a:r>
            <a:r>
              <a:rPr lang="en-US" sz="2800" dirty="0" err="1" smtClean="0"/>
              <a:t>taşımak</a:t>
            </a:r>
            <a:r>
              <a:rPr lang="en-US" sz="2800" dirty="0" smtClean="0"/>
              <a:t> </a:t>
            </a:r>
            <a:r>
              <a:rPr lang="en-US" sz="2800" dirty="0" err="1" smtClean="0"/>
              <a:t>içinde</a:t>
            </a:r>
            <a:r>
              <a:rPr lang="en-US" sz="2800" dirty="0" smtClean="0"/>
              <a:t> </a:t>
            </a:r>
            <a:r>
              <a:rPr lang="tr-TR" sz="2800" dirty="0" smtClean="0"/>
              <a:t>kullanıldığında, </a:t>
            </a:r>
            <a:r>
              <a:rPr lang="en-US" sz="2800" dirty="0" err="1" smtClean="0"/>
              <a:t>kanallardaki</a:t>
            </a:r>
            <a:r>
              <a:rPr lang="en-US" sz="2800" dirty="0" smtClean="0"/>
              <a:t> </a:t>
            </a:r>
            <a:r>
              <a:rPr lang="en-US" sz="2800" dirty="0" err="1" smtClean="0"/>
              <a:t>suyun</a:t>
            </a:r>
            <a:r>
              <a:rPr lang="en-US" sz="2800" dirty="0" smtClean="0"/>
              <a:t> </a:t>
            </a:r>
            <a:r>
              <a:rPr lang="en-US" sz="2800" dirty="0" err="1" smtClean="0"/>
              <a:t>buharla</a:t>
            </a:r>
            <a:r>
              <a:rPr lang="tr-TR" sz="2800" dirty="0" err="1" smtClean="0"/>
              <a:t>şması</a:t>
            </a:r>
            <a:r>
              <a:rPr lang="en-US" sz="2800" dirty="0" smtClean="0"/>
              <a:t>n</a:t>
            </a:r>
            <a:r>
              <a:rPr lang="tr-TR" sz="2800" dirty="0" err="1" smtClean="0"/>
              <a:t>ın</a:t>
            </a:r>
            <a:r>
              <a:rPr lang="en-US" sz="2800" dirty="0" smtClean="0"/>
              <a:t>, </a:t>
            </a:r>
            <a:r>
              <a:rPr lang="en-US" sz="2800" dirty="0" err="1" smtClean="0"/>
              <a:t>kirlenmesinin</a:t>
            </a:r>
            <a:r>
              <a:rPr lang="en-US" sz="2800" dirty="0" smtClean="0"/>
              <a:t> </a:t>
            </a:r>
            <a:r>
              <a:rPr lang="tr-TR" sz="2800" dirty="0" smtClean="0"/>
              <a:t>önlenmesi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çevresel</a:t>
            </a:r>
            <a:r>
              <a:rPr lang="en-US" sz="2800" dirty="0" smtClean="0"/>
              <a:t> </a:t>
            </a:r>
            <a:r>
              <a:rPr lang="en-US" sz="2800" dirty="0" err="1" smtClean="0"/>
              <a:t>etkilerden</a:t>
            </a:r>
            <a:r>
              <a:rPr lang="en-US" sz="2800" dirty="0" smtClean="0"/>
              <a:t> </a:t>
            </a:r>
            <a:r>
              <a:rPr lang="en-US" sz="2800" dirty="0" err="1" smtClean="0"/>
              <a:t>korunması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lvl="0" algn="just"/>
            <a:endParaRPr lang="tr-TR" sz="2800" dirty="0" smtClean="0"/>
          </a:p>
          <a:p>
            <a:endParaRPr lang="tr-T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3768" y="404664"/>
            <a:ext cx="6203032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BORU </a:t>
            </a: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HATTININ DEZAVANTAJLARI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267744" y="1916832"/>
            <a:ext cx="6419056" cy="4525963"/>
          </a:xfrm>
        </p:spPr>
        <p:txBody>
          <a:bodyPr/>
          <a:lstStyle/>
          <a:p>
            <a:pPr lvl="0" algn="just">
              <a:buClr>
                <a:schemeClr val="accent2">
                  <a:lumMod val="50000"/>
                </a:schemeClr>
              </a:buClr>
            </a:pPr>
            <a:r>
              <a:rPr lang="en-US" sz="2800" dirty="0" err="1" smtClean="0"/>
              <a:t>İlk</a:t>
            </a:r>
            <a:r>
              <a:rPr lang="en-US" sz="2800" dirty="0" smtClean="0"/>
              <a:t> </a:t>
            </a:r>
            <a:r>
              <a:rPr lang="en-US" sz="2800" dirty="0" err="1" smtClean="0"/>
              <a:t>yatırım</a:t>
            </a:r>
            <a:r>
              <a:rPr lang="en-US" sz="2800" dirty="0" smtClean="0"/>
              <a:t> </a:t>
            </a:r>
            <a:r>
              <a:rPr lang="en-US" sz="2800" dirty="0" err="1" smtClean="0"/>
              <a:t>maliyetinin</a:t>
            </a:r>
            <a:r>
              <a:rPr lang="en-US" sz="2800" dirty="0" smtClean="0"/>
              <a:t> </a:t>
            </a:r>
            <a:r>
              <a:rPr lang="en-US" sz="2800" dirty="0" err="1" smtClean="0"/>
              <a:t>yüksek</a:t>
            </a:r>
            <a:r>
              <a:rPr lang="en-US" sz="2800" dirty="0" smtClean="0"/>
              <a:t> </a:t>
            </a:r>
            <a:r>
              <a:rPr lang="en-US" sz="2800" dirty="0" err="1" smtClean="0"/>
              <a:t>olması</a:t>
            </a:r>
            <a:r>
              <a:rPr lang="en-US" sz="2800" dirty="0" smtClean="0"/>
              <a:t>,</a:t>
            </a:r>
            <a:endParaRPr lang="tr-TR" sz="2800" dirty="0" smtClean="0"/>
          </a:p>
          <a:p>
            <a:pPr algn="just">
              <a:buClr>
                <a:schemeClr val="accent2">
                  <a:lumMod val="50000"/>
                </a:schemeClr>
              </a:buClr>
            </a:pPr>
            <a:endParaRPr lang="tr-TR" sz="2800" dirty="0" smtClean="0"/>
          </a:p>
          <a:p>
            <a:pPr lvl="0" algn="just">
              <a:buClr>
                <a:schemeClr val="accent2">
                  <a:lumMod val="50000"/>
                </a:schemeClr>
              </a:buClr>
            </a:pPr>
            <a:r>
              <a:rPr lang="en-US" sz="2800" dirty="0" err="1" smtClean="0"/>
              <a:t>Esnekliğinin</a:t>
            </a:r>
            <a:r>
              <a:rPr lang="en-US" sz="2800" dirty="0" smtClean="0"/>
              <a:t> </a:t>
            </a:r>
            <a:r>
              <a:rPr lang="en-US" sz="2800" dirty="0" err="1" smtClean="0"/>
              <a:t>düşük</a:t>
            </a:r>
            <a:r>
              <a:rPr lang="en-US" sz="2800" dirty="0" smtClean="0"/>
              <a:t> </a:t>
            </a:r>
            <a:r>
              <a:rPr lang="en-US" sz="2800" dirty="0" err="1" smtClean="0"/>
              <a:t>olması</a:t>
            </a:r>
            <a:r>
              <a:rPr lang="en-US" sz="2800" dirty="0" smtClean="0"/>
              <a:t>, </a:t>
            </a:r>
            <a:endParaRPr lang="tr-TR" sz="2800" dirty="0" smtClean="0"/>
          </a:p>
          <a:p>
            <a:pPr lvl="0" algn="just">
              <a:buClr>
                <a:schemeClr val="accent2">
                  <a:lumMod val="50000"/>
                </a:schemeClr>
              </a:buClr>
            </a:pPr>
            <a:endParaRPr lang="tr-TR" sz="2800" dirty="0" smtClean="0"/>
          </a:p>
          <a:p>
            <a:pPr lvl="0" algn="just">
              <a:buClr>
                <a:schemeClr val="accent2">
                  <a:lumMod val="50000"/>
                </a:schemeClr>
              </a:buClr>
            </a:pPr>
            <a:r>
              <a:rPr lang="en-US" sz="2800" dirty="0" err="1" smtClean="0"/>
              <a:t>Uzmanlık</a:t>
            </a:r>
            <a:r>
              <a:rPr lang="en-US" sz="2800" dirty="0" smtClean="0"/>
              <a:t> </a:t>
            </a:r>
            <a:r>
              <a:rPr lang="en-US" sz="2800" dirty="0" err="1" smtClean="0"/>
              <a:t>istemesi</a:t>
            </a:r>
            <a:r>
              <a:rPr lang="en-US" sz="2800" dirty="0" smtClean="0"/>
              <a:t>,</a:t>
            </a:r>
            <a:endParaRPr lang="tr-TR" sz="2800" dirty="0" smtClean="0"/>
          </a:p>
          <a:p>
            <a:pPr algn="just">
              <a:buClr>
                <a:schemeClr val="accent2">
                  <a:lumMod val="50000"/>
                </a:schemeClr>
              </a:buClr>
            </a:pPr>
            <a:endParaRPr lang="tr-TR" sz="2800" dirty="0" smtClean="0"/>
          </a:p>
          <a:p>
            <a:pPr lvl="0" algn="just">
              <a:buClr>
                <a:schemeClr val="accent2">
                  <a:lumMod val="50000"/>
                </a:schemeClr>
              </a:buClr>
            </a:pPr>
            <a:r>
              <a:rPr lang="en-US" sz="2800" dirty="0" err="1" smtClean="0"/>
              <a:t>Düzenli</a:t>
            </a:r>
            <a:r>
              <a:rPr lang="en-US" sz="2800" dirty="0" smtClean="0"/>
              <a:t> </a:t>
            </a:r>
            <a:r>
              <a:rPr lang="en-US" sz="2800" dirty="0" err="1" smtClean="0"/>
              <a:t>bakım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denetim</a:t>
            </a:r>
            <a:r>
              <a:rPr lang="en-US" sz="2800" dirty="0" smtClean="0"/>
              <a:t> </a:t>
            </a:r>
            <a:r>
              <a:rPr lang="en-US" sz="2800" dirty="0" err="1" smtClean="0"/>
              <a:t>ihtiyacının</a:t>
            </a:r>
            <a:r>
              <a:rPr lang="tr-TR" sz="2800" dirty="0"/>
              <a:t> </a:t>
            </a:r>
            <a:r>
              <a:rPr lang="en-US" sz="2800" dirty="0" err="1" smtClean="0"/>
              <a:t>olması</a:t>
            </a:r>
            <a:r>
              <a:rPr lang="en-US" sz="2800" dirty="0" smtClean="0"/>
              <a:t>,</a:t>
            </a:r>
            <a:endParaRPr lang="tr-TR" sz="2800" dirty="0" smtClean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Taşıma Türlerinin </a:t>
            </a:r>
            <a:b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Karşılaştırılması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3 İçerik Yer Tutucusu" descr="Resim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8568952" cy="3888431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TARİHSEL GELİŞİM</a:t>
            </a:r>
            <a:endParaRPr lang="tr-TR" sz="40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267744" y="2060848"/>
            <a:ext cx="6732240" cy="4525963"/>
          </a:xfrm>
        </p:spPr>
        <p:txBody>
          <a:bodyPr/>
          <a:lstStyle/>
          <a:p>
            <a:pPr lvl="0">
              <a:buClr>
                <a:schemeClr val="accent2">
                  <a:lumMod val="50000"/>
                </a:schemeClr>
              </a:buClr>
            </a:pPr>
            <a:r>
              <a:rPr lang="tr-TR" sz="2800" dirty="0" smtClean="0"/>
              <a:t>Dimitri </a:t>
            </a:r>
            <a:r>
              <a:rPr lang="tr-TR" sz="2800" dirty="0" err="1" smtClean="0"/>
              <a:t>Mendelev</a:t>
            </a:r>
            <a:r>
              <a:rPr lang="tr-TR" sz="2800" dirty="0" smtClean="0"/>
              <a:t> (1863)</a:t>
            </a:r>
          </a:p>
          <a:p>
            <a:pPr lvl="0">
              <a:buClr>
                <a:schemeClr val="accent2">
                  <a:lumMod val="50000"/>
                </a:schemeClr>
              </a:buClr>
            </a:pPr>
            <a:r>
              <a:rPr lang="tr-TR" sz="2800" dirty="0" smtClean="0"/>
              <a:t>Vladimir </a:t>
            </a:r>
            <a:r>
              <a:rPr lang="tr-TR" sz="2800" dirty="0" err="1" smtClean="0"/>
              <a:t>Shukhov</a:t>
            </a:r>
            <a:r>
              <a:rPr lang="tr-TR" sz="2800" dirty="0" smtClean="0"/>
              <a:t>, </a:t>
            </a:r>
            <a:r>
              <a:rPr lang="tr-TR" sz="2800" dirty="0" err="1" smtClean="0"/>
              <a:t>Branobel</a:t>
            </a:r>
            <a:r>
              <a:rPr lang="tr-TR" sz="2800" dirty="0" smtClean="0"/>
              <a:t> (19</a:t>
            </a:r>
            <a:r>
              <a:rPr lang="tr-TR" sz="2800" dirty="0" smtClean="0"/>
              <a:t>. yy</a:t>
            </a:r>
            <a:r>
              <a:rPr lang="tr-TR" sz="2800" dirty="0" smtClean="0"/>
              <a:t>. sonu)</a:t>
            </a:r>
          </a:p>
          <a:p>
            <a:pPr lvl="0">
              <a:buClr>
                <a:schemeClr val="accent2">
                  <a:lumMod val="50000"/>
                </a:schemeClr>
              </a:buClr>
            </a:pPr>
            <a:r>
              <a:rPr lang="tr-TR" sz="2800" dirty="0" smtClean="0"/>
              <a:t>Nobel Kardeşler Şirketi</a:t>
            </a:r>
          </a:p>
          <a:p>
            <a:pPr lvl="0">
              <a:buClr>
                <a:schemeClr val="accent2">
                  <a:lumMod val="50000"/>
                </a:schemeClr>
              </a:buClr>
            </a:pPr>
            <a:r>
              <a:rPr lang="tr-TR" sz="2800" dirty="0" smtClean="0"/>
              <a:t>Petrol Taşımacılığı Birliği (1960)</a:t>
            </a: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699792" y="548680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TEKNİK KARAKTERİSTİKLER</a:t>
            </a:r>
            <a:endParaRPr lang="tr-TR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411760" y="2332037"/>
            <a:ext cx="6948264" cy="4525963"/>
          </a:xfrm>
        </p:spPr>
        <p:txBody>
          <a:bodyPr/>
          <a:lstStyle/>
          <a:p>
            <a:pPr lvl="0">
              <a:buClr>
                <a:schemeClr val="accent2">
                  <a:lumMod val="50000"/>
                </a:schemeClr>
              </a:buClr>
            </a:pPr>
            <a:r>
              <a:rPr lang="tr-TR" sz="2800" dirty="0" smtClean="0">
                <a:cs typeface="Times New Roman" pitchFamily="18" charset="0"/>
              </a:rPr>
              <a:t>100-1200mm iç çap</a:t>
            </a:r>
          </a:p>
          <a:p>
            <a:pPr lvl="0">
              <a:buClr>
                <a:schemeClr val="accent2">
                  <a:lumMod val="50000"/>
                </a:schemeClr>
              </a:buClr>
            </a:pPr>
            <a:r>
              <a:rPr lang="tr-TR" sz="2800" dirty="0" smtClean="0">
                <a:cs typeface="Times New Roman" pitchFamily="18" charset="0"/>
              </a:rPr>
              <a:t>Çelik ve plastik</a:t>
            </a:r>
          </a:p>
          <a:p>
            <a:pPr lvl="0">
              <a:buClr>
                <a:schemeClr val="accent2">
                  <a:lumMod val="50000"/>
                </a:schemeClr>
              </a:buClr>
            </a:pPr>
            <a:r>
              <a:rPr lang="tr-TR" sz="2800" dirty="0" smtClean="0">
                <a:cs typeface="Times New Roman" pitchFamily="18" charset="0"/>
              </a:rPr>
              <a:t>0,91m - 1,80m yer altı</a:t>
            </a:r>
          </a:p>
          <a:p>
            <a:pPr lvl="0">
              <a:buClr>
                <a:schemeClr val="accent2">
                  <a:lumMod val="50000"/>
                </a:schemeClr>
              </a:buClr>
            </a:pPr>
            <a:r>
              <a:rPr lang="tr-TR" sz="2800" dirty="0" err="1" smtClean="0">
                <a:cs typeface="Times New Roman" pitchFamily="18" charset="0"/>
              </a:rPr>
              <a:t>Multi</a:t>
            </a:r>
            <a:r>
              <a:rPr lang="tr-TR" sz="2800" dirty="0" smtClean="0">
                <a:cs typeface="Times New Roman" pitchFamily="18" charset="0"/>
              </a:rPr>
              <a:t>-</a:t>
            </a:r>
            <a:r>
              <a:rPr lang="tr-TR" sz="2800" dirty="0" err="1" smtClean="0">
                <a:cs typeface="Times New Roman" pitchFamily="18" charset="0"/>
              </a:rPr>
              <a:t>Product</a:t>
            </a:r>
            <a:r>
              <a:rPr lang="tr-TR" sz="2800" dirty="0" smtClean="0">
                <a:cs typeface="Times New Roman" pitchFamily="18" charset="0"/>
              </a:rPr>
              <a:t> (Farklı iki ürün Taşınması)</a:t>
            </a:r>
          </a:p>
          <a:p>
            <a:pPr lvl="0">
              <a:buNone/>
            </a:pPr>
            <a:r>
              <a:rPr lang="tr-TR" sz="2600" dirty="0" smtClean="0"/>
              <a:t> 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3040" y="1412776"/>
            <a:ext cx="8101408" cy="4525963"/>
          </a:xfrm>
        </p:spPr>
        <p:txBody>
          <a:bodyPr/>
          <a:lstStyle/>
          <a:p>
            <a:pPr algn="just">
              <a:buNone/>
            </a:pPr>
            <a:r>
              <a:rPr lang="tr-TR" sz="2800" dirty="0" smtClean="0"/>
              <a:t> 	</a:t>
            </a:r>
            <a:r>
              <a:rPr lang="tr-TR" sz="2800" dirty="0" smtClean="0">
                <a:cs typeface="Times New Roman" pitchFamily="18" charset="0"/>
              </a:rPr>
              <a:t>Boru </a:t>
            </a:r>
            <a:r>
              <a:rPr lang="tr-TR" sz="2800" dirty="0" smtClean="0">
                <a:cs typeface="Times New Roman" pitchFamily="18" charset="0"/>
              </a:rPr>
              <a:t>hatları düzenli olarak kontrol edilir ve gerekliyse “boru hattı denetim makinaları” ve “kazıyıcılar</a:t>
            </a:r>
            <a:r>
              <a:rPr lang="tr-TR" sz="2800" dirty="0" smtClean="0">
                <a:cs typeface="Times New Roman" pitchFamily="18" charset="0"/>
              </a:rPr>
              <a:t>” kullanılarak </a:t>
            </a:r>
            <a:r>
              <a:rPr lang="tr-TR" sz="2800" dirty="0" smtClean="0">
                <a:cs typeface="Times New Roman" pitchFamily="18" charset="0"/>
              </a:rPr>
              <a:t>temizlenir.</a:t>
            </a:r>
          </a:p>
          <a:p>
            <a:endParaRPr lang="tr-TR" dirty="0"/>
          </a:p>
        </p:txBody>
      </p:sp>
      <p:pic>
        <p:nvPicPr>
          <p:cNvPr id="5" name="4 Resim" descr="pipeline_inspection_t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429000"/>
            <a:ext cx="489654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95736" y="1268760"/>
            <a:ext cx="6563072" cy="452596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tr-TR" sz="3300" dirty="0" smtClean="0"/>
              <a:t> 	</a:t>
            </a:r>
            <a:r>
              <a:rPr lang="tr-TR" sz="3300" dirty="0" smtClean="0">
                <a:cs typeface="Times New Roman" pitchFamily="18" charset="0"/>
              </a:rPr>
              <a:t>Genellikle </a:t>
            </a:r>
            <a:r>
              <a:rPr lang="tr-TR" sz="3300" dirty="0" smtClean="0">
                <a:cs typeface="Times New Roman" pitchFamily="18" charset="0"/>
              </a:rPr>
              <a:t>ham petrol, doğal gaz gibi sıvı ya da gaz halinde olan ürünler taşınır. </a:t>
            </a:r>
          </a:p>
          <a:p>
            <a:pPr algn="just">
              <a:buNone/>
            </a:pPr>
            <a:r>
              <a:rPr lang="tr-TR" sz="3300" dirty="0" smtClean="0"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tr-TR" sz="3300" dirty="0" smtClean="0">
                <a:cs typeface="Times New Roman" pitchFamily="18" charset="0"/>
              </a:rPr>
              <a:t>	</a:t>
            </a:r>
            <a:r>
              <a:rPr lang="tr-TR" sz="3300" dirty="0" err="1" smtClean="0">
                <a:cs typeface="Times New Roman" pitchFamily="18" charset="0"/>
              </a:rPr>
              <a:t>Pnömatik</a:t>
            </a:r>
            <a:r>
              <a:rPr lang="tr-TR" sz="3300" dirty="0" smtClean="0">
                <a:cs typeface="Times New Roman" pitchFamily="18" charset="0"/>
              </a:rPr>
              <a:t> </a:t>
            </a:r>
            <a:r>
              <a:rPr lang="tr-TR" sz="3300" dirty="0" smtClean="0">
                <a:cs typeface="Times New Roman" pitchFamily="18" charset="0"/>
              </a:rPr>
              <a:t>borularda kapsüllere konulan katı maddelerde hava basıncı kullanılarak taşınır.</a:t>
            </a:r>
          </a:p>
          <a:p>
            <a:pPr algn="just">
              <a:buNone/>
            </a:pPr>
            <a:r>
              <a:rPr lang="tr-TR" sz="3300" dirty="0" smtClean="0"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tr-TR" sz="3300" dirty="0" smtClean="0">
                <a:cs typeface="Times New Roman" pitchFamily="18" charset="0"/>
              </a:rPr>
              <a:t> 	Gazların </a:t>
            </a:r>
            <a:r>
              <a:rPr lang="tr-TR" sz="3300" dirty="0" smtClean="0">
                <a:cs typeface="Times New Roman" pitchFamily="18" charset="0"/>
              </a:rPr>
              <a:t>ve sıvıların yanı sıra bazı kimyasal malzemelerde boru hattı yardımı ile nakledilebilir</a:t>
            </a:r>
            <a:r>
              <a:rPr lang="tr-TR" sz="3300" dirty="0" smtClean="0">
                <a:cs typeface="Times New Roman" pitchFamily="18" charset="0"/>
              </a:rPr>
              <a:t>.</a:t>
            </a:r>
            <a:endParaRPr lang="tr-TR" dirty="0" smtClean="0"/>
          </a:p>
          <a:p>
            <a:pPr algn="just"/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solidFill>
                  <a:schemeClr val="accent2">
                    <a:lumMod val="50000"/>
                  </a:schemeClr>
                </a:solidFill>
              </a:rPr>
              <a:t>TAŞINAN MADDE TÜRLERİNE GÖRE</a:t>
            </a:r>
            <a:br>
              <a:rPr lang="tr-TR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4000" b="1" dirty="0" smtClean="0">
                <a:solidFill>
                  <a:schemeClr val="accent2">
                    <a:lumMod val="50000"/>
                  </a:schemeClr>
                </a:solidFill>
              </a:rPr>
              <a:t> BORU HATLARI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844824"/>
            <a:ext cx="7920880" cy="4525963"/>
          </a:xfrm>
        </p:spPr>
        <p:txBody>
          <a:bodyPr>
            <a:normAutofit/>
          </a:bodyPr>
          <a:lstStyle/>
          <a:p>
            <a:pPr algn="just"/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Ham Petrol Boru Hatları:</a:t>
            </a:r>
            <a:r>
              <a:rPr lang="tr-TR" sz="2800" dirty="0" smtClean="0"/>
              <a:t>Birbirlerine kaynaklarla tutturulmuş iç çapı 100-1200 mm çelik veya plastik borulardan oluşan ve </a:t>
            </a:r>
            <a:r>
              <a:rPr lang="tr-TR" sz="2800" dirty="0" smtClean="0"/>
              <a:t>petrolün kilometrelerce  taşınmasını </a:t>
            </a:r>
            <a:r>
              <a:rPr lang="tr-TR" sz="2800" dirty="0" smtClean="0"/>
              <a:t>sağlayan </a:t>
            </a:r>
            <a:r>
              <a:rPr lang="tr-TR" sz="2800" dirty="0" smtClean="0"/>
              <a:t>  borular </a:t>
            </a:r>
            <a:r>
              <a:rPr lang="tr-TR" sz="2800" dirty="0" smtClean="0"/>
              <a:t>sistemidir. </a:t>
            </a:r>
            <a:r>
              <a:rPr lang="tr-TR" sz="2800" dirty="0" smtClean="0"/>
              <a:t>İletim için </a:t>
            </a:r>
            <a:r>
              <a:rPr lang="tr-TR" sz="2800" dirty="0" smtClean="0"/>
              <a:t>gerekli olan güç </a:t>
            </a:r>
            <a:r>
              <a:rPr lang="tr-TR" sz="2800" dirty="0" smtClean="0"/>
              <a:t>dev pompalardan sağlanmaktadır</a:t>
            </a:r>
            <a:r>
              <a:rPr lang="tr-TR" sz="2800" dirty="0" smtClean="0"/>
              <a:t>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5" name="4 Resim" descr="petrol_boru_hat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005064"/>
            <a:ext cx="2808312" cy="2450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Doğal Gaz Boru Hatları: </a:t>
            </a:r>
            <a:r>
              <a:rPr lang="tr-TR" sz="2800" dirty="0" smtClean="0">
                <a:cs typeface="Times New Roman" pitchFamily="18" charset="0"/>
              </a:rPr>
              <a:t>Boru hattının türüne bağlı olarak 51-1500 mm çaplarında değişen boyutlarda karbon çelikten </a:t>
            </a:r>
            <a:r>
              <a:rPr lang="tr-TR" sz="2800" dirty="0" smtClean="0">
                <a:cs typeface="Times New Roman" pitchFamily="18" charset="0"/>
              </a:rPr>
              <a:t>inşa edilir</a:t>
            </a:r>
            <a:r>
              <a:rPr lang="tr-TR" sz="2800" dirty="0" smtClean="0">
                <a:cs typeface="Times New Roman" pitchFamily="18" charset="0"/>
              </a:rPr>
              <a:t>. Gaz </a:t>
            </a:r>
            <a:r>
              <a:rPr lang="tr-TR" sz="2800" dirty="0" smtClean="0">
                <a:cs typeface="Times New Roman" pitchFamily="18" charset="0"/>
              </a:rPr>
              <a:t>kompresör  istasyonlarında basınçlandırılarak nakledilir</a:t>
            </a:r>
            <a:r>
              <a:rPr lang="tr-TR" sz="2800" dirty="0" smtClean="0">
                <a:cs typeface="Times New Roman" pitchFamily="18" charset="0"/>
              </a:rPr>
              <a:t>.</a:t>
            </a:r>
            <a:endParaRPr lang="tr-TR" sz="2800" dirty="0">
              <a:cs typeface="Times New Roman" pitchFamily="18" charset="0"/>
            </a:endParaRPr>
          </a:p>
        </p:txBody>
      </p:sp>
      <p:pic>
        <p:nvPicPr>
          <p:cNvPr id="4" name="3 Resim" descr="fc2e44bd7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068960"/>
            <a:ext cx="3040337" cy="288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51720" y="692696"/>
            <a:ext cx="6876256" cy="5904656"/>
          </a:xfrm>
        </p:spPr>
        <p:txBody>
          <a:bodyPr>
            <a:normAutofit/>
          </a:bodyPr>
          <a:lstStyle/>
          <a:p>
            <a:pPr algn="just"/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Amonyak Boru Hatları: </a:t>
            </a:r>
            <a:r>
              <a:rPr lang="tr-TR" sz="2800" dirty="0" smtClean="0"/>
              <a:t>Amonyak, boru hatları ile taşınan en tehlikeli </a:t>
            </a:r>
            <a:r>
              <a:rPr lang="tr-TR" sz="2800" dirty="0" smtClean="0"/>
              <a:t>maddedir</a:t>
            </a:r>
            <a:r>
              <a:rPr lang="tr-TR" sz="2800" dirty="0" smtClean="0"/>
              <a:t>. Ancak, amonyak boru hatlarında vuku bulmuş kazalar çok nadirdir.</a:t>
            </a:r>
          </a:p>
          <a:p>
            <a:pPr algn="just">
              <a:buNone/>
            </a:pPr>
            <a:endParaRPr lang="tr-TR" sz="2800" dirty="0" smtClean="0"/>
          </a:p>
          <a:p>
            <a:pPr algn="just"/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Etanol ve </a:t>
            </a:r>
            <a:r>
              <a:rPr lang="tr-TR" sz="2800" dirty="0" err="1" smtClean="0">
                <a:solidFill>
                  <a:schemeClr val="accent2">
                    <a:lumMod val="50000"/>
                  </a:schemeClr>
                </a:solidFill>
              </a:rPr>
              <a:t>Biobütanol</a:t>
            </a:r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tr-TR" sz="2800" dirty="0" err="1" smtClean="0">
                <a:solidFill>
                  <a:schemeClr val="accent2">
                    <a:lumMod val="50000"/>
                  </a:schemeClr>
                </a:solidFill>
              </a:rPr>
              <a:t>Bioyakıt</a:t>
            </a:r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 Boru Hatları: </a:t>
            </a:r>
            <a:r>
              <a:rPr lang="tr-TR" sz="2800" dirty="0" smtClean="0"/>
              <a:t>En önemli problem etanolün yüksek oksijen içermesi sebebiyle son derece </a:t>
            </a:r>
            <a:r>
              <a:rPr lang="tr-TR" sz="2800" dirty="0" err="1" smtClean="0"/>
              <a:t>korozif</a:t>
            </a:r>
            <a:r>
              <a:rPr lang="tr-TR" sz="2800" dirty="0" smtClean="0"/>
              <a:t> olmasıdır. Yetersiz hacimleri ve maliyet-etkinlik oranları etanol boru hatlarının inşaatını sınırlayıcı diğer faktörlerdir.</a:t>
            </a:r>
          </a:p>
          <a:p>
            <a:pPr algn="just"/>
            <a:endParaRPr lang="tr-T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1907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585</Words>
  <Application>Microsoft Office PowerPoint</Application>
  <PresentationFormat>Ekran Gösterisi (4:3)</PresentationFormat>
  <Paragraphs>78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BORU HATTI TAŞIMACILIĞI TERMİNOLOJİSİ</vt:lpstr>
      <vt:lpstr>TANIM</vt:lpstr>
      <vt:lpstr>TARİHSEL GELİŞİM</vt:lpstr>
      <vt:lpstr> TEKNİK KARAKTERİSTİKLER</vt:lpstr>
      <vt:lpstr>PowerPoint Sunusu</vt:lpstr>
      <vt:lpstr>PowerPoint Sunusu</vt:lpstr>
      <vt:lpstr>TAŞINAN MADDE TÜRLERİNE GÖRE  BORU HATLARI </vt:lpstr>
      <vt:lpstr>PowerPoint Sunusu</vt:lpstr>
      <vt:lpstr>PowerPoint Sunusu</vt:lpstr>
      <vt:lpstr>PowerPoint Sunusu</vt:lpstr>
      <vt:lpstr>PowerPoint Sunusu</vt:lpstr>
      <vt:lpstr>BORU HATLARININ SINIFLANDIRILMASI </vt:lpstr>
      <vt:lpstr>PowerPoint Sunusu</vt:lpstr>
      <vt:lpstr>PowerPoint Sunusu</vt:lpstr>
      <vt:lpstr>BORU HATTI İNŞAATI AŞAMALARI </vt:lpstr>
      <vt:lpstr>BORU HATTI İŞLETMESİ</vt:lpstr>
      <vt:lpstr>PowerPoint Sunusu</vt:lpstr>
      <vt:lpstr>PowerPoint Sunusu</vt:lpstr>
      <vt:lpstr>BORU HATTI ANA UNSURLARI</vt:lpstr>
      <vt:lpstr>PowerPoint Sunusu</vt:lpstr>
      <vt:lpstr>PowerPoint Sunusu</vt:lpstr>
      <vt:lpstr>BORU HATTININ  AVANTAJLARI</vt:lpstr>
      <vt:lpstr>PowerPoint Sunusu</vt:lpstr>
      <vt:lpstr>BORU HATTININ DEZAVANTAJLARI</vt:lpstr>
      <vt:lpstr>Taşıma Türlerinin  Karşılaştırılması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BORU HATTI TAŞIMACILIĞI TERMİNOLOJİSİ</dc:title>
  <dc:creator>PB</dc:creator>
  <cp:lastModifiedBy>Gültekin Altuntaş</cp:lastModifiedBy>
  <cp:revision>10</cp:revision>
  <dcterms:created xsi:type="dcterms:W3CDTF">2012-11-29T13:30:37Z</dcterms:created>
  <dcterms:modified xsi:type="dcterms:W3CDTF">2012-12-14T20:38:39Z</dcterms:modified>
</cp:coreProperties>
</file>