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8" r:id="rId2"/>
    <p:sldId id="279" r:id="rId3"/>
    <p:sldId id="259" r:id="rId4"/>
    <p:sldId id="263" r:id="rId5"/>
    <p:sldId id="264" r:id="rId6"/>
    <p:sldId id="265" r:id="rId7"/>
    <p:sldId id="266" r:id="rId8"/>
    <p:sldId id="278" r:id="rId9"/>
    <p:sldId id="260" r:id="rId10"/>
    <p:sldId id="267" r:id="rId11"/>
    <p:sldId id="268" r:id="rId12"/>
    <p:sldId id="261" r:id="rId13"/>
    <p:sldId id="280" r:id="rId14"/>
    <p:sldId id="262" r:id="rId15"/>
    <p:sldId id="269" r:id="rId16"/>
    <p:sldId id="270" r:id="rId17"/>
    <p:sldId id="271" r:id="rId18"/>
    <p:sldId id="272" r:id="rId19"/>
    <p:sldId id="273" r:id="rId20"/>
    <p:sldId id="274"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94660"/>
  </p:normalViewPr>
  <p:slideViewPr>
    <p:cSldViewPr>
      <p:cViewPr>
        <p:scale>
          <a:sx n="60" d="100"/>
          <a:sy n="60" d="100"/>
        </p:scale>
        <p:origin x="-1632"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manualLayout>
          <c:layoutTarget val="inner"/>
          <c:xMode val="edge"/>
          <c:yMode val="edge"/>
          <c:x val="0.11321225877904396"/>
          <c:y val="2.7511495243191277E-2"/>
          <c:w val="0.86932360345101123"/>
          <c:h val="0.75211095024880403"/>
        </c:manualLayout>
      </c:layout>
      <c:barChart>
        <c:barDir val="col"/>
        <c:grouping val="clustered"/>
        <c:varyColors val="0"/>
        <c:ser>
          <c:idx val="0"/>
          <c:order val="0"/>
          <c:tx>
            <c:strRef>
              <c:f>Sayfa1!$B$1</c:f>
              <c:strCache>
                <c:ptCount val="1"/>
                <c:pt idx="0">
                  <c:v>Satışlar</c:v>
                </c:pt>
              </c:strCache>
            </c:strRef>
          </c:tx>
          <c:invertIfNegative val="0"/>
          <c:dLbls>
            <c:showLegendKey val="0"/>
            <c:showVal val="1"/>
            <c:showCatName val="0"/>
            <c:showSerName val="0"/>
            <c:showPercent val="0"/>
            <c:showBubbleSize val="0"/>
            <c:showLeaderLines val="0"/>
          </c:dLbls>
          <c:cat>
            <c:strRef>
              <c:f>Sayfa1!$A$2:$A$12</c:f>
              <c:strCache>
                <c:ptCount val="11"/>
                <c:pt idx="0">
                  <c:v>BP</c:v>
                </c:pt>
                <c:pt idx="1">
                  <c:v>SOCAR-AZ</c:v>
                </c:pt>
                <c:pt idx="2">
                  <c:v>CHEVRON</c:v>
                </c:pt>
                <c:pt idx="3">
                  <c:v>STATOİL</c:v>
                </c:pt>
                <c:pt idx="4">
                  <c:v>TPAO-TR</c:v>
                </c:pt>
                <c:pt idx="5">
                  <c:v>ENİ/AGİP</c:v>
                </c:pt>
                <c:pt idx="6">
                  <c:v>TOTAL</c:v>
                </c:pt>
                <c:pt idx="7">
                  <c:v>ITOCHU</c:v>
                </c:pt>
                <c:pt idx="8">
                  <c:v>INPEX</c:v>
                </c:pt>
                <c:pt idx="9">
                  <c:v>C.P.</c:v>
                </c:pt>
                <c:pt idx="10">
                  <c:v>H.C.</c:v>
                </c:pt>
              </c:strCache>
            </c:strRef>
          </c:cat>
          <c:val>
            <c:numRef>
              <c:f>Sayfa1!$B$2:$B$12</c:f>
              <c:numCache>
                <c:formatCode>0.00</c:formatCode>
                <c:ptCount val="11"/>
                <c:pt idx="0">
                  <c:v>30.1</c:v>
                </c:pt>
                <c:pt idx="1">
                  <c:v>25</c:v>
                </c:pt>
                <c:pt idx="2">
                  <c:v>8.9</c:v>
                </c:pt>
                <c:pt idx="3">
                  <c:v>8.7100000000000009</c:v>
                </c:pt>
                <c:pt idx="4">
                  <c:v>6.53</c:v>
                </c:pt>
                <c:pt idx="5">
                  <c:v>5</c:v>
                </c:pt>
                <c:pt idx="6">
                  <c:v>5</c:v>
                </c:pt>
                <c:pt idx="7">
                  <c:v>3.4</c:v>
                </c:pt>
                <c:pt idx="8">
                  <c:v>2.5</c:v>
                </c:pt>
                <c:pt idx="9">
                  <c:v>2.5</c:v>
                </c:pt>
                <c:pt idx="10">
                  <c:v>2.36</c:v>
                </c:pt>
              </c:numCache>
            </c:numRef>
          </c:val>
        </c:ser>
        <c:dLbls>
          <c:showLegendKey val="0"/>
          <c:showVal val="0"/>
          <c:showCatName val="0"/>
          <c:showSerName val="0"/>
          <c:showPercent val="0"/>
          <c:showBubbleSize val="0"/>
        </c:dLbls>
        <c:gapWidth val="150"/>
        <c:axId val="83471360"/>
        <c:axId val="178632896"/>
      </c:barChart>
      <c:valAx>
        <c:axId val="178632896"/>
        <c:scaling>
          <c:orientation val="minMax"/>
        </c:scaling>
        <c:delete val="0"/>
        <c:axPos val="l"/>
        <c:majorGridlines/>
        <c:numFmt formatCode="0.00" sourceLinked="1"/>
        <c:majorTickMark val="out"/>
        <c:minorTickMark val="none"/>
        <c:tickLblPos val="nextTo"/>
        <c:spPr>
          <a:noFill/>
        </c:spPr>
        <c:crossAx val="83471360"/>
        <c:crosses val="autoZero"/>
        <c:crossBetween val="between"/>
      </c:valAx>
      <c:catAx>
        <c:axId val="83471360"/>
        <c:scaling>
          <c:orientation val="minMax"/>
        </c:scaling>
        <c:delete val="0"/>
        <c:axPos val="b"/>
        <c:majorTickMark val="out"/>
        <c:minorTickMark val="none"/>
        <c:tickLblPos val="nextTo"/>
        <c:crossAx val="178632896"/>
        <c:crosses val="autoZero"/>
        <c:auto val="1"/>
        <c:lblAlgn val="ctr"/>
        <c:lblOffset val="100"/>
        <c:noMultiLvlLbl val="0"/>
      </c:catAx>
    </c:plotArea>
    <c:plotVisOnly val="1"/>
    <c:dispBlanksAs val="gap"/>
    <c:showDLblsOverMax val="0"/>
  </c:chart>
  <c:spPr>
    <a:solidFill>
      <a:srgbClr val="1F497D"/>
    </a:solidFill>
    <a:ln>
      <a:gradFill>
        <a:gsLst>
          <a:gs pos="0">
            <a:schemeClr val="accent4">
              <a:lumMod val="75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scene3d>
      <a:camera prst="orthographicFront"/>
      <a:lightRig rig="threePt" dir="t"/>
    </a:scene3d>
    <a:sp3d>
      <a:bevelT w="12700" h="82550"/>
      <a:bevelB w="6350" h="82550"/>
    </a:sp3d>
  </c:spPr>
  <c:txPr>
    <a:bodyPr/>
    <a:lstStyle/>
    <a:p>
      <a:pPr>
        <a:defRPr sz="1800"/>
      </a:pPr>
      <a:endParaRPr lang="tr-T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69905B76-C03A-4F64-AE09-A6E89605F60B}" type="datetimeFigureOut">
              <a:rPr lang="tr-TR" smtClean="0"/>
              <a:pPr/>
              <a:t>14.12.2012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B0D4A2-DF5F-4C63-A052-8CB3F7E4BA1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9905B76-C03A-4F64-AE09-A6E89605F60B}" type="datetimeFigureOut">
              <a:rPr lang="tr-TR" smtClean="0"/>
              <a:pPr/>
              <a:t>14.12.2012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B0D4A2-DF5F-4C63-A052-8CB3F7E4BA1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9905B76-C03A-4F64-AE09-A6E89605F60B}" type="datetimeFigureOut">
              <a:rPr lang="tr-TR" smtClean="0"/>
              <a:pPr/>
              <a:t>14.12.2012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B0D4A2-DF5F-4C63-A052-8CB3F7E4BA1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9905B76-C03A-4F64-AE09-A6E89605F60B}" type="datetimeFigureOut">
              <a:rPr lang="tr-TR" smtClean="0"/>
              <a:pPr/>
              <a:t>14.12.2012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B0D4A2-DF5F-4C63-A052-8CB3F7E4BA1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69905B76-C03A-4F64-AE09-A6E89605F60B}" type="datetimeFigureOut">
              <a:rPr lang="tr-TR" smtClean="0"/>
              <a:pPr/>
              <a:t>14.12.2012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B0D4A2-DF5F-4C63-A052-8CB3F7E4BA1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69905B76-C03A-4F64-AE09-A6E89605F60B}" type="datetimeFigureOut">
              <a:rPr lang="tr-TR" smtClean="0"/>
              <a:pPr/>
              <a:t>14.12.2012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CB0D4A2-DF5F-4C63-A052-8CB3F7E4BA1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69905B76-C03A-4F64-AE09-A6E89605F60B}" type="datetimeFigureOut">
              <a:rPr lang="tr-TR" smtClean="0"/>
              <a:pPr/>
              <a:t>14.12.2012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CB0D4A2-DF5F-4C63-A052-8CB3F7E4BA1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69905B76-C03A-4F64-AE09-A6E89605F60B}" type="datetimeFigureOut">
              <a:rPr lang="tr-TR" smtClean="0"/>
              <a:pPr/>
              <a:t>14.12.2012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CB0D4A2-DF5F-4C63-A052-8CB3F7E4BA1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9905B76-C03A-4F64-AE09-A6E89605F60B}" type="datetimeFigureOut">
              <a:rPr lang="tr-TR" smtClean="0"/>
              <a:pPr/>
              <a:t>14.12.2012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CB0D4A2-DF5F-4C63-A052-8CB3F7E4BA1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9905B76-C03A-4F64-AE09-A6E89605F60B}" type="datetimeFigureOut">
              <a:rPr lang="tr-TR" smtClean="0"/>
              <a:pPr/>
              <a:t>14.12.2012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CB0D4A2-DF5F-4C63-A052-8CB3F7E4BA1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9905B76-C03A-4F64-AE09-A6E89605F60B}" type="datetimeFigureOut">
              <a:rPr lang="tr-TR" smtClean="0"/>
              <a:pPr/>
              <a:t>14.12.2012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CB0D4A2-DF5F-4C63-A052-8CB3F7E4BA19}"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alpha val="32000"/>
              </a:srgb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05B76-C03A-4F64-AE09-A6E89605F60B}" type="datetimeFigureOut">
              <a:rPr lang="tr-TR" smtClean="0"/>
              <a:pPr/>
              <a:t>14.12.2012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D4A2-DF5F-4C63-A052-8CB3F7E4BA1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4" name="Picture 8" descr="http://i1.tribune.com.pk/wp-content/uploads/2012/11/471172-pipline-1353958879-324-640x480.jpg"/>
          <p:cNvPicPr>
            <a:picLocks noChangeAspect="1" noChangeArrowheads="1"/>
          </p:cNvPicPr>
          <p:nvPr/>
        </p:nvPicPr>
        <p:blipFill>
          <a:blip r:embed="rId2"/>
          <a:srcRect/>
          <a:stretch>
            <a:fillRect/>
          </a:stretch>
        </p:blipFill>
        <p:spPr bwMode="auto">
          <a:xfrm>
            <a:off x="0" y="0"/>
            <a:ext cx="9144000" cy="6858000"/>
          </a:xfrm>
          <a:prstGeom prst="rect">
            <a:avLst/>
          </a:prstGeom>
          <a:noFill/>
          <a:effectLst>
            <a:reflection blurRad="6350" stA="52000" endA="300" endPos="35000" dir="5400000" sy="-100000" algn="bl" rotWithShape="0"/>
          </a:effectLst>
        </p:spPr>
      </p:pic>
      <p:sp>
        <p:nvSpPr>
          <p:cNvPr id="8" name="7 Metin kutusu"/>
          <p:cNvSpPr txBox="1"/>
          <p:nvPr/>
        </p:nvSpPr>
        <p:spPr>
          <a:xfrm>
            <a:off x="1000100" y="571480"/>
            <a:ext cx="7072362" cy="769441"/>
          </a:xfrm>
          <a:prstGeom prst="rect">
            <a:avLst/>
          </a:prstGeom>
          <a:noFill/>
        </p:spPr>
        <p:txBody>
          <a:bodyPr wrap="square" rtlCol="0">
            <a:spAutoFit/>
          </a:bodyPr>
          <a:lstStyle/>
          <a:p>
            <a:pPr algn="ctr"/>
            <a:r>
              <a:rPr lang="tr-TR" sz="4400" b="1" dirty="0" smtClean="0">
                <a:solidFill>
                  <a:schemeClr val="tx2">
                    <a:lumMod val="50000"/>
                  </a:schemeClr>
                </a:solidFill>
              </a:rPr>
              <a:t>BORU HATTI TAŞIMACILIĞI</a:t>
            </a:r>
            <a:endParaRPr lang="tr-TR" sz="44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290"/>
            <a:ext cx="8229600" cy="6643710"/>
          </a:xfrm>
        </p:spPr>
        <p:txBody>
          <a:bodyPr>
            <a:normAutofit/>
          </a:bodyPr>
          <a:lstStyle/>
          <a:p>
            <a:pPr>
              <a:buNone/>
            </a:pPr>
            <a:r>
              <a:rPr lang="tr-TR" sz="2000" dirty="0" smtClean="0">
                <a:solidFill>
                  <a:schemeClr val="tx2">
                    <a:lumMod val="50000"/>
                  </a:schemeClr>
                </a:solidFill>
              </a:rPr>
              <a:t>	</a:t>
            </a:r>
            <a:r>
              <a:rPr lang="tr-TR" sz="2000" b="1" u="sng" dirty="0" smtClean="0">
                <a:solidFill>
                  <a:schemeClr val="tx2">
                    <a:lumMod val="50000"/>
                  </a:schemeClr>
                </a:solidFill>
              </a:rPr>
              <a:t>IRAK </a:t>
            </a:r>
            <a:r>
              <a:rPr lang="tr-TR" sz="2000" b="1" u="sng" dirty="0" smtClean="0">
                <a:solidFill>
                  <a:schemeClr val="tx2">
                    <a:lumMod val="50000"/>
                  </a:schemeClr>
                </a:solidFill>
              </a:rPr>
              <a:t>- TÜRKİYE DGBH PROJESİ</a:t>
            </a:r>
          </a:p>
          <a:p>
            <a:pPr algn="just">
              <a:buNone/>
            </a:pPr>
            <a:endParaRPr lang="tr-TR" sz="2000" dirty="0" smtClean="0"/>
          </a:p>
          <a:p>
            <a:pPr algn="just">
              <a:buNone/>
            </a:pPr>
            <a:r>
              <a:rPr lang="tr-TR" sz="2000" dirty="0" smtClean="0"/>
              <a:t>	</a:t>
            </a:r>
            <a:r>
              <a:rPr lang="tr-TR" sz="2000" dirty="0" smtClean="0"/>
              <a:t>Irak’ın </a:t>
            </a:r>
            <a:r>
              <a:rPr lang="tr-TR" sz="2000" dirty="0" smtClean="0"/>
              <a:t>Kuzey Doğusu’nda yer alan doğal gaz sahalarının geliştirilerek, üretim, gaz işleme ve boru hattı yapımı işlemlerini kapsayacak olan bu entegre proje ile Irak’ın beş sahasında üretilecek yıllık 10milyar m3 gazın bir boru hattı ile Türkiye'ye getirilmesi amaçlanmıştır.</a:t>
            </a:r>
          </a:p>
          <a:p>
            <a:endParaRPr lang="tr-TR" b="1" dirty="0" smtClean="0"/>
          </a:p>
        </p:txBody>
      </p:sp>
      <p:pic>
        <p:nvPicPr>
          <p:cNvPr id="112642" name="Picture 2" descr="http://haberkibris.com/images/boru_hatti.jpg"/>
          <p:cNvPicPr>
            <a:picLocks noChangeAspect="1" noChangeArrowheads="1"/>
          </p:cNvPicPr>
          <p:nvPr/>
        </p:nvPicPr>
        <p:blipFill>
          <a:blip r:embed="rId2"/>
          <a:srcRect/>
          <a:stretch>
            <a:fillRect/>
          </a:stretch>
        </p:blipFill>
        <p:spPr bwMode="auto">
          <a:xfrm>
            <a:off x="1285852" y="2786058"/>
            <a:ext cx="6715172" cy="33575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a:bodyPr>
          <a:lstStyle/>
          <a:p>
            <a:pPr>
              <a:buNone/>
            </a:pPr>
            <a:r>
              <a:rPr lang="tr-TR" sz="2000" b="1" dirty="0" smtClean="0">
                <a:solidFill>
                  <a:schemeClr val="tx2">
                    <a:lumMod val="50000"/>
                  </a:schemeClr>
                </a:solidFill>
              </a:rPr>
              <a:t>      </a:t>
            </a:r>
            <a:r>
              <a:rPr lang="tr-TR" sz="2000" b="1" u="sng" dirty="0" smtClean="0">
                <a:solidFill>
                  <a:schemeClr val="tx2">
                    <a:lumMod val="50000"/>
                  </a:schemeClr>
                </a:solidFill>
              </a:rPr>
              <a:t>NABUCCO - DGBH </a:t>
            </a:r>
            <a:r>
              <a:rPr lang="tr-TR" sz="2000" b="1" u="sng" dirty="0" smtClean="0">
                <a:solidFill>
                  <a:schemeClr val="tx2">
                    <a:lumMod val="50000"/>
                  </a:schemeClr>
                </a:solidFill>
              </a:rPr>
              <a:t>PROJESİ  </a:t>
            </a:r>
          </a:p>
          <a:p>
            <a:pPr algn="just">
              <a:buNone/>
            </a:pPr>
            <a:r>
              <a:rPr lang="tr-TR" sz="1200" dirty="0" smtClean="0"/>
              <a:t>	</a:t>
            </a:r>
          </a:p>
          <a:p>
            <a:pPr algn="just">
              <a:buNone/>
            </a:pPr>
            <a:r>
              <a:rPr lang="tr-TR" sz="2000" dirty="0"/>
              <a:t>	</a:t>
            </a:r>
            <a:r>
              <a:rPr lang="tr-TR" sz="2000" dirty="0" smtClean="0"/>
              <a:t>Ortadoğu </a:t>
            </a:r>
            <a:r>
              <a:rPr lang="tr-TR" sz="2000" dirty="0" smtClean="0"/>
              <a:t>ve Hazar Bölgesi doğal gaz rezervlerini Avrupa pazarlarına bağlamayı öngören Ana </a:t>
            </a:r>
            <a:r>
              <a:rPr lang="tr-TR" sz="2000" dirty="0" err="1" smtClean="0"/>
              <a:t>Nabucco</a:t>
            </a:r>
            <a:r>
              <a:rPr lang="tr-TR" sz="2000" dirty="0" smtClean="0"/>
              <a:t> Hattı ilk etapta güzergah üzerindeki ülkelerin gaz ihtiyacının karşılanması, takip eden yıllarda ise Avusturya'nın Avrupa'da önemli bir doğal gaz dağıtım noktası olma özelliğinden de faydalanılarak diğer ülkelerin gaz taleplerindeki gelişmelere göre Batı Avrupa'ya ulaşılması amaçlanmaktadır.</a:t>
            </a:r>
          </a:p>
        </p:txBody>
      </p:sp>
      <p:pic>
        <p:nvPicPr>
          <p:cNvPr id="111618" name="Picture 2" descr="http://www.radyoritm.com/pictures/1247564089.jpg"/>
          <p:cNvPicPr>
            <a:picLocks noChangeAspect="1" noChangeArrowheads="1"/>
          </p:cNvPicPr>
          <p:nvPr/>
        </p:nvPicPr>
        <p:blipFill>
          <a:blip r:embed="rId2"/>
          <a:srcRect/>
          <a:stretch>
            <a:fillRect/>
          </a:stretch>
        </p:blipFill>
        <p:spPr bwMode="auto">
          <a:xfrm>
            <a:off x="1142976" y="3071810"/>
            <a:ext cx="7286676" cy="35719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142844" y="785794"/>
            <a:ext cx="8715436" cy="2616101"/>
          </a:xfrm>
          <a:prstGeom prst="rect">
            <a:avLst/>
          </a:prstGeom>
          <a:noFill/>
        </p:spPr>
        <p:txBody>
          <a:bodyPr wrap="square" rtlCol="0">
            <a:spAutoFit/>
          </a:bodyPr>
          <a:lstStyle/>
          <a:p>
            <a:pPr algn="ctr"/>
            <a:endParaRPr lang="tr-TR" sz="3000" b="1" u="sng" dirty="0"/>
          </a:p>
          <a:p>
            <a:endParaRPr lang="tr-TR" sz="2400" b="1" dirty="0" smtClean="0"/>
          </a:p>
          <a:p>
            <a:r>
              <a:rPr lang="tr-TR" sz="2400" b="1" dirty="0" smtClean="0"/>
              <a:t>   </a:t>
            </a:r>
            <a:endParaRPr lang="tr-TR" sz="2400" b="1" dirty="0"/>
          </a:p>
          <a:p>
            <a:endParaRPr lang="tr-TR" sz="2400" b="1" dirty="0" smtClean="0"/>
          </a:p>
          <a:p>
            <a:endParaRPr lang="tr-TR" sz="3200" dirty="0"/>
          </a:p>
          <a:p>
            <a:endParaRPr lang="tr-TR" sz="3000" dirty="0"/>
          </a:p>
        </p:txBody>
      </p:sp>
      <p:pic>
        <p:nvPicPr>
          <p:cNvPr id="6" name="Picture 2" descr="http://www.bilgesam.org/tr/images/stories/analizler/boruhatti.jpg"/>
          <p:cNvPicPr>
            <a:picLocks noChangeAspect="1" noChangeArrowheads="1"/>
          </p:cNvPicPr>
          <p:nvPr/>
        </p:nvPicPr>
        <p:blipFill>
          <a:blip r:embed="rId2"/>
          <a:srcRect/>
          <a:stretch>
            <a:fillRect/>
          </a:stretch>
        </p:blipFill>
        <p:spPr bwMode="auto">
          <a:xfrm>
            <a:off x="785786" y="2000240"/>
            <a:ext cx="7500990" cy="4357718"/>
          </a:xfrm>
          <a:prstGeom prst="rect">
            <a:avLst/>
          </a:prstGeom>
          <a:noFill/>
        </p:spPr>
      </p:pic>
      <p:sp>
        <p:nvSpPr>
          <p:cNvPr id="7" name="6 Yuvarlatılmış Dikdörtgen"/>
          <p:cNvSpPr/>
          <p:nvPr/>
        </p:nvSpPr>
        <p:spPr>
          <a:xfrm>
            <a:off x="500034" y="214290"/>
            <a:ext cx="8286808" cy="13573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800" b="1" dirty="0" smtClean="0"/>
              <a:t>MEVCUT HAM PETROL DAĞITIM VE İLETİM HATLARI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chor="ctr">
            <a:normAutofit/>
          </a:bodyPr>
          <a:lstStyle/>
          <a:p>
            <a:pPr>
              <a:buNone/>
            </a:pPr>
            <a:r>
              <a:rPr lang="tr-TR" sz="2400" b="1" dirty="0" smtClean="0">
                <a:solidFill>
                  <a:schemeClr val="accent6">
                    <a:lumMod val="50000"/>
                  </a:schemeClr>
                </a:solidFill>
              </a:rPr>
              <a:t>	IRAK - TÜRKİYE </a:t>
            </a:r>
            <a:r>
              <a:rPr lang="tr-TR" sz="2400" b="1" dirty="0" smtClean="0">
                <a:solidFill>
                  <a:schemeClr val="accent6">
                    <a:lumMod val="50000"/>
                  </a:schemeClr>
                </a:solidFill>
              </a:rPr>
              <a:t>HAM PETROL BORU HATTI  </a:t>
            </a:r>
          </a:p>
          <a:p>
            <a:pPr algn="just">
              <a:buNone/>
            </a:pPr>
            <a:r>
              <a:rPr lang="tr-TR" dirty="0" smtClean="0"/>
              <a:t>    </a:t>
            </a:r>
            <a:r>
              <a:rPr lang="tr-TR" sz="2200" dirty="0" smtClean="0"/>
              <a:t>Türkiye </a:t>
            </a:r>
            <a:r>
              <a:rPr lang="tr-TR" sz="2200" dirty="0" smtClean="0"/>
              <a:t>Ham Petrol Boru Hattı Sistemi, Irak'ın Kerkük ve diğer üretim sahalarından elde edilen ham petrolü Ceyhan (Yumurtalık) Deniz Terminali'ne ulaştırmaktadır.    </a:t>
            </a:r>
          </a:p>
          <a:p>
            <a:endParaRPr lang="tr-TR" b="1" dirty="0" smtClean="0"/>
          </a:p>
          <a:p>
            <a:pPr>
              <a:buNone/>
            </a:pPr>
            <a:r>
              <a:rPr lang="tr-TR" sz="2400" b="1" dirty="0">
                <a:solidFill>
                  <a:schemeClr val="accent6">
                    <a:lumMod val="50000"/>
                  </a:schemeClr>
                </a:solidFill>
              </a:rPr>
              <a:t>	</a:t>
            </a:r>
            <a:r>
              <a:rPr lang="tr-TR" sz="2400" b="1" dirty="0" smtClean="0">
                <a:solidFill>
                  <a:schemeClr val="accent6">
                    <a:lumMod val="50000"/>
                  </a:schemeClr>
                </a:solidFill>
              </a:rPr>
              <a:t>BATMAN </a:t>
            </a:r>
            <a:r>
              <a:rPr lang="tr-TR" sz="2400" b="1" dirty="0" smtClean="0">
                <a:solidFill>
                  <a:schemeClr val="accent6">
                    <a:lumMod val="50000"/>
                  </a:schemeClr>
                </a:solidFill>
              </a:rPr>
              <a:t>- DÖRTYOL HAM PETROL BORU HATTI </a:t>
            </a:r>
          </a:p>
          <a:p>
            <a:pPr algn="just">
              <a:buNone/>
            </a:pPr>
            <a:r>
              <a:rPr lang="tr-TR" sz="2200" dirty="0" smtClean="0"/>
              <a:t>	Batman </a:t>
            </a:r>
            <a:r>
              <a:rPr lang="tr-TR" sz="2200" dirty="0" smtClean="0"/>
              <a:t>ve çevresinden çıkarılan ham petrolü tüketim noktalarına ulaştırmak  amaçlanmıştır.</a:t>
            </a:r>
          </a:p>
          <a:p>
            <a:pPr algn="just">
              <a:buNone/>
            </a:pPr>
            <a:endParaRPr lang="tr-TR" sz="2200" dirty="0"/>
          </a:p>
          <a:p>
            <a:pPr>
              <a:buNone/>
            </a:pPr>
            <a:r>
              <a:rPr lang="tr-TR" sz="2400" b="1" dirty="0" smtClean="0">
                <a:solidFill>
                  <a:schemeClr val="accent6">
                    <a:lumMod val="50000"/>
                  </a:schemeClr>
                </a:solidFill>
              </a:rPr>
              <a:t>	BAKÜ – TİFLİS - CEYHAN </a:t>
            </a:r>
            <a:r>
              <a:rPr lang="tr-TR" sz="2400" b="1" dirty="0" smtClean="0">
                <a:solidFill>
                  <a:schemeClr val="accent6">
                    <a:lumMod val="50000"/>
                  </a:schemeClr>
                </a:solidFill>
              </a:rPr>
              <a:t>HAM PETROL HATTI</a:t>
            </a:r>
          </a:p>
          <a:p>
            <a:pPr algn="just">
              <a:buNone/>
            </a:pPr>
            <a:r>
              <a:rPr lang="tr-TR" sz="2000" b="1" dirty="0" smtClean="0"/>
              <a:t>	</a:t>
            </a:r>
            <a:r>
              <a:rPr lang="tr-TR" sz="2000" dirty="0" smtClean="0"/>
              <a:t>Türkiye'de</a:t>
            </a:r>
            <a:r>
              <a:rPr lang="tr-TR" sz="2000" dirty="0" smtClean="0"/>
              <a:t>, Akdeniz sahillerinde Ceyhan limanına kadar Bakü-Tiflis-Ceyhan ham petrol boru hattı inşa edilmiştir</a:t>
            </a:r>
            <a:r>
              <a:rPr lang="tr-TR" sz="2000" dirty="0" smtClean="0"/>
              <a:t>.</a:t>
            </a:r>
            <a:endParaRPr lang="tr-TR" sz="2000" dirty="0" smtClean="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85720" y="857232"/>
            <a:ext cx="8286808" cy="369332"/>
          </a:xfrm>
          <a:prstGeom prst="rect">
            <a:avLst/>
          </a:prstGeom>
          <a:noFill/>
        </p:spPr>
        <p:txBody>
          <a:bodyPr wrap="square" rtlCol="0">
            <a:spAutoFit/>
          </a:bodyPr>
          <a:lstStyle/>
          <a:p>
            <a:endParaRPr lang="tr-TR" dirty="0"/>
          </a:p>
        </p:txBody>
      </p:sp>
      <p:sp>
        <p:nvSpPr>
          <p:cNvPr id="7" name="6 Dikdörtgen"/>
          <p:cNvSpPr/>
          <p:nvPr/>
        </p:nvSpPr>
        <p:spPr>
          <a:xfrm>
            <a:off x="2286000" y="1859340"/>
            <a:ext cx="4572000" cy="1477328"/>
          </a:xfrm>
          <a:prstGeom prst="rect">
            <a:avLst/>
          </a:prstGeom>
        </p:spPr>
        <p:txBody>
          <a:bodyPr>
            <a:spAutoFit/>
          </a:bodyPr>
          <a:lstStyle/>
          <a:p>
            <a:endParaRPr lang="tr-TR" b="1" dirty="0" smtClean="0"/>
          </a:p>
          <a:p>
            <a:endParaRPr lang="tr-TR" b="1" dirty="0" smtClean="0"/>
          </a:p>
          <a:p>
            <a:endParaRPr lang="tr-TR" b="1" dirty="0" smtClean="0"/>
          </a:p>
          <a:p>
            <a:endParaRPr lang="tr-TR" b="1" dirty="0" smtClean="0"/>
          </a:p>
          <a:p>
            <a:endParaRPr lang="tr-TR" b="1" dirty="0"/>
          </a:p>
        </p:txBody>
      </p:sp>
      <p:sp>
        <p:nvSpPr>
          <p:cNvPr id="8" name="7 Aşağı Ok Belirtme Çizgisi"/>
          <p:cNvSpPr/>
          <p:nvPr/>
        </p:nvSpPr>
        <p:spPr>
          <a:xfrm>
            <a:off x="2786050" y="2285992"/>
            <a:ext cx="3500462" cy="928694"/>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RUSYA+ORTA ASYA CUMHURİYETLERİ</a:t>
            </a:r>
            <a:endParaRPr lang="tr-TR" dirty="0"/>
          </a:p>
        </p:txBody>
      </p:sp>
      <p:sp>
        <p:nvSpPr>
          <p:cNvPr id="10" name="9 Aşağı Ok Belirtme Çizgisi"/>
          <p:cNvSpPr/>
          <p:nvPr/>
        </p:nvSpPr>
        <p:spPr>
          <a:xfrm>
            <a:off x="2786050" y="3714752"/>
            <a:ext cx="3500462" cy="928694"/>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BAKÜ-CEYHAN PROJESİ</a:t>
            </a:r>
            <a:endParaRPr lang="tr-TR" dirty="0"/>
          </a:p>
        </p:txBody>
      </p:sp>
      <p:sp>
        <p:nvSpPr>
          <p:cNvPr id="12" name="11 Yuvarlatılmış Dikdörtgen"/>
          <p:cNvSpPr/>
          <p:nvPr/>
        </p:nvSpPr>
        <p:spPr>
          <a:xfrm>
            <a:off x="1428728" y="5072074"/>
            <a:ext cx="6500858" cy="6429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3200" dirty="0" smtClean="0"/>
              <a:t>BAKÜ-TİFLİS-CEYHAN PROJESİ</a:t>
            </a:r>
            <a:endParaRPr lang="tr-TR" sz="3200" dirty="0"/>
          </a:p>
        </p:txBody>
      </p:sp>
      <p:sp>
        <p:nvSpPr>
          <p:cNvPr id="13" name="12 Akış Çizelgesi: Öteki İşlem"/>
          <p:cNvSpPr/>
          <p:nvPr/>
        </p:nvSpPr>
        <p:spPr>
          <a:xfrm>
            <a:off x="0" y="642918"/>
            <a:ext cx="9144000" cy="1143008"/>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3200" b="1" dirty="0" smtClean="0"/>
              <a:t>BAKÜ-TİFLİS-CEYHAN HAM PETROL BORU HATTI</a:t>
            </a:r>
            <a:endParaRPr lang="tr-TR"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8229600" cy="5483245"/>
          </a:xfrm>
        </p:spPr>
        <p:txBody>
          <a:bodyPr>
            <a:normAutofit/>
          </a:bodyPr>
          <a:lstStyle/>
          <a:p>
            <a:pPr algn="ctr">
              <a:buNone/>
            </a:pPr>
            <a:r>
              <a:rPr lang="tr-TR" b="1" dirty="0" smtClean="0">
                <a:solidFill>
                  <a:schemeClr val="tx2">
                    <a:lumMod val="50000"/>
                  </a:schemeClr>
                </a:solidFill>
              </a:rPr>
              <a:t>TÜRKİYE İÇİN BTC’NİN ÖNEMİ</a:t>
            </a:r>
          </a:p>
          <a:p>
            <a:pPr algn="just">
              <a:buNone/>
            </a:pPr>
            <a:r>
              <a:rPr lang="tr-TR" sz="3600" dirty="0" smtClean="0"/>
              <a:t>   </a:t>
            </a:r>
            <a:r>
              <a:rPr lang="tr-TR" sz="2400" dirty="0" smtClean="0"/>
              <a:t>Türkiye</a:t>
            </a:r>
            <a:r>
              <a:rPr lang="tr-TR" sz="2400" dirty="0" smtClean="0"/>
              <a:t>, enerji ihtiyacı olarak dışa bağımlı bir ülkedir ve petrol tüketiminin yaklaşık </a:t>
            </a:r>
            <a:r>
              <a:rPr lang="tr-TR" sz="2400" dirty="0" smtClean="0">
                <a:solidFill>
                  <a:srgbClr val="FF0000"/>
                </a:solidFill>
              </a:rPr>
              <a:t>%90’</a:t>
            </a:r>
            <a:r>
              <a:rPr lang="tr-TR" sz="2400" dirty="0" smtClean="0"/>
              <a:t>ını </a:t>
            </a:r>
            <a:r>
              <a:rPr lang="tr-TR" sz="2400" dirty="0" smtClean="0">
                <a:solidFill>
                  <a:srgbClr val="FF0000"/>
                </a:solidFill>
              </a:rPr>
              <a:t>ithalat</a:t>
            </a:r>
            <a:r>
              <a:rPr lang="tr-TR" sz="2400" dirty="0" smtClean="0"/>
              <a:t> ile karşılamaktadır.</a:t>
            </a:r>
          </a:p>
          <a:p>
            <a:pPr algn="just">
              <a:buNone/>
            </a:pPr>
            <a:r>
              <a:rPr lang="tr-TR" sz="2400" dirty="0"/>
              <a:t>	</a:t>
            </a:r>
            <a:endParaRPr lang="tr-TR" sz="2400" dirty="0" smtClean="0"/>
          </a:p>
          <a:p>
            <a:pPr algn="just">
              <a:buNone/>
            </a:pPr>
            <a:r>
              <a:rPr lang="tr-TR" sz="2400" dirty="0"/>
              <a:t>	</a:t>
            </a:r>
            <a:r>
              <a:rPr lang="tr-TR" sz="2400" dirty="0" smtClean="0"/>
              <a:t>Türkiye</a:t>
            </a:r>
            <a:r>
              <a:rPr lang="tr-TR" sz="2400" dirty="0" smtClean="0"/>
              <a:t>, Ortadoğu ve Hazar bölgesindeki enerji kaynaklarını Avrupa’ya taşıyacak ortak projelere ekonomik ve politik destek vererek Türkiye’yi enerji koridoru yapmayı, dolayısı ile enerji konusunda Avrupa’nın </a:t>
            </a:r>
            <a:r>
              <a:rPr lang="tr-TR" sz="2400" dirty="0"/>
              <a:t>l</a:t>
            </a:r>
            <a:r>
              <a:rPr lang="tr-TR" sz="2400" dirty="0" smtClean="0"/>
              <a:t>ojistik üssü olmayı hedeflemektedir.</a:t>
            </a:r>
            <a:endParaRPr lang="tr-TR" sz="2400" u="sng" dirty="0" smtClean="0"/>
          </a:p>
          <a:p>
            <a:pPr>
              <a:buNone/>
            </a:pPr>
            <a:endParaRPr lang="tr-TR" sz="2400" b="1" dirty="0" smtClean="0"/>
          </a:p>
          <a:p>
            <a:pPr>
              <a:buNone/>
            </a:pPr>
            <a:endParaRPr lang="tr-TR" sz="2400" b="1" u="sng" dirty="0" smtClean="0"/>
          </a:p>
          <a:p>
            <a:pPr>
              <a:buNone/>
            </a:pPr>
            <a:r>
              <a:rPr lang="tr-TR" sz="2400" b="1" dirty="0" smtClean="0"/>
              <a:t>            </a:t>
            </a:r>
            <a:endParaRPr lang="tr-TR" sz="2400" b="1" u="sng" dirty="0"/>
          </a:p>
        </p:txBody>
      </p:sp>
      <p:pic>
        <p:nvPicPr>
          <p:cNvPr id="5" name="Picture 2"/>
          <p:cNvPicPr>
            <a:picLocks noChangeAspect="1" noChangeArrowheads="1"/>
          </p:cNvPicPr>
          <p:nvPr/>
        </p:nvPicPr>
        <p:blipFill>
          <a:blip r:embed="rId2"/>
          <a:srcRect/>
          <a:stretch>
            <a:fillRect/>
          </a:stretch>
        </p:blipFill>
        <p:spPr bwMode="auto">
          <a:xfrm>
            <a:off x="0" y="4857760"/>
            <a:ext cx="9144000" cy="149065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500042"/>
            <a:ext cx="8229600" cy="6143668"/>
          </a:xfrm>
        </p:spPr>
        <p:txBody>
          <a:bodyPr/>
          <a:lstStyle/>
          <a:p>
            <a:pPr algn="ctr">
              <a:buNone/>
            </a:pPr>
            <a:r>
              <a:rPr lang="tr-TR" b="1" dirty="0" smtClean="0">
                <a:solidFill>
                  <a:schemeClr val="tx2">
                    <a:lumMod val="50000"/>
                  </a:schemeClr>
                </a:solidFill>
              </a:rPr>
              <a:t>ÜLKELER İÇİN BTC’NİN TAŞIDIĞI ÖNEM</a:t>
            </a:r>
          </a:p>
          <a:p>
            <a:pPr algn="ctr">
              <a:buNone/>
            </a:pPr>
            <a:endParaRPr lang="tr-TR" b="1" dirty="0"/>
          </a:p>
          <a:p>
            <a:pPr algn="just"/>
            <a:r>
              <a:rPr lang="tr-TR" sz="2400" dirty="0" smtClean="0">
                <a:solidFill>
                  <a:srgbClr val="FF0000"/>
                </a:solidFill>
              </a:rPr>
              <a:t>Azerbaycan</a:t>
            </a:r>
            <a:r>
              <a:rPr lang="tr-TR" sz="2400" dirty="0" smtClean="0"/>
              <a:t>; petrolü Avrupa pazarına daha kısa bir yolla ulaşacağından, Ortadoğu petrolüyle rekabet eder hale gelecektir.</a:t>
            </a:r>
          </a:p>
          <a:p>
            <a:pPr algn="just"/>
            <a:r>
              <a:rPr lang="tr-TR" sz="2400" dirty="0" smtClean="0">
                <a:solidFill>
                  <a:srgbClr val="FF0000"/>
                </a:solidFill>
              </a:rPr>
              <a:t>Gürcistan</a:t>
            </a:r>
            <a:r>
              <a:rPr lang="tr-TR" sz="2400" dirty="0" smtClean="0"/>
              <a:t>; BTC, anlaşma gereği kasasına girecek olan transit geçiş ödemeleri sebebiyle Gürcistan için de çok faydalı olacaktır.</a:t>
            </a:r>
          </a:p>
          <a:p>
            <a:pPr algn="just"/>
            <a:r>
              <a:rPr lang="tr-TR" sz="2400" dirty="0" smtClean="0">
                <a:solidFill>
                  <a:srgbClr val="FF0000"/>
                </a:solidFill>
              </a:rPr>
              <a:t>Türkiye</a:t>
            </a:r>
            <a:r>
              <a:rPr lang="tr-TR" sz="2400" dirty="0" smtClean="0"/>
              <a:t>; tamamen bağımlı olduğu Ortadoğu petrolüne de bir alternatif bulmuştur.</a:t>
            </a:r>
          </a:p>
          <a:p>
            <a:pPr algn="ctr">
              <a:buNone/>
            </a:pPr>
            <a:endParaRPr lang="tr-TR" b="1" dirty="0"/>
          </a:p>
          <a:p>
            <a:pPr>
              <a:buNone/>
            </a:pPr>
            <a:endParaRPr lang="tr-TR" b="1" dirty="0"/>
          </a:p>
        </p:txBody>
      </p:sp>
      <p:pic>
        <p:nvPicPr>
          <p:cNvPr id="5" name="Picture 2"/>
          <p:cNvPicPr>
            <a:picLocks noChangeAspect="1" noChangeArrowheads="1"/>
          </p:cNvPicPr>
          <p:nvPr/>
        </p:nvPicPr>
        <p:blipFill>
          <a:blip r:embed="rId2"/>
          <a:srcRect/>
          <a:stretch>
            <a:fillRect/>
          </a:stretch>
        </p:blipFill>
        <p:spPr bwMode="auto">
          <a:xfrm>
            <a:off x="0" y="4857760"/>
            <a:ext cx="9144000" cy="149065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afik"/>
          <p:cNvGraphicFramePr/>
          <p:nvPr/>
        </p:nvGraphicFramePr>
        <p:xfrm>
          <a:off x="0" y="1214422"/>
          <a:ext cx="9144000" cy="5429288"/>
        </p:xfrm>
        <a:graphic>
          <a:graphicData uri="http://schemas.openxmlformats.org/drawingml/2006/chart">
            <c:chart xmlns:c="http://schemas.openxmlformats.org/drawingml/2006/chart" xmlns:r="http://schemas.openxmlformats.org/officeDocument/2006/relationships" r:id="rId2"/>
          </a:graphicData>
        </a:graphic>
      </p:graphicFrame>
      <p:sp>
        <p:nvSpPr>
          <p:cNvPr id="7" name="6 Metin kutusu"/>
          <p:cNvSpPr txBox="1"/>
          <p:nvPr/>
        </p:nvSpPr>
        <p:spPr>
          <a:xfrm>
            <a:off x="571472" y="214290"/>
            <a:ext cx="8143932" cy="707886"/>
          </a:xfrm>
          <a:prstGeom prst="rect">
            <a:avLst/>
          </a:prstGeom>
          <a:noFill/>
        </p:spPr>
        <p:txBody>
          <a:bodyPr wrap="square" rtlCol="0">
            <a:spAutoFit/>
          </a:bodyPr>
          <a:lstStyle/>
          <a:p>
            <a:pPr algn="ctr"/>
            <a:r>
              <a:rPr lang="tr-TR" sz="4000" b="1" dirty="0" smtClean="0">
                <a:solidFill>
                  <a:schemeClr val="tx2">
                    <a:lumMod val="50000"/>
                  </a:schemeClr>
                </a:solidFill>
              </a:rPr>
              <a:t>BORU HATTI HİSSEDARLARI</a:t>
            </a:r>
            <a:endParaRPr lang="tr-TR" sz="40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a:bodyPr>
          <a:lstStyle/>
          <a:p>
            <a:pPr>
              <a:buNone/>
            </a:pPr>
            <a:r>
              <a:rPr lang="tr-TR" sz="2400" b="1" dirty="0">
                <a:solidFill>
                  <a:schemeClr val="tx2">
                    <a:lumMod val="50000"/>
                  </a:schemeClr>
                </a:solidFill>
              </a:rPr>
              <a:t> </a:t>
            </a:r>
            <a:r>
              <a:rPr lang="tr-TR" sz="2400" b="1" dirty="0" smtClean="0">
                <a:solidFill>
                  <a:schemeClr val="tx2">
                    <a:lumMod val="50000"/>
                  </a:schemeClr>
                </a:solidFill>
              </a:rPr>
              <a:t>              </a:t>
            </a:r>
          </a:p>
          <a:p>
            <a:pPr>
              <a:buNone/>
            </a:pPr>
            <a:r>
              <a:rPr lang="tr-TR" b="1" dirty="0" smtClean="0">
                <a:solidFill>
                  <a:schemeClr val="tx2">
                    <a:lumMod val="50000"/>
                  </a:schemeClr>
                </a:solidFill>
              </a:rPr>
              <a:t>	BTC’DE </a:t>
            </a:r>
            <a:r>
              <a:rPr lang="tr-TR" b="1" dirty="0" smtClean="0">
                <a:solidFill>
                  <a:schemeClr val="tx2">
                    <a:lumMod val="50000"/>
                  </a:schemeClr>
                </a:solidFill>
              </a:rPr>
              <a:t>POLİTİK </a:t>
            </a:r>
            <a:r>
              <a:rPr lang="tr-TR" b="1" dirty="0" smtClean="0">
                <a:solidFill>
                  <a:schemeClr val="tx2">
                    <a:lumMod val="50000"/>
                  </a:schemeClr>
                </a:solidFill>
              </a:rPr>
              <a:t>PROBLEMLER</a:t>
            </a:r>
            <a:endParaRPr lang="tr-TR" b="1" dirty="0">
              <a:solidFill>
                <a:schemeClr val="tx2">
                  <a:lumMod val="50000"/>
                </a:schemeClr>
              </a:solidFill>
            </a:endParaRPr>
          </a:p>
          <a:p>
            <a:pPr>
              <a:buNone/>
            </a:pPr>
            <a:r>
              <a:rPr lang="tr-TR" sz="3600" dirty="0" smtClean="0"/>
              <a:t>   </a:t>
            </a:r>
            <a:r>
              <a:rPr lang="tr-TR" sz="2000" dirty="0" smtClean="0"/>
              <a:t>Büyük enerji kaynakları (petrol ve doğal gaz) boru hatları, sadece ticaretin bir unsuru değildir. Enerji boru hatları uluslararası arenada devletlere stratejik üstünlükler çıkarlar sağladığından, boru hattının hissedarları ve hattın güzergahının belirlenip yerleştirilmesi jeopolitik ve uluslararası güvenliğe yakından bağlıdır</a:t>
            </a:r>
            <a:endParaRPr lang="tr-TR" sz="2000" dirty="0"/>
          </a:p>
        </p:txBody>
      </p:sp>
      <p:pic>
        <p:nvPicPr>
          <p:cNvPr id="107522" name="Picture 2" descr="savaş resimleri"/>
          <p:cNvPicPr>
            <a:picLocks noChangeAspect="1" noChangeArrowheads="1"/>
          </p:cNvPicPr>
          <p:nvPr/>
        </p:nvPicPr>
        <p:blipFill>
          <a:blip r:embed="rId2"/>
          <a:srcRect/>
          <a:stretch>
            <a:fillRect/>
          </a:stretch>
        </p:blipFill>
        <p:spPr bwMode="auto">
          <a:xfrm>
            <a:off x="1142976" y="3500438"/>
            <a:ext cx="6786610" cy="30765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a:r>
              <a:rPr lang="tr-TR" sz="3200" b="1" dirty="0" smtClean="0">
                <a:solidFill>
                  <a:schemeClr val="tx2">
                    <a:lumMod val="50000"/>
                  </a:schemeClr>
                </a:solidFill>
              </a:rPr>
              <a:t>     BORU HATTI KAZALARI</a:t>
            </a:r>
            <a:endParaRPr lang="tr-TR" sz="3200" b="1" dirty="0">
              <a:solidFill>
                <a:schemeClr val="tx2">
                  <a:lumMod val="50000"/>
                </a:schemeClr>
              </a:solidFill>
            </a:endParaRPr>
          </a:p>
        </p:txBody>
      </p:sp>
      <p:sp>
        <p:nvSpPr>
          <p:cNvPr id="3" name="2 İçerik Yer Tutucusu"/>
          <p:cNvSpPr>
            <a:spLocks noGrp="1"/>
          </p:cNvSpPr>
          <p:nvPr>
            <p:ph idx="1"/>
          </p:nvPr>
        </p:nvSpPr>
        <p:spPr/>
        <p:txBody>
          <a:bodyPr/>
          <a:lstStyle/>
          <a:p>
            <a:pPr algn="just">
              <a:buNone/>
            </a:pPr>
            <a:r>
              <a:rPr lang="tr-TR" sz="2400" dirty="0" smtClean="0"/>
              <a:t>	Doğal </a:t>
            </a:r>
            <a:r>
              <a:rPr lang="tr-TR" sz="2400" dirty="0" smtClean="0"/>
              <a:t>gaz veya petrol gibi yanıcı veya patlayıcı madde taşıyan boru hatları özel güvenlik altında tutulmalıdır ve kazalara çok sık neden olabilir. Ayrıca, boru hatları terör ve sabotajların ilk hedeflerinden biri </a:t>
            </a:r>
            <a:r>
              <a:rPr lang="tr-TR" sz="2400" dirty="0" smtClean="0"/>
              <a:t>olabilir.</a:t>
            </a:r>
            <a:endParaRPr lang="tr-TR" sz="2400" dirty="0"/>
          </a:p>
        </p:txBody>
      </p:sp>
      <p:pic>
        <p:nvPicPr>
          <p:cNvPr id="106498" name="Picture 2" descr="http://www.skyturk360.com/img/haberler/BTE_boru-hatt%C4%B1.jpg"/>
          <p:cNvPicPr>
            <a:picLocks noChangeAspect="1" noChangeArrowheads="1"/>
          </p:cNvPicPr>
          <p:nvPr/>
        </p:nvPicPr>
        <p:blipFill>
          <a:blip r:embed="rId2"/>
          <a:srcRect/>
          <a:stretch>
            <a:fillRect/>
          </a:stretch>
        </p:blipFill>
        <p:spPr bwMode="auto">
          <a:xfrm>
            <a:off x="1142976" y="3571876"/>
            <a:ext cx="7000924" cy="28384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389648" y="214290"/>
            <a:ext cx="8286808" cy="164307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800" b="1" dirty="0" smtClean="0">
                <a:effectLst>
                  <a:outerShdw dir="6960000" algn="ctr" rotWithShape="0">
                    <a:srgbClr val="000000">
                      <a:alpha val="59000"/>
                    </a:srgbClr>
                  </a:outerShdw>
                </a:effectLst>
              </a:rPr>
              <a:t>MEVCUT DOĞALGAZ İLETİM VE DAĞITIM HATLARI</a:t>
            </a:r>
          </a:p>
        </p:txBody>
      </p:sp>
      <p:pic>
        <p:nvPicPr>
          <p:cNvPr id="6" name="Picture 2" descr="http://www.alternaturk.org/image/harita1.jpg"/>
          <p:cNvPicPr>
            <a:picLocks noChangeAspect="1" noChangeArrowheads="1"/>
          </p:cNvPicPr>
          <p:nvPr/>
        </p:nvPicPr>
        <p:blipFill>
          <a:blip r:embed="rId2"/>
          <a:srcRect/>
          <a:stretch>
            <a:fillRect/>
          </a:stretch>
        </p:blipFill>
        <p:spPr bwMode="auto">
          <a:xfrm>
            <a:off x="0" y="2000240"/>
            <a:ext cx="9144000" cy="485776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285728"/>
            <a:ext cx="8786842" cy="5840435"/>
          </a:xfrm>
        </p:spPr>
        <p:txBody>
          <a:bodyPr>
            <a:normAutofit/>
          </a:bodyPr>
          <a:lstStyle/>
          <a:p>
            <a:pPr>
              <a:buNone/>
            </a:pPr>
            <a:r>
              <a:rPr lang="tr-TR" b="1" dirty="0" smtClean="0">
                <a:solidFill>
                  <a:schemeClr val="tx2">
                    <a:lumMod val="50000"/>
                  </a:schemeClr>
                </a:solidFill>
              </a:rPr>
              <a:t>      </a:t>
            </a:r>
          </a:p>
          <a:p>
            <a:pPr>
              <a:buNone/>
            </a:pPr>
            <a:r>
              <a:rPr lang="tr-TR" b="1" dirty="0" smtClean="0">
                <a:solidFill>
                  <a:schemeClr val="tx2">
                    <a:lumMod val="50000"/>
                  </a:schemeClr>
                </a:solidFill>
              </a:rPr>
              <a:t>	KAÇAK </a:t>
            </a:r>
            <a:r>
              <a:rPr lang="tr-TR" b="1" dirty="0" smtClean="0">
                <a:solidFill>
                  <a:schemeClr val="tx2">
                    <a:lumMod val="50000"/>
                  </a:schemeClr>
                </a:solidFill>
              </a:rPr>
              <a:t>ALGILAMA SİSTEMLERİ</a:t>
            </a:r>
          </a:p>
          <a:p>
            <a:pPr algn="ctr">
              <a:buNone/>
            </a:pPr>
            <a:endParaRPr lang="tr-TR" sz="2400" dirty="0" smtClean="0"/>
          </a:p>
          <a:p>
            <a:pPr algn="just">
              <a:buNone/>
            </a:pPr>
            <a:r>
              <a:rPr lang="tr-TR" sz="2400" dirty="0" smtClean="0"/>
              <a:t>	Sistemi </a:t>
            </a:r>
            <a:r>
              <a:rPr lang="tr-TR" sz="2400" dirty="0" smtClean="0"/>
              <a:t>gerektiren nedenler:</a:t>
            </a:r>
          </a:p>
          <a:p>
            <a:pPr algn="just">
              <a:buNone/>
            </a:pPr>
            <a:r>
              <a:rPr lang="tr-TR" sz="2400" dirty="0" smtClean="0"/>
              <a:t>              -patlama riskine karşın nüfus ve çevreyi korumak</a:t>
            </a:r>
            <a:endParaRPr lang="tr-TR" sz="2400" dirty="0"/>
          </a:p>
          <a:p>
            <a:pPr algn="just">
              <a:buNone/>
            </a:pPr>
            <a:r>
              <a:rPr lang="tr-TR" sz="2400" dirty="0" smtClean="0"/>
              <a:t>              -ürün hırsızlığını</a:t>
            </a:r>
          </a:p>
          <a:p>
            <a:pPr algn="just">
              <a:buNone/>
            </a:pPr>
            <a:endParaRPr lang="tr-TR" sz="2400" dirty="0"/>
          </a:p>
          <a:p>
            <a:pPr algn="just">
              <a:buNone/>
            </a:pPr>
            <a:r>
              <a:rPr lang="tr-TR" sz="2400" dirty="0" smtClean="0"/>
              <a:t>	Bu </a:t>
            </a:r>
            <a:r>
              <a:rPr lang="tr-TR" sz="2400" dirty="0" smtClean="0"/>
              <a:t>problemleri çözmek için farklı teknolojiler kullanılır.  Uydu gözetleme bunlardan birisidir. Olası sızıntıları ve hırsızlıkları önlemek için en yaygın teknoloji </a:t>
            </a:r>
            <a:r>
              <a:rPr lang="tr-TR" sz="2400" dirty="0" err="1" smtClean="0"/>
              <a:t>CPM’dir</a:t>
            </a:r>
            <a:r>
              <a:rPr lang="tr-TR" sz="2400" dirty="0" smtClean="0"/>
              <a:t>.</a:t>
            </a:r>
            <a:endParaRPr lang="tr-TR" sz="2400" dirty="0"/>
          </a:p>
        </p:txBody>
      </p:sp>
      <p:pic>
        <p:nvPicPr>
          <p:cNvPr id="6" name="Picture 2"/>
          <p:cNvPicPr>
            <a:picLocks noChangeAspect="1" noChangeArrowheads="1"/>
          </p:cNvPicPr>
          <p:nvPr/>
        </p:nvPicPr>
        <p:blipFill>
          <a:blip r:embed="rId2"/>
          <a:srcRect/>
          <a:stretch>
            <a:fillRect/>
          </a:stretch>
        </p:blipFill>
        <p:spPr bwMode="auto">
          <a:xfrm>
            <a:off x="0" y="4857760"/>
            <a:ext cx="9144000" cy="149065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srcRect/>
          <a:stretch>
            <a:fillRect/>
          </a:stretch>
        </p:blipFill>
        <p:spPr bwMode="auto">
          <a:xfrm>
            <a:off x="0" y="4857760"/>
            <a:ext cx="9144000" cy="1490658"/>
          </a:xfrm>
          <a:prstGeom prst="ellipse">
            <a:avLst/>
          </a:prstGeom>
          <a:ln>
            <a:noFill/>
          </a:ln>
          <a:effectLst>
            <a:softEdge rad="112500"/>
          </a:effectLst>
        </p:spPr>
      </p:pic>
      <p:sp>
        <p:nvSpPr>
          <p:cNvPr id="6" name="5 Metin kutusu"/>
          <p:cNvSpPr txBox="1"/>
          <p:nvPr/>
        </p:nvSpPr>
        <p:spPr>
          <a:xfrm>
            <a:off x="500034" y="428604"/>
            <a:ext cx="8072494" cy="3754874"/>
          </a:xfrm>
          <a:prstGeom prst="rect">
            <a:avLst/>
          </a:prstGeom>
          <a:noFill/>
        </p:spPr>
        <p:txBody>
          <a:bodyPr wrap="square" rtlCol="0">
            <a:spAutoFit/>
          </a:bodyPr>
          <a:lstStyle/>
          <a:p>
            <a:pPr algn="ctr"/>
            <a:endParaRPr lang="tr-TR" dirty="0"/>
          </a:p>
          <a:p>
            <a:pPr algn="ctr"/>
            <a:endParaRPr lang="tr-TR" dirty="0" smtClean="0"/>
          </a:p>
          <a:p>
            <a:endParaRPr lang="tr-TR" sz="2000" b="1" dirty="0" smtClean="0"/>
          </a:p>
          <a:p>
            <a:pPr algn="ctr"/>
            <a:r>
              <a:rPr lang="tr-TR" sz="2400" b="1" dirty="0" smtClean="0">
                <a:solidFill>
                  <a:schemeClr val="tx2">
                    <a:lumMod val="50000"/>
                  </a:schemeClr>
                </a:solidFill>
              </a:rPr>
              <a:t>RUSYA </a:t>
            </a:r>
            <a:r>
              <a:rPr lang="tr-TR" sz="2400" b="1" dirty="0" smtClean="0">
                <a:solidFill>
                  <a:schemeClr val="tx2">
                    <a:lumMod val="50000"/>
                  </a:schemeClr>
                </a:solidFill>
              </a:rPr>
              <a:t>FEDERASYONU - TÜRKİYE </a:t>
            </a:r>
            <a:r>
              <a:rPr lang="tr-TR" sz="2400" b="1" dirty="0" smtClean="0">
                <a:solidFill>
                  <a:schemeClr val="tx2">
                    <a:lumMod val="50000"/>
                  </a:schemeClr>
                </a:solidFill>
              </a:rPr>
              <a:t>DOĞAL GAZ BORU HATTI</a:t>
            </a:r>
          </a:p>
          <a:p>
            <a:endParaRPr lang="tr-TR" sz="2000" b="1" dirty="0"/>
          </a:p>
          <a:p>
            <a:pPr algn="just"/>
            <a:r>
              <a:rPr lang="tr-TR" sz="2000" dirty="0" smtClean="0"/>
              <a:t>Rusya </a:t>
            </a:r>
            <a:r>
              <a:rPr lang="tr-TR" sz="2000" dirty="0" smtClean="0"/>
              <a:t>Federasyonu-Türkiye Doğal Gaz Boru Hattı 842 km uzunluğundadır ve </a:t>
            </a:r>
            <a:r>
              <a:rPr lang="tr-TR" sz="2000" dirty="0" err="1" smtClean="0"/>
              <a:t>Hamitabat</a:t>
            </a:r>
            <a:r>
              <a:rPr lang="tr-TR" sz="2000" dirty="0" smtClean="0"/>
              <a:t>, Ambarlı, İstanbul, İzmit, Bursa, Eskişehir güzergahını takip ederek Ankara'ya ulaşmaktadır. İlk durağı olan </a:t>
            </a:r>
            <a:r>
              <a:rPr lang="tr-TR" sz="2000" dirty="0" err="1" smtClean="0"/>
              <a:t>Hamitabat'a</a:t>
            </a:r>
            <a:r>
              <a:rPr lang="tr-TR" sz="2000" dirty="0" smtClean="0"/>
              <a:t> 23.06.1987’de ulaşmıştır. Ağustos 1988'de Ankara‘da konut-ticari, Ağustos 1989'da ise sanayi sektöründe kullanılmaya başlanmıştır.</a:t>
            </a:r>
          </a:p>
          <a:p>
            <a:pPr algn="just"/>
            <a:endParaRPr lang="tr-TR" sz="2000" dirty="0"/>
          </a:p>
          <a:p>
            <a:pPr algn="just"/>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2226" y="357166"/>
            <a:ext cx="8358246" cy="4525963"/>
          </a:xfrm>
        </p:spPr>
        <p:txBody>
          <a:bodyPr>
            <a:normAutofit/>
          </a:bodyPr>
          <a:lstStyle/>
          <a:p>
            <a:pPr algn="ctr">
              <a:buNone/>
            </a:pPr>
            <a:r>
              <a:rPr lang="tr-TR" sz="2800" b="1" dirty="0"/>
              <a:t> </a:t>
            </a:r>
            <a:r>
              <a:rPr lang="tr-TR" sz="2800" b="1" dirty="0" smtClean="0"/>
              <a:t>  </a:t>
            </a:r>
            <a:r>
              <a:rPr lang="tr-TR" sz="2400" b="1" dirty="0" smtClean="0">
                <a:solidFill>
                  <a:schemeClr val="tx2">
                    <a:lumMod val="50000"/>
                  </a:schemeClr>
                </a:solidFill>
              </a:rPr>
              <a:t>DOĞU ANADOLU DOĞAL GAZ ANA İLETİM HATTI</a:t>
            </a:r>
          </a:p>
          <a:p>
            <a:pPr>
              <a:buNone/>
            </a:pPr>
            <a:endParaRPr lang="tr-TR" sz="2400" b="1" dirty="0"/>
          </a:p>
          <a:p>
            <a:pPr algn="just">
              <a:buNone/>
            </a:pPr>
            <a:r>
              <a:rPr lang="tr-TR" sz="2000" dirty="0" smtClean="0"/>
              <a:t>	Başta </a:t>
            </a:r>
            <a:r>
              <a:rPr lang="tr-TR" sz="2000" dirty="0" smtClean="0"/>
              <a:t>İran olmak üzere doğudaki kaynaklardan alınacak doğal gazın 1.491 km uzunluğunda boru hatları ile Doğubayazıt’tan başlayıp, Erzurum, Sivas ve Kayseri üzerinden Ankara’ya, bir </a:t>
            </a:r>
            <a:r>
              <a:rPr lang="tr-TR" sz="2000" dirty="0" smtClean="0"/>
              <a:t>yandan </a:t>
            </a:r>
            <a:r>
              <a:rPr lang="tr-TR" sz="2000" dirty="0" smtClean="0"/>
              <a:t>da Kayseri, Konya üzerinden ise Seydişehir’e taşınması amaçlanmıştır. </a:t>
            </a:r>
          </a:p>
          <a:p>
            <a:endParaRPr lang="tr-TR" dirty="0"/>
          </a:p>
        </p:txBody>
      </p:sp>
      <p:pic>
        <p:nvPicPr>
          <p:cNvPr id="116740" name="Picture 4" descr="http://theiranproject.com/wp-content/uploads/2012/11/natural-gas-pipeline.jpg"/>
          <p:cNvPicPr>
            <a:picLocks noChangeAspect="1" noChangeArrowheads="1"/>
          </p:cNvPicPr>
          <p:nvPr/>
        </p:nvPicPr>
        <p:blipFill>
          <a:blip r:embed="rId2"/>
          <a:srcRect/>
          <a:stretch>
            <a:fillRect/>
          </a:stretch>
        </p:blipFill>
        <p:spPr bwMode="auto">
          <a:xfrm>
            <a:off x="857224" y="2928934"/>
            <a:ext cx="7643866" cy="28765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428604"/>
            <a:ext cx="8229600" cy="5429288"/>
          </a:xfrm>
        </p:spPr>
        <p:txBody>
          <a:bodyPr>
            <a:normAutofit/>
          </a:bodyPr>
          <a:lstStyle/>
          <a:p>
            <a:pPr algn="ctr">
              <a:buNone/>
            </a:pPr>
            <a:r>
              <a:rPr lang="tr-TR" sz="2400" b="1" dirty="0" smtClean="0">
                <a:solidFill>
                  <a:schemeClr val="tx2">
                    <a:lumMod val="50000"/>
                  </a:schemeClr>
                </a:solidFill>
              </a:rPr>
              <a:t> SAMSUN - ANKARA DOĞAL GAZ ANA İLETİM HATTI</a:t>
            </a:r>
          </a:p>
          <a:p>
            <a:pPr>
              <a:buNone/>
            </a:pPr>
            <a:endParaRPr lang="tr-TR" sz="2800" b="1" dirty="0"/>
          </a:p>
          <a:p>
            <a:pPr algn="just">
              <a:buNone/>
            </a:pPr>
            <a:r>
              <a:rPr lang="tr-TR" sz="2600" b="1" dirty="0" smtClean="0"/>
              <a:t>     </a:t>
            </a:r>
            <a:r>
              <a:rPr lang="tr-TR" sz="2000" dirty="0" smtClean="0"/>
              <a:t>BOTAŞ </a:t>
            </a:r>
            <a:r>
              <a:rPr lang="tr-TR" sz="2000" dirty="0" smtClean="0"/>
              <a:t>tarafından, Rusya Federasyonu'ndan alınacak 16 Milyar m3 ilave doğal gazın Karadeniz üzerinden Türkiye'ye taşınabilmesi amacıyla, 15 Aralık 1997'de Rusya Federasyonu ile 25 yıl süreli bir doğal gaz alım-satım anlaşması imzalanmıştır. Mavi Akım Projesi olarak da bilinen bu boru hattı, Türkiye topraklarında, Samsun'dan başlayarak Amasya, Çorum, Kırıkkale üzerinden Ankara'ya ulaşmaktadır. </a:t>
            </a:r>
          </a:p>
          <a:p>
            <a:pPr algn="just">
              <a:buNone/>
            </a:pPr>
            <a:r>
              <a:rPr lang="tr-TR" sz="3600" b="1" dirty="0" smtClean="0"/>
              <a:t> </a:t>
            </a:r>
          </a:p>
          <a:p>
            <a:endParaRPr lang="tr-TR" dirty="0"/>
          </a:p>
        </p:txBody>
      </p:sp>
      <p:pic>
        <p:nvPicPr>
          <p:cNvPr id="115714" name="Picture 2" descr="http://cemkefeli.com/image.axd?picture=2009%2F7%2FMaviAkimBlueStream.jpg"/>
          <p:cNvPicPr>
            <a:picLocks noChangeAspect="1" noChangeArrowheads="1"/>
          </p:cNvPicPr>
          <p:nvPr/>
        </p:nvPicPr>
        <p:blipFill>
          <a:blip r:embed="rId2"/>
          <a:srcRect/>
          <a:stretch>
            <a:fillRect/>
          </a:stretch>
        </p:blipFill>
        <p:spPr bwMode="auto">
          <a:xfrm>
            <a:off x="1214414" y="3643314"/>
            <a:ext cx="6858048" cy="30003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428604"/>
            <a:ext cx="8229600" cy="5786478"/>
          </a:xfrm>
        </p:spPr>
        <p:txBody>
          <a:bodyPr>
            <a:normAutofit/>
          </a:bodyPr>
          <a:lstStyle/>
          <a:p>
            <a:pPr algn="ctr">
              <a:buNone/>
            </a:pPr>
            <a:r>
              <a:rPr lang="tr-TR" sz="2400" b="1" dirty="0" smtClean="0">
                <a:solidFill>
                  <a:schemeClr val="tx2">
                    <a:lumMod val="50000"/>
                  </a:schemeClr>
                </a:solidFill>
              </a:rPr>
              <a:t>TÜRKİYE - YUNANİSTAN </a:t>
            </a:r>
            <a:r>
              <a:rPr lang="tr-TR" sz="2400" b="1" dirty="0" smtClean="0">
                <a:solidFill>
                  <a:schemeClr val="tx2">
                    <a:lumMod val="50000"/>
                  </a:schemeClr>
                </a:solidFill>
              </a:rPr>
              <a:t>- </a:t>
            </a:r>
            <a:r>
              <a:rPr lang="tr-TR" sz="2400" b="1" dirty="0" smtClean="0">
                <a:solidFill>
                  <a:schemeClr val="tx2">
                    <a:lumMod val="50000"/>
                  </a:schemeClr>
                </a:solidFill>
              </a:rPr>
              <a:t>(İTALYA </a:t>
            </a:r>
            <a:r>
              <a:rPr lang="tr-TR" sz="2400" b="1" dirty="0" smtClean="0">
                <a:solidFill>
                  <a:schemeClr val="tx2">
                    <a:lumMod val="50000"/>
                  </a:schemeClr>
                </a:solidFill>
              </a:rPr>
              <a:t>2012) DOĞAL GAZ BORU HATTI</a:t>
            </a:r>
          </a:p>
          <a:p>
            <a:pPr algn="just">
              <a:buNone/>
            </a:pPr>
            <a:r>
              <a:rPr lang="tr-TR" sz="2400" b="1" dirty="0"/>
              <a:t>	</a:t>
            </a:r>
            <a:r>
              <a:rPr lang="tr-TR" sz="2000" dirty="0" smtClean="0"/>
              <a:t>Hazar </a:t>
            </a:r>
            <a:r>
              <a:rPr lang="tr-TR" sz="2000" dirty="0" smtClean="0"/>
              <a:t>Havzası, Rusya, Orta Doğu, Güney Akdeniz ülkeleri ve diğer uluslararası kaynaklardan sağlanacak doğal gazın Türkiye ve Yunanistan üzerinden, Avrupa pazarlarına nakli için Güney Avrupa Gaz Ringi Projesi geliştirilmiştir</a:t>
            </a:r>
            <a:r>
              <a:rPr lang="tr-TR" sz="2200" dirty="0" smtClean="0"/>
              <a:t>. </a:t>
            </a:r>
            <a:endParaRPr lang="tr-TR" sz="2200" dirty="0"/>
          </a:p>
        </p:txBody>
      </p:sp>
      <p:pic>
        <p:nvPicPr>
          <p:cNvPr id="114691" name="Picture 3"/>
          <p:cNvPicPr>
            <a:picLocks noChangeAspect="1" noChangeArrowheads="1"/>
          </p:cNvPicPr>
          <p:nvPr/>
        </p:nvPicPr>
        <p:blipFill>
          <a:blip r:embed="rId2"/>
          <a:srcRect/>
          <a:stretch>
            <a:fillRect/>
          </a:stretch>
        </p:blipFill>
        <p:spPr bwMode="auto">
          <a:xfrm>
            <a:off x="642910" y="3000372"/>
            <a:ext cx="7929618" cy="357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357166"/>
            <a:ext cx="8229600" cy="4525963"/>
          </a:xfrm>
        </p:spPr>
        <p:txBody>
          <a:bodyPr>
            <a:normAutofit/>
          </a:bodyPr>
          <a:lstStyle/>
          <a:p>
            <a:pPr algn="ctr">
              <a:buNone/>
            </a:pPr>
            <a:r>
              <a:rPr lang="tr-TR" sz="2400" b="1" dirty="0" smtClean="0">
                <a:solidFill>
                  <a:schemeClr val="tx2">
                    <a:lumMod val="50000"/>
                  </a:schemeClr>
                </a:solidFill>
              </a:rPr>
              <a:t>AZERBAYCAN – TÜRKİYE </a:t>
            </a:r>
            <a:r>
              <a:rPr lang="tr-TR" sz="2400" b="1" dirty="0" smtClean="0">
                <a:solidFill>
                  <a:schemeClr val="tx2">
                    <a:lumMod val="50000"/>
                  </a:schemeClr>
                </a:solidFill>
              </a:rPr>
              <a:t>DOĞAL GAZ BORU </a:t>
            </a:r>
            <a:r>
              <a:rPr lang="tr-TR" sz="2400" b="1" dirty="0" smtClean="0">
                <a:solidFill>
                  <a:schemeClr val="tx2">
                    <a:lumMod val="50000"/>
                  </a:schemeClr>
                </a:solidFill>
              </a:rPr>
              <a:t>HATTI (</a:t>
            </a:r>
            <a:r>
              <a:rPr lang="tr-TR" sz="2400" b="1" dirty="0" smtClean="0">
                <a:solidFill>
                  <a:schemeClr val="tx2">
                    <a:lumMod val="50000"/>
                  </a:schemeClr>
                </a:solidFill>
              </a:rPr>
              <a:t>ŞAHDENİZ)</a:t>
            </a:r>
          </a:p>
          <a:p>
            <a:pPr algn="ctr">
              <a:buNone/>
            </a:pPr>
            <a:endParaRPr lang="tr-TR" sz="2400" b="1" dirty="0"/>
          </a:p>
          <a:p>
            <a:pPr algn="just">
              <a:buNone/>
            </a:pPr>
            <a:r>
              <a:rPr lang="tr-TR" sz="2000" dirty="0"/>
              <a:t>	</a:t>
            </a:r>
            <a:r>
              <a:rPr lang="tr-TR" sz="2000" dirty="0" smtClean="0"/>
              <a:t>Azerbaycan’da </a:t>
            </a:r>
            <a:r>
              <a:rPr lang="tr-TR" sz="2000" dirty="0" smtClean="0"/>
              <a:t>üretilecek olan doğal gazın Gürcistan üzerinden Türkiye’ye taşınması amacıyla BOTAŞ ve SOCAR (Azerbaycan Devlet Petrol Şirketi) arasında 12.03.2001 tarihinde 2 fazlı boru hattı anlaşması imzalanmıştır. </a:t>
            </a:r>
            <a:endParaRPr lang="tr-TR" sz="2000" dirty="0"/>
          </a:p>
        </p:txBody>
      </p:sp>
      <p:pic>
        <p:nvPicPr>
          <p:cNvPr id="113666" name="Picture 2" descr="http://www.denizhaber.com.tr/images/news/12770.jpg"/>
          <p:cNvPicPr>
            <a:picLocks noChangeAspect="1" noChangeArrowheads="1"/>
          </p:cNvPicPr>
          <p:nvPr/>
        </p:nvPicPr>
        <p:blipFill>
          <a:blip r:embed="rId2"/>
          <a:srcRect/>
          <a:stretch>
            <a:fillRect/>
          </a:stretch>
        </p:blipFill>
        <p:spPr bwMode="auto">
          <a:xfrm>
            <a:off x="1214414" y="2928934"/>
            <a:ext cx="7000924" cy="35719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428596" y="714356"/>
            <a:ext cx="8286808" cy="164307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800" b="1" dirty="0" smtClean="0"/>
              <a:t>ULUSLAR ARASI  DOĞALGAZ BORU HATTI PROJELERİ</a:t>
            </a:r>
          </a:p>
        </p:txBody>
      </p:sp>
      <p:pic>
        <p:nvPicPr>
          <p:cNvPr id="121858" name="Picture 2" descr="http://img.haberler.com/haber/185/yildiz-arap-dogalgaz-boru-hatti-projesi-devam-3172185_9046_o.jpg"/>
          <p:cNvPicPr>
            <a:picLocks noChangeAspect="1" noChangeArrowheads="1"/>
          </p:cNvPicPr>
          <p:nvPr/>
        </p:nvPicPr>
        <p:blipFill>
          <a:blip r:embed="rId2"/>
          <a:srcRect/>
          <a:stretch>
            <a:fillRect/>
          </a:stretch>
        </p:blipFill>
        <p:spPr bwMode="auto">
          <a:xfrm>
            <a:off x="1000100" y="2714620"/>
            <a:ext cx="7143800" cy="36433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00034" y="571480"/>
            <a:ext cx="8001056" cy="5386090"/>
          </a:xfrm>
          <a:prstGeom prst="rect">
            <a:avLst/>
          </a:prstGeom>
          <a:noFill/>
        </p:spPr>
        <p:txBody>
          <a:bodyPr wrap="square" rtlCol="0">
            <a:spAutoFit/>
          </a:bodyPr>
          <a:lstStyle/>
          <a:p>
            <a:endParaRPr lang="tr-TR" sz="2800" b="1" u="sng" dirty="0" smtClean="0"/>
          </a:p>
          <a:p>
            <a:r>
              <a:rPr lang="tr-TR" sz="2000" b="1" u="sng" dirty="0" smtClean="0">
                <a:solidFill>
                  <a:schemeClr val="tx2">
                    <a:lumMod val="50000"/>
                  </a:schemeClr>
                </a:solidFill>
              </a:rPr>
              <a:t>HAZAR GEÇİŞLİ TÜRKMENİSTAN - TÜRKİYE - AVRUPA DGBH PROJESİ</a:t>
            </a:r>
          </a:p>
          <a:p>
            <a:endParaRPr lang="tr-TR" sz="2000" dirty="0" smtClean="0"/>
          </a:p>
          <a:p>
            <a:pPr algn="just"/>
            <a:r>
              <a:rPr lang="tr-TR" sz="2000" dirty="0" smtClean="0"/>
              <a:t>Türkmenistan-Türkiye-Avrupa </a:t>
            </a:r>
            <a:r>
              <a:rPr lang="tr-TR" sz="2000" dirty="0" smtClean="0"/>
              <a:t>Doğal Gaz Boru Hattı Projesi ile Türkmenistan'ın güney sahalarında üretilen doğal gazın bir boru hattı ile Türkiye'ye ve Türkiye üzerinden Avrupa'ya taşınması amaçlanmaktadır.</a:t>
            </a:r>
          </a:p>
          <a:p>
            <a:endParaRPr lang="tr-TR" sz="2000" b="1" u="sng" dirty="0" smtClean="0"/>
          </a:p>
          <a:p>
            <a:r>
              <a:rPr lang="tr-TR" sz="2000" b="1" u="sng" dirty="0" smtClean="0">
                <a:solidFill>
                  <a:schemeClr val="tx2">
                    <a:lumMod val="50000"/>
                  </a:schemeClr>
                </a:solidFill>
              </a:rPr>
              <a:t>MISIR - TÜRKİYE </a:t>
            </a:r>
            <a:r>
              <a:rPr lang="tr-TR" sz="2000" b="1" u="sng" dirty="0" smtClean="0">
                <a:solidFill>
                  <a:schemeClr val="tx2">
                    <a:lumMod val="50000"/>
                  </a:schemeClr>
                </a:solidFill>
              </a:rPr>
              <a:t>DGBH PROJESİ</a:t>
            </a:r>
          </a:p>
          <a:p>
            <a:endParaRPr lang="tr-TR" sz="2000" dirty="0" smtClean="0"/>
          </a:p>
          <a:p>
            <a:pPr algn="just"/>
            <a:r>
              <a:rPr lang="tr-TR" sz="2000" dirty="0" smtClean="0"/>
              <a:t>Doğal </a:t>
            </a:r>
            <a:r>
              <a:rPr lang="tr-TR" sz="2000" dirty="0" smtClean="0"/>
              <a:t>gaz arz kaynaklarının çeşitlendirilmesi arz açığının bir kısmının Mısır'dan alınması amacıyla Mısır-Türkiye Doğal Gaz Boru Hattı Projesi geliştirilmiştir.</a:t>
            </a:r>
          </a:p>
          <a:p>
            <a:endParaRPr lang="tr-TR" sz="2000" b="1" u="sng" dirty="0" smtClean="0"/>
          </a:p>
          <a:p>
            <a:endParaRPr lang="tr-TR" sz="2000" b="1" dirty="0" smtClean="0"/>
          </a:p>
          <a:p>
            <a:endParaRPr lang="tr-TR" sz="2800" b="1" u="sng" dirty="0" smtClean="0"/>
          </a:p>
          <a:p>
            <a:endParaRPr lang="tr-TR" sz="2800" b="1" u="sng" dirty="0"/>
          </a:p>
        </p:txBody>
      </p:sp>
      <p:pic>
        <p:nvPicPr>
          <p:cNvPr id="7" name="Picture 2"/>
          <p:cNvPicPr>
            <a:picLocks noChangeAspect="1" noChangeArrowheads="1"/>
          </p:cNvPicPr>
          <p:nvPr/>
        </p:nvPicPr>
        <p:blipFill>
          <a:blip r:embed="rId2"/>
          <a:srcRect/>
          <a:stretch>
            <a:fillRect/>
          </a:stretch>
        </p:blipFill>
        <p:spPr bwMode="auto">
          <a:xfrm>
            <a:off x="0" y="4857760"/>
            <a:ext cx="9144000" cy="149065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3738</TotalTime>
  <Words>341</Words>
  <Application>Microsoft Office PowerPoint</Application>
  <PresentationFormat>Ekran Gösterisi (4:3)</PresentationFormat>
  <Paragraphs>83</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BORU HATTI KAZALARI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atakan</dc:creator>
  <cp:lastModifiedBy>Gültekin Altuntaş</cp:lastModifiedBy>
  <cp:revision>105</cp:revision>
  <dcterms:created xsi:type="dcterms:W3CDTF">2012-11-30T12:33:47Z</dcterms:created>
  <dcterms:modified xsi:type="dcterms:W3CDTF">2012-12-14T20:47:20Z</dcterms:modified>
</cp:coreProperties>
</file>